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Layouts/slideLayout41.xml" ContentType="application/vnd.openxmlformats-officedocument.presentationml.slideLayout+xml"/>
  <Override PartName="/ppt/slideLayouts/slideLayout99.xml" ContentType="application/vnd.openxmlformats-officedocument.presentationml.slideLayout+xml"/>
  <Override PartName="/ppt/slides/slide72.xml" ContentType="application/vnd.openxmlformats-officedocument.presentationml.slide+xml"/>
  <Override PartName="/ppt/slides/slide134.xml" ContentType="application/vnd.openxmlformats-officedocument.presentationml.slide+xml"/>
  <Override PartName="/ppt/slideLayouts/slideLayout35.xml" ContentType="application/vnd.openxmlformats-officedocument.presentationml.slideLayout+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Masters/slideMaster9.xml" ContentType="application/vnd.openxmlformats-officedocument.presentationml.slideMaster+xml"/>
  <Override PartName="/ppt/slides/slide176.xml" ContentType="application/vnd.openxmlformats-officedocument.presentationml.slide+xml"/>
  <Override PartName="/ppt/slideLayouts/slideLayout77.xml" ContentType="application/vnd.openxmlformats-officedocument.presentationml.slideLayout+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s/slide154.xml" ContentType="application/vnd.openxmlformats-officedocument.presentationml.slide+xml"/>
  <Override PartName="/ppt/slideLayouts/slideLayout55.xml" ContentType="application/vnd.openxmlformats-officedocument.presentationml.slideLayout+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Override PartName="/ppt/slideLayouts/slideLayout97.xml" ContentType="application/vnd.openxmlformats-officedocument.presentationml.slideLayout+xml"/>
  <Override PartName="/ppt/slides/slide132.xml" ContentType="application/vnd.openxmlformats-officedocument.presentationml.slide+xml"/>
  <Override PartName="/ppt/slideLayouts/slideLayout33.xml" ContentType="application/vnd.openxmlformats-officedocument.presentationml.slideLayout+xml"/>
  <Override PartName="/ppt/notesSlides/notesSlide45.xml" ContentType="application/vnd.openxmlformats-officedocument.presentationml.notesSlide+xml"/>
  <Override PartName="/ppt/slides/slide64.xml" ContentType="application/vnd.openxmlformats-officedocument.presentationml.slide+xml"/>
  <Override PartName="/ppt/slideMasters/slideMaster7.xml" ContentType="application/vnd.openxmlformats-officedocument.presentationml.slideMaster+xml"/>
  <Override PartName="/ppt/slides/slide126.xml" ContentType="application/vnd.openxmlformats-officedocument.presentationml.slide+xml"/>
  <Override PartName="/ppt/slides/slide174.xml" ContentType="application/vnd.openxmlformats-officedocument.presentationml.slide+xml"/>
  <Override PartName="/ppt/slideLayouts/slideLayout75.xml" ContentType="application/vnd.openxmlformats-officedocument.presentationml.slideLayout+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slides/slide168.xml" ContentType="application/vnd.openxmlformats-officedocument.presentationml.slide+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103.xml" ContentType="application/vnd.openxmlformats-officedocument.presentationml.slideLayout+xml"/>
  <Override PartName="/ppt/slides/slide152.xml" ContentType="application/vnd.openxmlformats-officedocument.presentationml.slide+xml"/>
  <Override PartName="/ppt/slideLayouts/slideLayout53.xml" ContentType="application/vnd.openxmlformats-officedocument.presentationml.slideLayout+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slideLayouts/slideLayout95.xml" ContentType="application/vnd.openxmlformats-officedocument.presentationml.slideLayout+xml"/>
  <Override PartName="/ppt/slides/slide130.xml" ContentType="application/vnd.openxmlformats-officedocument.presentationml.slide+xml"/>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slideMasters/slideMaster5.xml" ContentType="application/vnd.openxmlformats-officedocument.presentationml.slideMaster+xml"/>
  <Override PartName="/ppt/slides/slide172.xml" ContentType="application/vnd.openxmlformats-officedocument.presentationml.slide+xml"/>
  <Override PartName="/ppt/slideLayouts/slideLayout73.xml" ContentType="application/vnd.openxmlformats-officedocument.presentationml.slideLayout+xml"/>
  <Override PartName="/ppt/slides/slide166.xml" ContentType="application/vnd.openxmlformats-officedocument.presentationml.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slideLayouts/slideLayout101.xml" ContentType="application/vnd.openxmlformats-officedocument.presentationml.slideLayout+xml"/>
  <Override PartName="/ppt/slides/slide9.xml" ContentType="application/vnd.openxmlformats-officedocument.presentationml.slide+xml"/>
  <Override PartName="/ppt/slides/slide150.xml" ContentType="application/vnd.openxmlformats-officedocument.presentationml.slide+xml"/>
  <Override PartName="/ppt/slideLayouts/slideLayout51.xml" ContentType="application/vnd.openxmlformats-officedocument.presentationml.slideLayout+xml"/>
  <Default Extension="jpeg" ContentType="image/jpeg"/>
  <Override PartName="/ppt/notesSlides/notesSlide7.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slideLayouts/slideLayout93.xml" ContentType="application/vnd.openxmlformats-officedocument.presentationml.slideLayout+xml"/>
  <Override PartName="/ppt/slides/slide186.xml" ContentType="application/vnd.openxmlformats-officedocument.presentationml.slide+xml"/>
  <Override PartName="/ppt/slideLayouts/slideLayout87.xml" ContentType="application/vnd.openxmlformats-officedocument.presentationml.slideLayout+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slideMasters/slideMaster3.xml" ContentType="application/vnd.openxmlformats-officedocument.presentationml.slideMaster+xml"/>
  <Override PartName="/ppt/notesSlides/notesSlide41.xml" ContentType="application/vnd.openxmlformats-officedocument.presentationml.notesSlide+xml"/>
  <Override PartName="/ppt/slides/slide170.xml" ContentType="application/vnd.openxmlformats-officedocument.presentationml.slide+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notesSlides/notesSlide35.xml" ContentType="application/vnd.openxmlformats-officedocument.presentationml.notesSlide+xml"/>
  <Override PartName="/ppt/slides/slide164.xml" ContentType="application/vnd.openxmlformats-officedocument.presentationml.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theme/theme10.xml" ContentType="application/vnd.openxmlformats-officedocument.theme+xml"/>
  <Override PartName="/ppt/slideLayouts/slideLayout91.xml" ContentType="application/vnd.openxmlformats-officedocument.presentationml.slideLayout+xml"/>
  <Override PartName="/ppt/slides/slide184.xml" ContentType="application/vnd.openxmlformats-officedocument.presentationml.slide+xml"/>
  <Override PartName="/ppt/slideLayouts/slideLayout85.xml" ContentType="application/vnd.openxmlformats-officedocument.presentationml.slideLayout+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theme/theme9.xml" ContentType="application/vnd.openxmlformats-officedocument.them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slides/slide162.xml" ContentType="application/vnd.openxmlformats-officedocument.presentationml.slide+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140.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82.xml" ContentType="application/vnd.openxmlformats-officedocument.presentationml.slide+xml"/>
  <Override PartName="/ppt/slideLayouts/slideLayout83.xml" ContentType="application/vnd.openxmlformats-officedocument.presentationml.slideLayout+xml"/>
  <Override PartName="/ppt/slides/slide105.xml" ContentType="application/vnd.openxmlformats-officedocument.presentationml.slide+xml"/>
  <Override PartName="/ppt/theme/theme7.xml" ContentType="application/vnd.openxmlformats-officedocument.them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160.xml" ContentType="application/vnd.openxmlformats-officedocument.presentationml.slide+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slides/slide180.xml" ContentType="application/vnd.openxmlformats-officedocument.presentationml.slide+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slides/slide99.xml" ContentType="application/vnd.openxmlformats-officedocument.presentationml.slide+xml"/>
  <Override PartName="/ppt/theme/theme5.xml" ContentType="application/vnd.openxmlformats-officedocument.them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s/slide117.xml" ContentType="application/vnd.openxmlformats-officedocument.presentationml.slide+xml"/>
  <Override PartName="/ppt/slideLayouts/slideLayout18.xml" ContentType="application/vnd.openxmlformats-officedocument.presentationml.slideLayout+xml"/>
  <Override PartName="/ppt/slides/slide55.xml" ContentType="application/vnd.openxmlformats-officedocument.presentationml.slide+xml"/>
  <Override PartName="/ppt/slides/slide49.xml" ContentType="application/vnd.openxmlformats-officedocument.presentationml.slide+xml"/>
  <Override PartName="/ppt/slideLayouts/slideLayout66.xml" ContentType="application/vnd.openxmlformats-officedocument.presentationml.slideLayout+xml"/>
  <Override PartName="/ppt/slides/slide97.xml" ContentType="application/vnd.openxmlformats-officedocument.presentationml.slide+xml"/>
  <Override PartName="/ppt/slides/slide159.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Layouts/slideLayout44.xml" ContentType="application/vnd.openxmlformats-officedocument.presentationml.slideLayout+xml"/>
  <Override PartName="/ppt/slides/slide75.xml" ContentType="application/vnd.openxmlformats-officedocument.presentationml.slide+xml"/>
  <Override PartName="/ppt/slides/slide137.xml" ContentType="application/vnd.openxmlformats-officedocument.presentationml.slide+xml"/>
  <Override PartName="/ppt/slideLayouts/slideLayout38.xml" ContentType="application/vnd.openxmlformats-officedocument.presentationml.slideLayout+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179.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s/slide135.xml" ContentType="application/vnd.openxmlformats-officedocument.presentationml.slide+xml"/>
  <Override PartName="/ppt/slideLayouts/slideLayout36.xml" ContentType="application/vnd.openxmlformats-officedocument.presentationml.slideLayout+xml"/>
  <Default Extension="wdp" ContentType="image/vnd.ms-photo"/>
  <Override PartName="/ppt/notesSlides/notesSlide48.xml" ContentType="application/vnd.openxmlformats-officedocument.presentationml.notesSlide+xml"/>
  <Override PartName="/ppt/slides/slide67.xml" ContentType="application/vnd.openxmlformats-officedocument.presentationml.slide+xml"/>
  <Override PartName="/ppt/slideLayouts/slideLayout20.xml" ContentType="application/vnd.openxmlformats-officedocument.presentationml.slideLayout+xml"/>
  <Override PartName="/ppt/slides/slide177.xml" ContentType="application/vnd.openxmlformats-officedocument.presentationml.slide+xml"/>
  <Override PartName="/ppt/slideLayouts/slideLayout78.xml" ContentType="application/vnd.openxmlformats-officedocument.presentationml.slideLayout+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slideLayouts/slideLayout56.xml" ContentType="application/vnd.openxmlformats-officedocument.presentationml.slideLayout+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Override PartName="/ppt/slideLayouts/slideLayout40.xml" ContentType="application/vnd.openxmlformats-officedocument.presentationml.slideLayout+xml"/>
  <Override PartName="/ppt/slideLayouts/slideLayout98.xml" ContentType="application/vnd.openxmlformats-officedocument.presentationml.slideLayout+xml"/>
  <Override PartName="/ppt/slides/slide133.xml" ContentType="application/vnd.openxmlformats-officedocument.presentationml.slide+xml"/>
  <Override PartName="/ppt/slideLayouts/slideLayout34.xml" ContentType="application/vnd.openxmlformats-officedocument.presentationml.slideLayout+xml"/>
  <Override PartName="/ppt/notesSlides/notesSlide46.xml" ContentType="application/vnd.openxmlformats-officedocument.presentationml.notesSlide+xml"/>
  <Override PartName="/ppt/slides/slide127.xml" ContentType="application/vnd.openxmlformats-officedocument.presentationml.slide+xml"/>
  <Override PartName="/ppt/slideMasters/slideMaster8.xml" ContentType="application/vnd.openxmlformats-officedocument.presentationml.slideMaster+xml"/>
  <Override PartName="/ppt/slides/slide65.xml" ContentType="application/vnd.openxmlformats-officedocument.presentationml.slide+xml"/>
  <Override PartName="/ppt/slides/slide175.xml" ContentType="application/vnd.openxmlformats-officedocument.presentationml.slide+xml"/>
  <Override PartName="/ppt/slideLayouts/slideLayout76.xml" ContentType="application/vnd.openxmlformats-officedocument.presentationml.slideLayout+xml"/>
  <Override PartName="/ppt/slides/slide111.xml" ContentType="application/vnd.openxmlformats-officedocument.presentationml.slide+xml"/>
  <Override PartName="/ppt/slideLayouts/slideLayout12.xml" ContentType="application/vnd.openxmlformats-officedocument.presentationml.slideLayout+xml"/>
  <Override PartName="/ppt/slides/slide169.xml" ContentType="application/vnd.openxmlformats-officedocument.presentationml.slide+xml"/>
  <Override PartName="/ppt/notesSlides/notesSlide24.xml" ContentType="application/vnd.openxmlformats-officedocument.presentationml.notesSlide+xml"/>
  <Override PartName="/ppt/slides/slide43.xml" ContentType="application/vnd.openxmlformats-officedocument.presentationml.slide+xml"/>
  <Override PartName="/ppt/slides/slide153.xml" ContentType="application/vnd.openxmlformats-officedocument.presentationml.slide+xml"/>
  <Override PartName="/ppt/slideLayouts/slideLayout54.xml" ContentType="application/vnd.openxmlformats-officedocument.presentationml.slideLayout+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Layouts/slideLayout96.xml" ContentType="application/vnd.openxmlformats-officedocument.presentationml.slideLayout+xml"/>
  <Override PartName="/ppt/slides/slide131.xml" ContentType="application/vnd.openxmlformats-officedocument.presentationml.slide+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slideMasters/slideMaster6.xml" ContentType="application/vnd.openxmlformats-officedocument.presentationml.slideMaster+xml"/>
  <Override PartName="/ppt/slides/slide173.xml" ContentType="application/vnd.openxmlformats-officedocument.presentationml.slide+xml"/>
  <Override PartName="/ppt/slideLayouts/slideLayout74.xml" ContentType="application/vnd.openxmlformats-officedocument.presentationml.slideLayout+xml"/>
  <Override PartName="/ppt/slideLayouts/slideLayout10.xml" ContentType="application/vnd.openxmlformats-officedocument.presentationml.slideLayout+xml"/>
  <Override PartName="/ppt/slides/slide167.xml" ContentType="application/vnd.openxmlformats-officedocument.presentationml.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s/slide151.xml" ContentType="application/vnd.openxmlformats-officedocument.presentationml.slide+xml"/>
  <Override PartName="/ppt/slideLayouts/slideLayout52.xml" ContentType="application/vnd.openxmlformats-officedocument.presentationml.slideLayout+xml"/>
  <Override PartName="/ppt/slides/slide83.xml" ContentType="application/vnd.openxmlformats-officedocument.presentationml.slide+xml"/>
  <Override PartName="/ppt/slides/slide145.xml" ContentType="application/vnd.openxmlformats-officedocument.presentationml.slide+xml"/>
  <Override PartName="/ppt/slideLayouts/slideLayout94.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slideMasters/slideMaster4.xml" ContentType="application/vnd.openxmlformats-officedocument.presentationml.slideMaster+xml"/>
  <Override PartName="/ppt/slides/slide171.xml" ContentType="application/vnd.openxmlformats-officedocument.presentationml.slide+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slides/slide165.xml" ContentType="application/vnd.openxmlformats-officedocument.presentationml.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slides/slide81.xml" ContentType="application/vnd.openxmlformats-officedocument.presentationml.slide+xml"/>
  <Override PartName="/ppt/slides/slide143.xml" ContentType="application/vnd.openxmlformats-officedocument.presentationml.slide+xml"/>
  <Override PartName="/ppt/slideLayouts/slideLayout92.xml" ContentType="application/vnd.openxmlformats-officedocument.presentationml.slideLayout+xml"/>
  <Override PartName="/ppt/slides/slide185.xml" ContentType="application/vnd.openxmlformats-officedocument.presentationml.slide+xml"/>
  <Override PartName="/ppt/slideLayouts/slideLayout86.xml" ContentType="application/vnd.openxmlformats-officedocument.presentationml.slideLayout+xml"/>
  <Override PartName="/ppt/slides/slide108.xml" ContentType="application/vnd.openxmlformats-officedocument.presentationml.slide+xml"/>
  <Override PartName="/ppt/slides/slide121.xml" ContentType="application/vnd.openxmlformats-officedocument.presentationml.slide+xml"/>
  <Override PartName="/ppt/slideMasters/slideMaster2.xml" ContentType="application/vnd.openxmlformats-officedocument.presentationml.slideMaster+xml"/>
  <Override PartName="/ppt/notesSlides/notesSlide40.xml" ContentType="application/vnd.openxmlformats-officedocument.presentationml.notesSlide+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notesSlides/notesSlide34.xml" ContentType="application/vnd.openxmlformats-officedocument.presentationml.notesSlide+xml"/>
  <Override PartName="/ppt/slides/slide163.xml" ContentType="application/vnd.openxmlformats-officedocument.presentationml.slide+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141.xml" ContentType="application/vnd.openxmlformats-officedocument.presentationml.slide+xml"/>
  <Override PartName="/ppt/slideLayouts/slideLayout29.xml" ContentType="application/vnd.openxmlformats-officedocument.presentationml.slideLayout+xml"/>
  <Default Extension="vml" ContentType="application/vnd.openxmlformats-officedocument.vmlDrawing"/>
  <Override PartName="/ppt/notesSlides/notesSlide54.xml" ContentType="application/vnd.openxmlformats-officedocument.presentationml.notesSlide+xml"/>
  <Override PartName="/ppt/slideLayouts/slideLayout90.xml" ContentType="application/vnd.openxmlformats-officedocument.presentationml.slideLayout+xml"/>
  <Override PartName="/ppt/slides/slide183.xml" ContentType="application/vnd.openxmlformats-officedocument.presentationml.slide+xml"/>
  <Override PartName="/ppt/slideLayouts/slideLayout84.xml" ContentType="application/vnd.openxmlformats-officedocument.presentationml.slideLayout+xml"/>
  <Override PartName="/ppt/slides/slide106.xml" ContentType="application/vnd.openxmlformats-officedocument.presentationml.slide+xml"/>
  <Override PartName="/ppt/tableStyles.xml" ContentType="application/vnd.openxmlformats-officedocument.presentationml.tableStyles+xml"/>
  <Override PartName="/ppt/theme/theme8.xml" ContentType="application/vnd.openxmlformats-officedocument.them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embeddings/oleObject1.bin" ContentType="application/vnd.openxmlformats-officedocument.oleObject"/>
  <Override PartName="/ppt/slides/slide161.xml" ContentType="application/vnd.openxmlformats-officedocument.presentationml.slide+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81.xml" ContentType="application/vnd.openxmlformats-officedocument.presentationml.slide+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slideLayouts/slideLayout19.xml" ContentType="application/vnd.openxmlformats-officedocument.presentationml.slideLayout+xml"/>
  <Override PartName="/ppt/notesSlides/notesSlide50.xml" ContentType="application/vnd.openxmlformats-officedocument.presentationml.notesSlide+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slides/slide98.xml" ContentType="application/vnd.openxmlformats-officedocument.presentationml.slide+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s/slide76.xml" ContentType="application/vnd.openxmlformats-officedocument.presentationml.slide+xml"/>
  <Override PartName="/ppt/slides/slide138.xml" ContentType="application/vnd.openxmlformats-officedocument.presentationml.slide+xml"/>
  <Override PartName="/ppt/slideLayouts/slideLayout39.xml" ContentType="application/vnd.openxmlformats-officedocument.presentationml.slideLayout+xml"/>
  <Override PartName="/ppt/slides/slide12.xml" ContentType="application/vnd.openxmlformats-officedocument.presentationml.slide+xml"/>
  <Default Extension="png" ContentType="image/png"/>
  <Override PartName="/ppt/slideLayouts/slideLayout23.xml" ContentType="application/vnd.openxmlformats-officedocument.presentationml.slideLayout+xml"/>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Layouts/slideLayout65.xml" ContentType="application/vnd.openxmlformats-officedocument.presentationml.slideLayout+xml"/>
  <Override PartName="/ppt/slides/slide96.xml" ContentType="application/vnd.openxmlformats-officedocument.presentationml.slide+xml"/>
  <Override PartName="/ppt/theme/theme2.xml" ContentType="application/vnd.openxmlformats-officedocument.theme+xml"/>
  <Override PartName="/ppt/slides/slide158.xml" ContentType="application/vnd.openxmlformats-officedocument.presentationml.slide+xml"/>
  <Override PartName="/ppt/slideLayouts/slideLayout59.xml" ContentType="application/vnd.openxmlformats-officedocument.presentationml.slideLayout+xml"/>
  <Override PartName="/ppt/slides/slide32.xml" ContentType="application/vnd.openxmlformats-officedocument.presentationml.slide+xml"/>
  <Override PartName="/ppt/notesSlides/notesSlide13.xml" ContentType="application/vnd.openxmlformats-officedocument.presentationml.notesSlide+xml"/>
  <Override PartName="/ppt/slides/slide26.xml" ContentType="application/vnd.openxmlformats-officedocument.presentationml.slide+xml"/>
  <Override PartName="/ppt/slideLayouts/slideLayout43.xml" ContentType="application/vnd.openxmlformats-officedocument.presentationml.slideLayout+xml"/>
  <Override PartName="/ppt/slides/slide136.xml" ContentType="application/vnd.openxmlformats-officedocument.presentationml.slide+xml"/>
  <Override PartName="/ppt/slides/slide74.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Layouts/slideLayout21.xml" ContentType="application/vnd.openxmlformats-officedocument.presentationml.slideLayout+xml"/>
  <Override PartName="/ppt/slides/slide178.xml" ContentType="application/vnd.openxmlformats-officedocument.presentationml.slide+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s/slide156.xml" ContentType="application/vnd.openxmlformats-officedocument.presentationml.slide+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83" r:id="rId2"/>
    <p:sldMasterId id="2147483779" r:id="rId3"/>
    <p:sldMasterId id="2147486433" r:id="rId4"/>
    <p:sldMasterId id="2147486445" r:id="rId5"/>
    <p:sldMasterId id="2147486457" r:id="rId6"/>
    <p:sldMasterId id="2147486494" r:id="rId7"/>
    <p:sldMasterId id="2147486506" r:id="rId8"/>
    <p:sldMasterId id="2147486531" r:id="rId9"/>
  </p:sldMasterIdLst>
  <p:notesMasterIdLst>
    <p:notesMasterId r:id="rId196"/>
  </p:notesMasterIdLst>
  <p:sldIdLst>
    <p:sldId id="747" r:id="rId10"/>
    <p:sldId id="1568" r:id="rId11"/>
    <p:sldId id="1569" r:id="rId12"/>
    <p:sldId id="1608" r:id="rId13"/>
    <p:sldId id="1606" r:id="rId14"/>
    <p:sldId id="1430" r:id="rId15"/>
    <p:sldId id="1557" r:id="rId16"/>
    <p:sldId id="1560" r:id="rId17"/>
    <p:sldId id="1561" r:id="rId18"/>
    <p:sldId id="1562" r:id="rId19"/>
    <p:sldId id="1545" r:id="rId20"/>
    <p:sldId id="1544" r:id="rId21"/>
    <p:sldId id="1546" r:id="rId22"/>
    <p:sldId id="1547" r:id="rId23"/>
    <p:sldId id="1548" r:id="rId24"/>
    <p:sldId id="1549" r:id="rId25"/>
    <p:sldId id="1550" r:id="rId26"/>
    <p:sldId id="1551" r:id="rId27"/>
    <p:sldId id="1552" r:id="rId28"/>
    <p:sldId id="1553" r:id="rId29"/>
    <p:sldId id="1431" r:id="rId30"/>
    <p:sldId id="1432" r:id="rId31"/>
    <p:sldId id="1433" r:id="rId32"/>
    <p:sldId id="1434" r:id="rId33"/>
    <p:sldId id="1435" r:id="rId34"/>
    <p:sldId id="1436" r:id="rId35"/>
    <p:sldId id="1437" r:id="rId36"/>
    <p:sldId id="1438" r:id="rId37"/>
    <p:sldId id="1360" r:id="rId38"/>
    <p:sldId id="1588" r:id="rId39"/>
    <p:sldId id="1379" r:id="rId40"/>
    <p:sldId id="1589" r:id="rId41"/>
    <p:sldId id="1380" r:id="rId42"/>
    <p:sldId id="1590" r:id="rId43"/>
    <p:sldId id="1570" r:id="rId44"/>
    <p:sldId id="1571" r:id="rId45"/>
    <p:sldId id="1572" r:id="rId46"/>
    <p:sldId id="1679" r:id="rId47"/>
    <p:sldId id="1680" r:id="rId48"/>
    <p:sldId id="1573" r:id="rId49"/>
    <p:sldId id="1381" r:id="rId50"/>
    <p:sldId id="1387" r:id="rId51"/>
    <p:sldId id="1601" r:id="rId52"/>
    <p:sldId id="1602" r:id="rId53"/>
    <p:sldId id="1603" r:id="rId54"/>
    <p:sldId id="795" r:id="rId55"/>
    <p:sldId id="1428" r:id="rId56"/>
    <p:sldId id="1417" r:id="rId57"/>
    <p:sldId id="1313" r:id="rId58"/>
    <p:sldId id="1361" r:id="rId59"/>
    <p:sldId id="1362" r:id="rId60"/>
    <p:sldId id="1382" r:id="rId61"/>
    <p:sldId id="1319" r:id="rId62"/>
    <p:sldId id="1320" r:id="rId63"/>
    <p:sldId id="1412" r:id="rId64"/>
    <p:sldId id="1384" r:id="rId65"/>
    <p:sldId id="1389" r:id="rId66"/>
    <p:sldId id="1390" r:id="rId67"/>
    <p:sldId id="1392" r:id="rId68"/>
    <p:sldId id="1393" r:id="rId69"/>
    <p:sldId id="1385" r:id="rId70"/>
    <p:sldId id="1395" r:id="rId71"/>
    <p:sldId id="1396" r:id="rId72"/>
    <p:sldId id="1394" r:id="rId73"/>
    <p:sldId id="1397" r:id="rId74"/>
    <p:sldId id="1591" r:id="rId75"/>
    <p:sldId id="1592" r:id="rId76"/>
    <p:sldId id="1410" r:id="rId77"/>
    <p:sldId id="1411" r:id="rId78"/>
    <p:sldId id="1413" r:id="rId79"/>
    <p:sldId id="1621" r:id="rId80"/>
    <p:sldId id="1415" r:id="rId81"/>
    <p:sldId id="1498" r:id="rId82"/>
    <p:sldId id="1473" r:id="rId83"/>
    <p:sldId id="1478" r:id="rId84"/>
    <p:sldId id="1474" r:id="rId85"/>
    <p:sldId id="1475" r:id="rId86"/>
    <p:sldId id="1476" r:id="rId87"/>
    <p:sldId id="1477" r:id="rId88"/>
    <p:sldId id="1479" r:id="rId89"/>
    <p:sldId id="1482" r:id="rId90"/>
    <p:sldId id="1489" r:id="rId91"/>
    <p:sldId id="1483" r:id="rId92"/>
    <p:sldId id="1484" r:id="rId93"/>
    <p:sldId id="1485" r:id="rId94"/>
    <p:sldId id="1490" r:id="rId95"/>
    <p:sldId id="1486" r:id="rId96"/>
    <p:sldId id="1491" r:id="rId97"/>
    <p:sldId id="1487" r:id="rId98"/>
    <p:sldId id="1492" r:id="rId99"/>
    <p:sldId id="1493" r:id="rId100"/>
    <p:sldId id="1494" r:id="rId101"/>
    <p:sldId id="1495" r:id="rId102"/>
    <p:sldId id="1497" r:id="rId103"/>
    <p:sldId id="1612" r:id="rId104"/>
    <p:sldId id="1614" r:id="rId105"/>
    <p:sldId id="1616" r:id="rId106"/>
    <p:sldId id="1613" r:id="rId107"/>
    <p:sldId id="1617" r:id="rId108"/>
    <p:sldId id="1618" r:id="rId109"/>
    <p:sldId id="1678" r:id="rId110"/>
    <p:sldId id="1672" r:id="rId111"/>
    <p:sldId id="1669" r:id="rId112"/>
    <p:sldId id="1670" r:id="rId113"/>
    <p:sldId id="1653" r:id="rId114"/>
    <p:sldId id="1574" r:id="rId115"/>
    <p:sldId id="1575" r:id="rId116"/>
    <p:sldId id="1576" r:id="rId117"/>
    <p:sldId id="1622" r:id="rId118"/>
    <p:sldId id="1623" r:id="rId119"/>
    <p:sldId id="1624" r:id="rId120"/>
    <p:sldId id="1626" r:id="rId121"/>
    <p:sldId id="1577" r:id="rId122"/>
    <p:sldId id="1586" r:id="rId123"/>
    <p:sldId id="1587" r:id="rId124"/>
    <p:sldId id="1681" r:id="rId125"/>
    <p:sldId id="1682" r:id="rId126"/>
    <p:sldId id="1683" r:id="rId127"/>
    <p:sldId id="1684" r:id="rId128"/>
    <p:sldId id="1578" r:id="rId129"/>
    <p:sldId id="1579" r:id="rId130"/>
    <p:sldId id="1580" r:id="rId131"/>
    <p:sldId id="1581" r:id="rId132"/>
    <p:sldId id="1582" r:id="rId133"/>
    <p:sldId id="1583" r:id="rId134"/>
    <p:sldId id="1655" r:id="rId135"/>
    <p:sldId id="1654" r:id="rId136"/>
    <p:sldId id="1656" r:id="rId137"/>
    <p:sldId id="1605" r:id="rId138"/>
    <p:sldId id="1610" r:id="rId139"/>
    <p:sldId id="1609" r:id="rId140"/>
    <p:sldId id="1657" r:id="rId141"/>
    <p:sldId id="1585" r:id="rId142"/>
    <p:sldId id="1584" r:id="rId143"/>
    <p:sldId id="1673" r:id="rId144"/>
    <p:sldId id="1658" r:id="rId145"/>
    <p:sldId id="1659" r:id="rId146"/>
    <p:sldId id="1660" r:id="rId147"/>
    <p:sldId id="1661" r:id="rId148"/>
    <p:sldId id="1662" r:id="rId149"/>
    <p:sldId id="1663" r:id="rId150"/>
    <p:sldId id="1664" r:id="rId151"/>
    <p:sldId id="1665" r:id="rId152"/>
    <p:sldId id="1666" r:id="rId153"/>
    <p:sldId id="1667" r:id="rId154"/>
    <p:sldId id="1668" r:id="rId155"/>
    <p:sldId id="1674" r:id="rId156"/>
    <p:sldId id="1675" r:id="rId157"/>
    <p:sldId id="1676" r:id="rId158"/>
    <p:sldId id="1677" r:id="rId159"/>
    <p:sldId id="1627" r:id="rId160"/>
    <p:sldId id="1628" r:id="rId161"/>
    <p:sldId id="1629" r:id="rId162"/>
    <p:sldId id="1630" r:id="rId163"/>
    <p:sldId id="1631" r:id="rId164"/>
    <p:sldId id="1632" r:id="rId165"/>
    <p:sldId id="1633" r:id="rId166"/>
    <p:sldId id="1634" r:id="rId167"/>
    <p:sldId id="1635" r:id="rId168"/>
    <p:sldId id="1636" r:id="rId169"/>
    <p:sldId id="1637" r:id="rId170"/>
    <p:sldId id="1638" r:id="rId171"/>
    <p:sldId id="1639" r:id="rId172"/>
    <p:sldId id="1640" r:id="rId173"/>
    <p:sldId id="1641" r:id="rId174"/>
    <p:sldId id="1642" r:id="rId175"/>
    <p:sldId id="1643" r:id="rId176"/>
    <p:sldId id="1644" r:id="rId177"/>
    <p:sldId id="1645" r:id="rId178"/>
    <p:sldId id="1646" r:id="rId179"/>
    <p:sldId id="1647" r:id="rId180"/>
    <p:sldId id="1648" r:id="rId181"/>
    <p:sldId id="1649" r:id="rId182"/>
    <p:sldId id="1650" r:id="rId183"/>
    <p:sldId id="1651" r:id="rId184"/>
    <p:sldId id="1652" r:id="rId185"/>
    <p:sldId id="1418" r:id="rId186"/>
    <p:sldId id="1419" r:id="rId187"/>
    <p:sldId id="1420" r:id="rId188"/>
    <p:sldId id="1421" r:id="rId189"/>
    <p:sldId id="1422" r:id="rId190"/>
    <p:sldId id="1423" r:id="rId191"/>
    <p:sldId id="1424" r:id="rId192"/>
    <p:sldId id="1425" r:id="rId193"/>
    <p:sldId id="1426" r:id="rId194"/>
    <p:sldId id="1427" r:id="rId1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B400"/>
    <a:srgbClr val="FFFF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snapVertSplitter="1" vertBarState="minimized" horzBarState="maximized">
    <p:restoredLeft sz="15735" autoAdjust="0"/>
    <p:restoredTop sz="89655" autoAdjust="0"/>
  </p:normalViewPr>
  <p:slideViewPr>
    <p:cSldViewPr>
      <p:cViewPr varScale="1">
        <p:scale>
          <a:sx n="102" d="100"/>
          <a:sy n="102" d="100"/>
        </p:scale>
        <p:origin x="-1720" y="-112"/>
      </p:cViewPr>
      <p:guideLst>
        <p:guide orient="horz" pos="2160"/>
        <p:guide pos="2880"/>
      </p:guideLst>
    </p:cSldViewPr>
  </p:slideViewPr>
  <p:outlineViewPr>
    <p:cViewPr>
      <p:scale>
        <a:sx n="33" d="100"/>
        <a:sy n="33" d="100"/>
      </p:scale>
      <p:origin x="0" y="476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33.xml"/><Relationship Id="rId143" Type="http://schemas.openxmlformats.org/officeDocument/2006/relationships/slide" Target="slides/slide134.xml"/><Relationship Id="rId144" Type="http://schemas.openxmlformats.org/officeDocument/2006/relationships/slide" Target="slides/slide135.xml"/><Relationship Id="rId145" Type="http://schemas.openxmlformats.org/officeDocument/2006/relationships/slide" Target="slides/slide136.xml"/><Relationship Id="rId146" Type="http://schemas.openxmlformats.org/officeDocument/2006/relationships/slide" Target="slides/slide137.xml"/><Relationship Id="rId147" Type="http://schemas.openxmlformats.org/officeDocument/2006/relationships/slide" Target="slides/slide138.xml"/><Relationship Id="rId148" Type="http://schemas.openxmlformats.org/officeDocument/2006/relationships/slide" Target="slides/slide139.xml"/><Relationship Id="rId149" Type="http://schemas.openxmlformats.org/officeDocument/2006/relationships/slide" Target="slides/slide140.xml"/><Relationship Id="rId180" Type="http://schemas.openxmlformats.org/officeDocument/2006/relationships/slide" Target="slides/slide171.xml"/><Relationship Id="rId181" Type="http://schemas.openxmlformats.org/officeDocument/2006/relationships/slide" Target="slides/slide172.xml"/><Relationship Id="rId182" Type="http://schemas.openxmlformats.org/officeDocument/2006/relationships/slide" Target="slides/slide173.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83" Type="http://schemas.openxmlformats.org/officeDocument/2006/relationships/slide" Target="slides/slide174.xml"/><Relationship Id="rId184" Type="http://schemas.openxmlformats.org/officeDocument/2006/relationships/slide" Target="slides/slide175.xml"/><Relationship Id="rId185" Type="http://schemas.openxmlformats.org/officeDocument/2006/relationships/slide" Target="slides/slide176.xml"/><Relationship Id="rId186" Type="http://schemas.openxmlformats.org/officeDocument/2006/relationships/slide" Target="slides/slide177.xml"/><Relationship Id="rId187" Type="http://schemas.openxmlformats.org/officeDocument/2006/relationships/slide" Target="slides/slide178.xml"/><Relationship Id="rId188" Type="http://schemas.openxmlformats.org/officeDocument/2006/relationships/slide" Target="slides/slide179.xml"/><Relationship Id="rId189" Type="http://schemas.openxmlformats.org/officeDocument/2006/relationships/slide" Target="slides/slide18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 Id="rId110" Type="http://schemas.openxmlformats.org/officeDocument/2006/relationships/slide" Target="slides/slide101.xml"/><Relationship Id="rId111" Type="http://schemas.openxmlformats.org/officeDocument/2006/relationships/slide" Target="slides/slide102.xml"/><Relationship Id="rId112" Type="http://schemas.openxmlformats.org/officeDocument/2006/relationships/slide" Target="slides/slide103.xml"/><Relationship Id="rId113" Type="http://schemas.openxmlformats.org/officeDocument/2006/relationships/slide" Target="slides/slide104.xml"/><Relationship Id="rId114" Type="http://schemas.openxmlformats.org/officeDocument/2006/relationships/slide" Target="slides/slide105.xml"/><Relationship Id="rId115" Type="http://schemas.openxmlformats.org/officeDocument/2006/relationships/slide" Target="slides/slide106.xml"/><Relationship Id="rId116" Type="http://schemas.openxmlformats.org/officeDocument/2006/relationships/slide" Target="slides/slide107.xml"/><Relationship Id="rId117" Type="http://schemas.openxmlformats.org/officeDocument/2006/relationships/slide" Target="slides/slide108.xml"/><Relationship Id="rId118" Type="http://schemas.openxmlformats.org/officeDocument/2006/relationships/slide" Target="slides/slide109.xml"/><Relationship Id="rId119" Type="http://schemas.openxmlformats.org/officeDocument/2006/relationships/slide" Target="slides/slide110.xml"/><Relationship Id="rId150" Type="http://schemas.openxmlformats.org/officeDocument/2006/relationships/slide" Target="slides/slide141.xml"/><Relationship Id="rId151" Type="http://schemas.openxmlformats.org/officeDocument/2006/relationships/slide" Target="slides/slide142.xml"/><Relationship Id="rId152" Type="http://schemas.openxmlformats.org/officeDocument/2006/relationships/slide" Target="slides/slide14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153" Type="http://schemas.openxmlformats.org/officeDocument/2006/relationships/slide" Target="slides/slide144.xml"/><Relationship Id="rId154" Type="http://schemas.openxmlformats.org/officeDocument/2006/relationships/slide" Target="slides/slide145.xml"/><Relationship Id="rId155" Type="http://schemas.openxmlformats.org/officeDocument/2006/relationships/slide" Target="slides/slide146.xml"/><Relationship Id="rId156" Type="http://schemas.openxmlformats.org/officeDocument/2006/relationships/slide" Target="slides/slide147.xml"/><Relationship Id="rId157" Type="http://schemas.openxmlformats.org/officeDocument/2006/relationships/slide" Target="slides/slide148.xml"/><Relationship Id="rId158" Type="http://schemas.openxmlformats.org/officeDocument/2006/relationships/slide" Target="slides/slide149.xml"/><Relationship Id="rId159" Type="http://schemas.openxmlformats.org/officeDocument/2006/relationships/slide" Target="slides/slide150.xml"/><Relationship Id="rId190" Type="http://schemas.openxmlformats.org/officeDocument/2006/relationships/slide" Target="slides/slide181.xml"/><Relationship Id="rId191" Type="http://schemas.openxmlformats.org/officeDocument/2006/relationships/slide" Target="slides/slide182.xml"/><Relationship Id="rId192" Type="http://schemas.openxmlformats.org/officeDocument/2006/relationships/slide" Target="slides/slide183.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193" Type="http://schemas.openxmlformats.org/officeDocument/2006/relationships/slide" Target="slides/slide184.xml"/><Relationship Id="rId194" Type="http://schemas.openxmlformats.org/officeDocument/2006/relationships/slide" Target="slides/slide185.xml"/><Relationship Id="rId195" Type="http://schemas.openxmlformats.org/officeDocument/2006/relationships/slide" Target="slides/slide186.xml"/><Relationship Id="rId196" Type="http://schemas.openxmlformats.org/officeDocument/2006/relationships/notesMaster" Target="notesMasters/notesMaster1.xml"/><Relationship Id="rId197" Type="http://schemas.openxmlformats.org/officeDocument/2006/relationships/printerSettings" Target="printerSettings/printerSettings1.bin"/><Relationship Id="rId198" Type="http://schemas.openxmlformats.org/officeDocument/2006/relationships/presProps" Target="presProps.xml"/><Relationship Id="rId199" Type="http://schemas.openxmlformats.org/officeDocument/2006/relationships/viewProps" Target="viewProps.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20" Type="http://schemas.openxmlformats.org/officeDocument/2006/relationships/slide" Target="slides/slide111.xml"/><Relationship Id="rId121" Type="http://schemas.openxmlformats.org/officeDocument/2006/relationships/slide" Target="slides/slide112.xml"/><Relationship Id="rId122" Type="http://schemas.openxmlformats.org/officeDocument/2006/relationships/slide" Target="slides/slide113.xml"/><Relationship Id="rId123" Type="http://schemas.openxmlformats.org/officeDocument/2006/relationships/slide" Target="slides/slide114.xml"/><Relationship Id="rId124" Type="http://schemas.openxmlformats.org/officeDocument/2006/relationships/slide" Target="slides/slide115.xml"/><Relationship Id="rId125" Type="http://schemas.openxmlformats.org/officeDocument/2006/relationships/slide" Target="slides/slide116.xml"/><Relationship Id="rId126" Type="http://schemas.openxmlformats.org/officeDocument/2006/relationships/slide" Target="slides/slide117.xml"/><Relationship Id="rId127" Type="http://schemas.openxmlformats.org/officeDocument/2006/relationships/slide" Target="slides/slide118.xml"/><Relationship Id="rId128" Type="http://schemas.openxmlformats.org/officeDocument/2006/relationships/slide" Target="slides/slide119.xml"/><Relationship Id="rId129" Type="http://schemas.openxmlformats.org/officeDocument/2006/relationships/slide" Target="slides/slide120.xml"/><Relationship Id="rId160" Type="http://schemas.openxmlformats.org/officeDocument/2006/relationships/slide" Target="slides/slide151.xml"/><Relationship Id="rId161" Type="http://schemas.openxmlformats.org/officeDocument/2006/relationships/slide" Target="slides/slide152.xml"/><Relationship Id="rId162" Type="http://schemas.openxmlformats.org/officeDocument/2006/relationships/slide" Target="slides/slide153.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63" Type="http://schemas.openxmlformats.org/officeDocument/2006/relationships/slide" Target="slides/slide154.xml"/><Relationship Id="rId164" Type="http://schemas.openxmlformats.org/officeDocument/2006/relationships/slide" Target="slides/slide155.xml"/><Relationship Id="rId165" Type="http://schemas.openxmlformats.org/officeDocument/2006/relationships/slide" Target="slides/slide156.xml"/><Relationship Id="rId166" Type="http://schemas.openxmlformats.org/officeDocument/2006/relationships/slide" Target="slides/slide157.xml"/><Relationship Id="rId167" Type="http://schemas.openxmlformats.org/officeDocument/2006/relationships/slide" Target="slides/slide158.xml"/><Relationship Id="rId168" Type="http://schemas.openxmlformats.org/officeDocument/2006/relationships/slide" Target="slides/slide159.xml"/><Relationship Id="rId169" Type="http://schemas.openxmlformats.org/officeDocument/2006/relationships/slide" Target="slides/slide160.xml"/><Relationship Id="rId200" Type="http://schemas.openxmlformats.org/officeDocument/2006/relationships/theme" Target="theme/theme1.xml"/><Relationship Id="rId201" Type="http://schemas.openxmlformats.org/officeDocument/2006/relationships/tableStyles" Target="tableStyles.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30" Type="http://schemas.openxmlformats.org/officeDocument/2006/relationships/slide" Target="slides/slide121.xml"/><Relationship Id="rId131" Type="http://schemas.openxmlformats.org/officeDocument/2006/relationships/slide" Target="slides/slide122.xml"/><Relationship Id="rId132" Type="http://schemas.openxmlformats.org/officeDocument/2006/relationships/slide" Target="slides/slide123.xml"/><Relationship Id="rId133" Type="http://schemas.openxmlformats.org/officeDocument/2006/relationships/slide" Target="slides/slide124.xml"/><Relationship Id="rId134" Type="http://schemas.openxmlformats.org/officeDocument/2006/relationships/slide" Target="slides/slide125.xml"/><Relationship Id="rId135" Type="http://schemas.openxmlformats.org/officeDocument/2006/relationships/slide" Target="slides/slide126.xml"/><Relationship Id="rId136" Type="http://schemas.openxmlformats.org/officeDocument/2006/relationships/slide" Target="slides/slide127.xml"/><Relationship Id="rId137" Type="http://schemas.openxmlformats.org/officeDocument/2006/relationships/slide" Target="slides/slide128.xml"/><Relationship Id="rId138" Type="http://schemas.openxmlformats.org/officeDocument/2006/relationships/slide" Target="slides/slide129.xml"/><Relationship Id="rId139" Type="http://schemas.openxmlformats.org/officeDocument/2006/relationships/slide" Target="slides/slide130.xml"/><Relationship Id="rId170" Type="http://schemas.openxmlformats.org/officeDocument/2006/relationships/slide" Target="slides/slide161.xml"/><Relationship Id="rId171" Type="http://schemas.openxmlformats.org/officeDocument/2006/relationships/slide" Target="slides/slide162.xml"/><Relationship Id="rId172" Type="http://schemas.openxmlformats.org/officeDocument/2006/relationships/slide" Target="slides/slide163.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173" Type="http://schemas.openxmlformats.org/officeDocument/2006/relationships/slide" Target="slides/slide164.xml"/><Relationship Id="rId174" Type="http://schemas.openxmlformats.org/officeDocument/2006/relationships/slide" Target="slides/slide165.xml"/><Relationship Id="rId175" Type="http://schemas.openxmlformats.org/officeDocument/2006/relationships/slide" Target="slides/slide166.xml"/><Relationship Id="rId176" Type="http://schemas.openxmlformats.org/officeDocument/2006/relationships/slide" Target="slides/slide167.xml"/><Relationship Id="rId177" Type="http://schemas.openxmlformats.org/officeDocument/2006/relationships/slide" Target="slides/slide168.xml"/><Relationship Id="rId178" Type="http://schemas.openxmlformats.org/officeDocument/2006/relationships/slide" Target="slides/slide169.xml"/><Relationship Id="rId179" Type="http://schemas.openxmlformats.org/officeDocument/2006/relationships/slide" Target="slides/slide17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1.xml"/><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slide" Target="slides/slide98.xml"/><Relationship Id="rId108" Type="http://schemas.openxmlformats.org/officeDocument/2006/relationships/slide" Target="slides/slide99.xml"/><Relationship Id="rId109" Type="http://schemas.openxmlformats.org/officeDocument/2006/relationships/slide" Target="slides/slide10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31.xml"/><Relationship Id="rId141" Type="http://schemas.openxmlformats.org/officeDocument/2006/relationships/slide" Target="slides/slide132.xml"/></Relationships>
</file>

<file path=ppt/_rels/viewProps.xml.rels><?xml version="1.0" encoding="UTF-8" standalone="yes"?>
<Relationships xmlns="http://schemas.openxmlformats.org/package/2006/relationships"><Relationship Id="rId3" Type="http://schemas.openxmlformats.org/officeDocument/2006/relationships/slide" Target="slides/slide127.xml"/><Relationship Id="rId4" Type="http://schemas.openxmlformats.org/officeDocument/2006/relationships/slide" Target="slides/slide128.xml"/><Relationship Id="rId5" Type="http://schemas.openxmlformats.org/officeDocument/2006/relationships/slide" Target="slides/slide133.xml"/><Relationship Id="rId1" Type="http://schemas.openxmlformats.org/officeDocument/2006/relationships/slide" Target="slides/slide125.xml"/><Relationship Id="rId2"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49C5E04-0A8E-AB4A-B072-80E1D07B4C3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p:spPr>
        <p:txBody>
          <a:bodyPr/>
          <a:lstStyle/>
          <a:p>
            <a:endParaRPr lang="en-US"/>
          </a:p>
        </p:txBody>
      </p:sp>
      <p:sp>
        <p:nvSpPr>
          <p:cNvPr id="68612" name="Slide Number Placeholder 3"/>
          <p:cNvSpPr>
            <a:spLocks noGrp="1"/>
          </p:cNvSpPr>
          <p:nvPr>
            <p:ph type="sldNum" sz="quarter" idx="5"/>
          </p:nvPr>
        </p:nvSpPr>
        <p:spPr>
          <a:noFill/>
        </p:spPr>
        <p:txBody>
          <a:bodyPr/>
          <a:lstStyle/>
          <a:p>
            <a:fld id="{6AF7B920-EF86-4A41-BBD3-EEA96CAB74B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507A323A-7EEF-7747-97ED-319051BE1A8A}" type="slidenum">
              <a:rPr lang="en-US"/>
              <a:pPr/>
              <a:t>27</a:t>
            </a:fld>
            <a:endParaRPr lang="en-US"/>
          </a:p>
        </p:txBody>
      </p:sp>
      <p:sp>
        <p:nvSpPr>
          <p:cNvPr id="130051" name="Rectangle 2"/>
          <p:cNvSpPr>
            <a:spLocks noGrp="1" noRot="1" noChangeAspect="1" noChangeArrowheads="1" noTextEdit="1"/>
          </p:cNvSpPr>
          <p:nvPr>
            <p:ph type="sldImg"/>
          </p:nvPr>
        </p:nvSpPr>
        <p:spPr>
          <a:xfrm>
            <a:off x="1144588" y="685800"/>
            <a:ext cx="4572000" cy="3429000"/>
          </a:xfrm>
          <a:ln/>
        </p:spPr>
      </p:sp>
      <p:sp>
        <p:nvSpPr>
          <p:cNvPr id="130052" name="Rectangle 3"/>
          <p:cNvSpPr>
            <a:spLocks noGrp="1" noChangeArrowheads="1"/>
          </p:cNvSpPr>
          <p:nvPr>
            <p:ph type="body" idx="1"/>
          </p:nvPr>
        </p:nvSpPr>
        <p:spPr>
          <a:xfrm>
            <a:off x="914400" y="4343400"/>
            <a:ext cx="5029200" cy="4114800"/>
          </a:xfrm>
          <a:noFill/>
          <a:ln/>
        </p:spPr>
        <p:txBody>
          <a:bodyPr lIns="89994" tIns="44997" rIns="89994" bIns="44997"/>
          <a:lstStyle/>
          <a:p>
            <a:endParaRPr lang="en-US"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967B5FB-3F1B-0341-82E6-C67AAD610379}" type="slidenum">
              <a:rPr lang="en-US"/>
              <a:pPr/>
              <a:t>28</a:t>
            </a:fld>
            <a:endParaRPr lang="en-US"/>
          </a:p>
        </p:txBody>
      </p:sp>
      <p:sp>
        <p:nvSpPr>
          <p:cNvPr id="132099" name="Rectangle 2"/>
          <p:cNvSpPr>
            <a:spLocks noGrp="1" noRot="1" noChangeAspect="1" noChangeArrowheads="1" noTextEdit="1"/>
          </p:cNvSpPr>
          <p:nvPr>
            <p:ph type="sldImg"/>
          </p:nvPr>
        </p:nvSpPr>
        <p:spPr>
          <a:xfrm>
            <a:off x="1144588" y="685800"/>
            <a:ext cx="4572000" cy="3429000"/>
          </a:xfrm>
          <a:ln/>
        </p:spPr>
      </p:sp>
      <p:sp>
        <p:nvSpPr>
          <p:cNvPr id="132100" name="Rectangle 3"/>
          <p:cNvSpPr>
            <a:spLocks noGrp="1" noChangeArrowheads="1"/>
          </p:cNvSpPr>
          <p:nvPr>
            <p:ph type="body" idx="1"/>
          </p:nvPr>
        </p:nvSpPr>
        <p:spPr>
          <a:xfrm>
            <a:off x="914400" y="4343400"/>
            <a:ext cx="5029200" cy="4114800"/>
          </a:xfrm>
          <a:noFill/>
          <a:ln/>
        </p:spPr>
        <p:txBody>
          <a:bodyPr lIns="89994" tIns="44997" rIns="89994" bIns="44997"/>
          <a:lstStyle/>
          <a:p>
            <a:endParaRPr lang="en-US"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9A20EAE6-1991-4F49-9588-8DF0F1FC4081}" type="slidenum">
              <a:rPr lang="en-US"/>
              <a:pPr/>
              <a:t>56</a:t>
            </a:fld>
            <a:endParaRPr lang="en-US"/>
          </a:p>
        </p:txBody>
      </p:sp>
      <p:sp>
        <p:nvSpPr>
          <p:cNvPr id="134147" name="Rectangle 2"/>
          <p:cNvSpPr>
            <a:spLocks noGrp="1" noRot="1" noChangeAspect="1" noChangeArrowheads="1" noTextEdit="1"/>
          </p:cNvSpPr>
          <p:nvPr>
            <p:ph type="sldImg"/>
          </p:nvPr>
        </p:nvSpPr>
        <p:spPr>
          <a:xfrm>
            <a:off x="1144588" y="685800"/>
            <a:ext cx="4572000" cy="3429000"/>
          </a:xfrm>
          <a:ln/>
        </p:spPr>
      </p:sp>
      <p:sp>
        <p:nvSpPr>
          <p:cNvPr id="134148" name="Rectangle 3"/>
          <p:cNvSpPr>
            <a:spLocks noGrp="1" noChangeArrowheads="1"/>
          </p:cNvSpPr>
          <p:nvPr>
            <p:ph type="body" idx="1"/>
          </p:nvPr>
        </p:nvSpPr>
        <p:spPr>
          <a:xfrm>
            <a:off x="914400" y="4343400"/>
            <a:ext cx="5029200" cy="4114800"/>
          </a:xfrm>
          <a:noFill/>
          <a:ln/>
        </p:spPr>
        <p:txBody>
          <a:bodyPr/>
          <a:lstStyle/>
          <a:p>
            <a:pPr eaLnBrk="1" hangingPunct="1"/>
            <a:endParaRPr lang="en-US"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9A20EAE6-1991-4F49-9588-8DF0F1FC4081}" type="slidenum">
              <a:rPr lang="en-US"/>
              <a:pPr/>
              <a:t>57</a:t>
            </a:fld>
            <a:endParaRPr lang="en-US"/>
          </a:p>
        </p:txBody>
      </p:sp>
      <p:sp>
        <p:nvSpPr>
          <p:cNvPr id="134147" name="Rectangle 2"/>
          <p:cNvSpPr>
            <a:spLocks noGrp="1" noRot="1" noChangeAspect="1" noChangeArrowheads="1" noTextEdit="1"/>
          </p:cNvSpPr>
          <p:nvPr>
            <p:ph type="sldImg"/>
          </p:nvPr>
        </p:nvSpPr>
        <p:spPr>
          <a:xfrm>
            <a:off x="1144588" y="685800"/>
            <a:ext cx="4572000" cy="3429000"/>
          </a:xfrm>
          <a:ln/>
        </p:spPr>
      </p:sp>
      <p:sp>
        <p:nvSpPr>
          <p:cNvPr id="134148" name="Rectangle 3"/>
          <p:cNvSpPr>
            <a:spLocks noGrp="1" noChangeArrowheads="1"/>
          </p:cNvSpPr>
          <p:nvPr>
            <p:ph type="body" idx="1"/>
          </p:nvPr>
        </p:nvSpPr>
        <p:spPr>
          <a:xfrm>
            <a:off x="914400" y="4343400"/>
            <a:ext cx="5029200" cy="4114800"/>
          </a:xfrm>
          <a:noFill/>
          <a:ln/>
        </p:spPr>
        <p:txBody>
          <a:bodyPr/>
          <a:lstStyle/>
          <a:p>
            <a:pPr eaLnBrk="1" hangingPunct="1"/>
            <a:endParaRPr lang="en-US"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9A20EAE6-1991-4F49-9588-8DF0F1FC4081}" type="slidenum">
              <a:rPr lang="en-US"/>
              <a:pPr/>
              <a:t>58</a:t>
            </a:fld>
            <a:endParaRPr lang="en-US"/>
          </a:p>
        </p:txBody>
      </p:sp>
      <p:sp>
        <p:nvSpPr>
          <p:cNvPr id="134147" name="Rectangle 2"/>
          <p:cNvSpPr>
            <a:spLocks noGrp="1" noRot="1" noChangeAspect="1" noChangeArrowheads="1" noTextEdit="1"/>
          </p:cNvSpPr>
          <p:nvPr>
            <p:ph type="sldImg"/>
          </p:nvPr>
        </p:nvSpPr>
        <p:spPr>
          <a:xfrm>
            <a:off x="1144588" y="685800"/>
            <a:ext cx="4572000" cy="3429000"/>
          </a:xfrm>
          <a:ln/>
        </p:spPr>
      </p:sp>
      <p:sp>
        <p:nvSpPr>
          <p:cNvPr id="134148" name="Rectangle 3"/>
          <p:cNvSpPr>
            <a:spLocks noGrp="1" noChangeArrowheads="1"/>
          </p:cNvSpPr>
          <p:nvPr>
            <p:ph type="body" idx="1"/>
          </p:nvPr>
        </p:nvSpPr>
        <p:spPr>
          <a:xfrm>
            <a:off x="914400" y="4343400"/>
            <a:ext cx="5029200" cy="4114800"/>
          </a:xfrm>
          <a:noFill/>
          <a:ln/>
        </p:spPr>
        <p:txBody>
          <a:bodyPr/>
          <a:lstStyle/>
          <a:p>
            <a:pPr eaLnBrk="1" hangingPunct="1"/>
            <a:endParaRPr lang="en-US"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97411366-7436-1A46-B3BA-636C9C865642}" type="slidenum">
              <a:rPr lang="en-US"/>
              <a:pPr/>
              <a:t>59</a:t>
            </a:fld>
            <a:endParaRPr lang="en-US"/>
          </a:p>
        </p:txBody>
      </p:sp>
      <p:sp>
        <p:nvSpPr>
          <p:cNvPr id="136195" name="Rectangle 2"/>
          <p:cNvSpPr>
            <a:spLocks noGrp="1" noRot="1" noChangeAspect="1" noChangeArrowheads="1" noTextEdit="1"/>
          </p:cNvSpPr>
          <p:nvPr>
            <p:ph type="sldImg"/>
          </p:nvPr>
        </p:nvSpPr>
        <p:spPr>
          <a:xfrm>
            <a:off x="1144588" y="685800"/>
            <a:ext cx="4572000" cy="3429000"/>
          </a:xfrm>
          <a:ln/>
        </p:spPr>
      </p:sp>
      <p:sp>
        <p:nvSpPr>
          <p:cNvPr id="136196"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3390D0D2-9B3C-1E4E-8C38-39F4966B9F88}" type="slidenum">
              <a:rPr lang="en-US"/>
              <a:pPr/>
              <a:t>64</a:t>
            </a:fld>
            <a:endParaRPr lang="en-US"/>
          </a:p>
        </p:txBody>
      </p:sp>
      <p:sp>
        <p:nvSpPr>
          <p:cNvPr id="138243" name="Rectangle 2"/>
          <p:cNvSpPr>
            <a:spLocks noGrp="1" noRot="1" noChangeAspect="1" noChangeArrowheads="1" noTextEdit="1"/>
          </p:cNvSpPr>
          <p:nvPr>
            <p:ph type="sldImg"/>
          </p:nvPr>
        </p:nvSpPr>
        <p:spPr>
          <a:xfrm>
            <a:off x="1144588" y="685800"/>
            <a:ext cx="4572000" cy="3429000"/>
          </a:xfrm>
          <a:ln/>
        </p:spPr>
      </p:sp>
      <p:sp>
        <p:nvSpPr>
          <p:cNvPr id="13824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BDAC4-1F66-4F6C-A1EF-E26EF61AD3A9}" type="slidenum">
              <a:rPr lang="en-US" smtClean="0"/>
              <a:pPr/>
              <a:t>74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25740799"/>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Rock Stars.</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75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4334594"/>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Background:  Graphene is an amazing material that will improve and disrupt entire industries, including electronics and clean energy</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76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808250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p:spPr>
        <p:txBody>
          <a:bodyPr/>
          <a:lstStyle/>
          <a:p>
            <a:endParaRPr lang="en-US"/>
          </a:p>
        </p:txBody>
      </p:sp>
      <p:sp>
        <p:nvSpPr>
          <p:cNvPr id="68612" name="Slide Number Placeholder 3"/>
          <p:cNvSpPr>
            <a:spLocks noGrp="1"/>
          </p:cNvSpPr>
          <p:nvPr>
            <p:ph type="sldNum" sz="quarter" idx="5"/>
          </p:nvPr>
        </p:nvSpPr>
        <p:spPr>
          <a:noFill/>
        </p:spPr>
        <p:txBody>
          <a:bodyPr/>
          <a:lstStyle/>
          <a:p>
            <a:fld id="{6AF7B920-EF86-4A41-BBD3-EEA96CAB74B5}"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Problem statement:  None of these things will happen unless and until graphene can be produced in large quantities – Commercial Scale</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77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447523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Solution:  We can do this. Our technology offers the best path forward to enable commercial scale production of graphene films at low cost.</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78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7406194"/>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Market Opportunity:  We believe that there is significant demand for graphene, but the market will not develop and companies will not design products that incorporate graphene until a reliable source is identified</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79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1551701"/>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 may have been overconfident.</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80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84397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 may have been overconfident.</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81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843978"/>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343400"/>
            <a:ext cx="5486400" cy="4114800"/>
          </a:xfrm>
        </p:spPr>
        <p:txBody>
          <a:bodyPr/>
          <a:lstStyle/>
          <a:p>
            <a:r>
              <a:rPr lang="en-US" sz="2000" dirty="0" smtClean="0"/>
              <a:t>…using a cleaner template and underlining</a:t>
            </a:r>
            <a:r>
              <a:rPr lang="en-US" sz="2000" baseline="0" dirty="0" smtClean="0"/>
              <a:t> a few words</a:t>
            </a:r>
            <a:r>
              <a:rPr lang="en-US" sz="2000" dirty="0" smtClean="0"/>
              <a:t>. We settled on this as Graphene Frontiers Canvas #1 and thought that we would WOW the audience with how much detail we had and how broad our scope and opportunity was.</a:t>
            </a:r>
          </a:p>
          <a:p>
            <a:endParaRPr lang="en-US" sz="2000" dirty="0"/>
          </a:p>
          <a:p>
            <a:r>
              <a:rPr lang="en-US" sz="2000" dirty="0" smtClean="0"/>
              <a:t>We projected this on the screen and were promptly booed off the stage. </a:t>
            </a:r>
            <a:r>
              <a:rPr lang="en-US" sz="2000" dirty="0" err="1" smtClean="0"/>
              <a:t>Sooo</a:t>
            </a:r>
            <a:r>
              <a:rPr lang="en-US" sz="2000" dirty="0" smtClean="0"/>
              <a:t>….. v2</a:t>
            </a:r>
            <a:r>
              <a:rPr lang="en-US" sz="2000" baseline="0" dirty="0" smtClean="0"/>
              <a:t> was born:</a:t>
            </a:r>
          </a:p>
        </p:txBody>
      </p:sp>
      <p:sp>
        <p:nvSpPr>
          <p:cNvPr id="4" name="Slide Number Placeholder 3"/>
          <p:cNvSpPr>
            <a:spLocks noGrp="1"/>
          </p:cNvSpPr>
          <p:nvPr>
            <p:ph type="sldNum" sz="quarter" idx="10"/>
          </p:nvPr>
        </p:nvSpPr>
        <p:spPr/>
        <p:txBody>
          <a:bodyPr/>
          <a:lstStyle/>
          <a:p>
            <a:fld id="{6ECBDAC4-1F66-4F6C-A1EF-E26EF61AD3A9}" type="slidenum">
              <a:rPr lang="en-US" smtClean="0"/>
              <a:pPr/>
              <a:t>82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0699490"/>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a:t>
            </a:r>
          </a:p>
          <a:p>
            <a:r>
              <a:rPr lang="en-US" sz="2000" dirty="0" smtClean="0"/>
              <a:t>--Made a target list</a:t>
            </a:r>
          </a:p>
          <a:p>
            <a:r>
              <a:rPr lang="en-US" sz="2000" dirty="0" smtClean="0"/>
              <a:t>--asked for introductions and referrals</a:t>
            </a:r>
          </a:p>
          <a:p>
            <a:r>
              <a:rPr lang="en-US" sz="2000" dirty="0" smtClean="0"/>
              <a:t>--worked our networks</a:t>
            </a:r>
          </a:p>
          <a:p>
            <a:r>
              <a:rPr lang="en-US" sz="2000" dirty="0" smtClean="0"/>
              <a:t>--made a BUNCH of calls</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83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445981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--Not successful:  </a:t>
            </a:r>
            <a:r>
              <a:rPr lang="en-US" sz="2000" dirty="0" err="1" smtClean="0"/>
              <a:t>AdWords</a:t>
            </a:r>
            <a:endParaRPr lang="en-US" sz="2000" dirty="0" smtClean="0"/>
          </a:p>
          <a:p>
            <a:r>
              <a:rPr lang="en-US" sz="2000" dirty="0" smtClean="0"/>
              <a:t>--Very successful:  Luck!!</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84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92728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numbers</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85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1949332"/>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Lesson #1:  Focus.</a:t>
            </a:r>
          </a:p>
          <a:p>
            <a:endParaRPr lang="en-US" sz="2000" dirty="0"/>
          </a:p>
          <a:p>
            <a:r>
              <a:rPr lang="en-US" sz="2000" dirty="0" smtClean="0"/>
              <a:t>We narrowed our scope to the three applications we believed were most promising and set out to test our assumptions</a:t>
            </a:r>
          </a:p>
          <a:p>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86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872087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p:spPr>
        <p:txBody>
          <a:bodyPr/>
          <a:lstStyle/>
          <a:p>
            <a:endParaRPr lang="en-US"/>
          </a:p>
        </p:txBody>
      </p:sp>
      <p:sp>
        <p:nvSpPr>
          <p:cNvPr id="68612" name="Slide Number Placeholder 3"/>
          <p:cNvSpPr>
            <a:spLocks noGrp="1"/>
          </p:cNvSpPr>
          <p:nvPr>
            <p:ph type="sldNum" sz="quarter" idx="5"/>
          </p:nvPr>
        </p:nvSpPr>
        <p:spPr>
          <a:noFill/>
        </p:spPr>
        <p:txBody>
          <a:bodyPr/>
          <a:lstStyle/>
          <a:p>
            <a:fld id="{6AF7B920-EF86-4A41-BBD3-EEA96CAB74B5}"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Payoff:</a:t>
            </a:r>
          </a:p>
          <a:p>
            <a:endParaRPr lang="en-US" sz="2000" dirty="0"/>
          </a:p>
          <a:p>
            <a:r>
              <a:rPr lang="en-US" sz="2000" dirty="0" smtClean="0"/>
              <a:t>--What we thought was important wasn’t important to our potential customers and partners</a:t>
            </a:r>
          </a:p>
          <a:p>
            <a:r>
              <a:rPr lang="en-US" sz="2000" dirty="0" smtClean="0"/>
              <a:t>--The market *will not grow* until someone can prove that they can supply graphene</a:t>
            </a:r>
          </a:p>
          <a:p>
            <a:r>
              <a:rPr lang="en-US" sz="2000" dirty="0" smtClean="0"/>
              <a:t>--The source must be reliable, and the cost must be within reason</a:t>
            </a:r>
          </a:p>
          <a:p>
            <a:endParaRPr lang="en-US" sz="2000" dirty="0"/>
          </a:p>
          <a:p>
            <a:r>
              <a:rPr lang="en-US" sz="2000" dirty="0" smtClean="0"/>
              <a:t>**WE NEED TO DEMONSTRATE SCALE**</a:t>
            </a:r>
          </a:p>
        </p:txBody>
      </p:sp>
      <p:sp>
        <p:nvSpPr>
          <p:cNvPr id="4" name="Slide Number Placeholder 3"/>
          <p:cNvSpPr>
            <a:spLocks noGrp="1"/>
          </p:cNvSpPr>
          <p:nvPr>
            <p:ph type="sldNum" sz="quarter" idx="10"/>
          </p:nvPr>
        </p:nvSpPr>
        <p:spPr/>
        <p:txBody>
          <a:bodyPr/>
          <a:lstStyle/>
          <a:p>
            <a:fld id="{6ECBDAC4-1F66-4F6C-A1EF-E26EF61AD3A9}" type="slidenum">
              <a:rPr lang="en-US" smtClean="0"/>
              <a:pPr/>
              <a:t>87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37758616"/>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 were a bit too hesitant to fail fast and close doors, but we did recognize early on that we were probably not going to become “the Alcoa of </a:t>
            </a:r>
            <a:r>
              <a:rPr lang="en-US" sz="2000" dirty="0" err="1" smtClean="0"/>
              <a:t>nanocarbon</a:t>
            </a:r>
            <a:r>
              <a:rPr lang="en-US" sz="2000" dirty="0" smtClean="0"/>
              <a:t>”</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88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1669621"/>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 can make money TODAY with TEM Grids and material sales… distributors are clamoring for our stuff</a:t>
            </a:r>
          </a:p>
          <a:p>
            <a:endParaRPr lang="en-US" sz="2000" dirty="0"/>
          </a:p>
          <a:p>
            <a:r>
              <a:rPr lang="en-US" sz="2000" dirty="0" smtClean="0"/>
              <a:t>We have work to do to meet display requirements</a:t>
            </a:r>
          </a:p>
          <a:p>
            <a:endParaRPr lang="en-US" sz="2000" dirty="0"/>
          </a:p>
          <a:p>
            <a:r>
              <a:rPr lang="en-US" sz="2000" dirty="0" smtClean="0"/>
              <a:t>Big companies are willing to help us get there</a:t>
            </a:r>
          </a:p>
        </p:txBody>
      </p:sp>
      <p:sp>
        <p:nvSpPr>
          <p:cNvPr id="4" name="Slide Number Placeholder 3"/>
          <p:cNvSpPr>
            <a:spLocks noGrp="1"/>
          </p:cNvSpPr>
          <p:nvPr>
            <p:ph type="sldNum" sz="quarter" idx="10"/>
          </p:nvPr>
        </p:nvSpPr>
        <p:spPr/>
        <p:txBody>
          <a:bodyPr/>
          <a:lstStyle/>
          <a:p>
            <a:fld id="{6ECBDAC4-1F66-4F6C-A1EF-E26EF61AD3A9}" type="slidenum">
              <a:rPr lang="en-US" smtClean="0"/>
              <a:pPr/>
              <a:t>89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5284408"/>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dirty="0" smtClean="0"/>
              <a:t>We also heard from customers that we would need to integrate into existing production lines… high volume manufacturers may be reluctant to buy vast quantities of material… they probably want to license and make their own.</a:t>
            </a:r>
          </a:p>
          <a:p>
            <a:pPr eaLnBrk="1" hangingPunct="1">
              <a:spcBef>
                <a:spcPct val="0"/>
              </a:spcBef>
            </a:pPr>
            <a:endParaRPr lang="en-US" sz="2000" dirty="0"/>
          </a:p>
          <a:p>
            <a:pPr eaLnBrk="1" hangingPunct="1">
              <a:spcBef>
                <a:spcPct val="0"/>
              </a:spcBef>
            </a:pPr>
            <a:r>
              <a:rPr lang="en-US" sz="2000" dirty="0" smtClean="0"/>
              <a:t>We also learned that ITO and silver nanowires were the competition for touch screen and displays, but we were beginning to quantify the differentiators</a:t>
            </a:r>
          </a:p>
          <a:p>
            <a:pPr eaLnBrk="1" hangingPunct="1">
              <a:spcBef>
                <a:spcPct val="0"/>
              </a:spcBef>
            </a:pPr>
            <a:endParaRPr lang="en-US" sz="2000" dirty="0" smtClean="0"/>
          </a:p>
        </p:txBody>
      </p:sp>
      <p:sp>
        <p:nvSpPr>
          <p:cNvPr id="13316"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3E73FF-70B2-4F20-9C71-DFF2FD7E2E32}" type="slidenum">
              <a:rPr lang="en-US">
                <a:latin typeface="Calibri" pitchFamily="34" charset="0"/>
              </a:rPr>
              <a:pPr eaLnBrk="1" hangingPunct="1"/>
              <a:t>90</a:t>
            </a:fld>
            <a:endParaRPr lang="en-US">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dirty="0" smtClean="0"/>
              <a:t>We heard that collaborative R&amp;D would be a necessity—we will need to help companies use our material in their product development.</a:t>
            </a:r>
          </a:p>
          <a:p>
            <a:pPr eaLnBrk="1" hangingPunct="1">
              <a:spcBef>
                <a:spcPct val="0"/>
              </a:spcBef>
            </a:pPr>
            <a:endParaRPr lang="en-US" sz="2000" dirty="0"/>
          </a:p>
          <a:p>
            <a:pPr eaLnBrk="1" hangingPunct="1">
              <a:spcBef>
                <a:spcPct val="0"/>
              </a:spcBef>
            </a:pPr>
            <a:r>
              <a:rPr lang="en-US" sz="2000" dirty="0" smtClean="0"/>
              <a:t>Membrane switches—a new opportunity we evaluated, was quickly ruled out.</a:t>
            </a:r>
          </a:p>
          <a:p>
            <a:pPr eaLnBrk="1" hangingPunct="1">
              <a:spcBef>
                <a:spcPct val="0"/>
              </a:spcBef>
            </a:pPr>
            <a:endParaRPr lang="en-US" sz="2000" dirty="0" smtClean="0"/>
          </a:p>
          <a:p>
            <a:pPr eaLnBrk="1" hangingPunct="1">
              <a:spcBef>
                <a:spcPct val="0"/>
              </a:spcBef>
            </a:pPr>
            <a:endParaRPr lang="en-US" sz="2000" dirty="0"/>
          </a:p>
          <a:p>
            <a:pPr eaLnBrk="1" hangingPunct="1">
              <a:spcBef>
                <a:spcPct val="0"/>
              </a:spcBef>
            </a:pPr>
            <a:endParaRPr lang="en-US" sz="2000" dirty="0" smtClean="0"/>
          </a:p>
        </p:txBody>
      </p:sp>
      <p:sp>
        <p:nvSpPr>
          <p:cNvPr id="12292"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711F23-7380-4294-B6EA-B3A66943CDFD}" type="slidenum">
              <a:rPr lang="en-US">
                <a:latin typeface="Calibri" pitchFamily="34" charset="0"/>
              </a:rPr>
              <a:pPr eaLnBrk="1" hangingPunct="1"/>
              <a:t>91</a:t>
            </a:fld>
            <a:endParaRPr lang="en-US">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dirty="0" smtClean="0"/>
              <a:t>The big week:</a:t>
            </a:r>
          </a:p>
          <a:p>
            <a:pPr eaLnBrk="1" hangingPunct="1">
              <a:spcBef>
                <a:spcPct val="0"/>
              </a:spcBef>
            </a:pPr>
            <a:endParaRPr lang="en-US" sz="2000" dirty="0"/>
          </a:p>
          <a:p>
            <a:pPr eaLnBrk="1" hangingPunct="1">
              <a:spcBef>
                <a:spcPct val="0"/>
              </a:spcBef>
            </a:pPr>
            <a:r>
              <a:rPr lang="en-US" sz="2000" dirty="0" smtClean="0"/>
              <a:t>Near term opportunity:  TEM Grids</a:t>
            </a:r>
          </a:p>
          <a:p>
            <a:pPr eaLnBrk="1" hangingPunct="1">
              <a:spcBef>
                <a:spcPct val="0"/>
              </a:spcBef>
            </a:pPr>
            <a:endParaRPr lang="en-US" sz="2000" dirty="0"/>
          </a:p>
          <a:p>
            <a:pPr eaLnBrk="1" hangingPunct="1">
              <a:spcBef>
                <a:spcPct val="0"/>
              </a:spcBef>
            </a:pPr>
            <a:r>
              <a:rPr lang="en-US" sz="2000" dirty="0" smtClean="0"/>
              <a:t>Medium term opportunity:  Thin, flexible displays</a:t>
            </a:r>
          </a:p>
        </p:txBody>
      </p:sp>
      <p:sp>
        <p:nvSpPr>
          <p:cNvPr id="13316"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6D8338-FF1E-46B7-B6ED-85170B80C434}" type="slidenum">
              <a:rPr lang="en-US">
                <a:latin typeface="Calibri" pitchFamily="34" charset="0"/>
              </a:rPr>
              <a:pPr eaLnBrk="1" hangingPunct="1"/>
              <a:t>92</a:t>
            </a:fld>
            <a:endParaRPr lang="en-US">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dirty="0" smtClean="0"/>
              <a:t>Canvas A:  TEM Grids</a:t>
            </a:r>
          </a:p>
          <a:p>
            <a:pPr eaLnBrk="1" hangingPunct="1">
              <a:spcBef>
                <a:spcPct val="0"/>
              </a:spcBef>
            </a:pPr>
            <a:endParaRPr lang="en-US" sz="2000" dirty="0"/>
          </a:p>
          <a:p>
            <a:pPr eaLnBrk="1" hangingPunct="1">
              <a:spcBef>
                <a:spcPct val="0"/>
              </a:spcBef>
            </a:pPr>
            <a:r>
              <a:rPr lang="en-US" sz="2000" dirty="0" smtClean="0"/>
              <a:t>We’re partnering with SPI, a microscopy supply distributor, and have developed a Minimum Viable Product that is undergoing beta testing and evaluation.</a:t>
            </a:r>
          </a:p>
          <a:p>
            <a:pPr eaLnBrk="1" hangingPunct="1">
              <a:spcBef>
                <a:spcPct val="0"/>
              </a:spcBef>
            </a:pPr>
            <a:endParaRPr lang="en-US" sz="2000" dirty="0"/>
          </a:p>
          <a:p>
            <a:pPr eaLnBrk="1" hangingPunct="1">
              <a:spcBef>
                <a:spcPct val="0"/>
              </a:spcBef>
            </a:pPr>
            <a:r>
              <a:rPr lang="en-US" sz="2000" dirty="0" smtClean="0"/>
              <a:t>We will provide them with graphene on copper foil (a byproduct of our work to scale up production), and they will transfer to the grids, QC, package, market, sell, etc. and we have agree in principle  on a revenue sharing deal</a:t>
            </a:r>
          </a:p>
          <a:p>
            <a:pPr eaLnBrk="1" hangingPunct="1">
              <a:spcBef>
                <a:spcPct val="0"/>
              </a:spcBef>
            </a:pPr>
            <a:endParaRPr lang="en-US" sz="2000" dirty="0" smtClean="0"/>
          </a:p>
        </p:txBody>
      </p:sp>
      <p:sp>
        <p:nvSpPr>
          <p:cNvPr id="14340"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E9B1AB-90D7-4E80-8013-56F84612CCF8}" type="slidenum">
              <a:rPr lang="en-US">
                <a:latin typeface="Calibri" pitchFamily="34" charset="0"/>
              </a:rPr>
              <a:pPr eaLnBrk="1" hangingPunct="1"/>
              <a:t>93</a:t>
            </a:fld>
            <a:endParaRPr lang="en-US">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5363" name="Notes Placeholder 2"/>
          <p:cNvSpPr>
            <a:spLocks noGrp="1"/>
          </p:cNvSpPr>
          <p:nvPr>
            <p:ph type="body" idx="1"/>
          </p:nvPr>
        </p:nvSpPr>
        <p:spPr bwMode="auto">
          <a:xfrm>
            <a:off x="609600" y="4343400"/>
            <a:ext cx="5486400" cy="4114800"/>
          </a:xfr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dirty="0" smtClean="0"/>
              <a:t>We learned that we needed to partner with manufacturers to incorporate graphene into product development, and *SCALE UP IS CRITICAL*</a:t>
            </a:r>
          </a:p>
          <a:p>
            <a:pPr eaLnBrk="1" hangingPunct="1">
              <a:spcBef>
                <a:spcPct val="0"/>
              </a:spcBef>
            </a:pPr>
            <a:endParaRPr lang="en-US" sz="2000" dirty="0"/>
          </a:p>
          <a:p>
            <a:pPr eaLnBrk="1" hangingPunct="1">
              <a:spcBef>
                <a:spcPct val="0"/>
              </a:spcBef>
            </a:pPr>
            <a:r>
              <a:rPr lang="en-US" sz="2000" dirty="0" smtClean="0"/>
              <a:t>Cost is not as important as we thought earlier,:  We don’t need to beat ITO, we need to do what it can’t do (flexible, impervious to oxygen, etc.)</a:t>
            </a:r>
          </a:p>
          <a:p>
            <a:pPr eaLnBrk="1" hangingPunct="1">
              <a:spcBef>
                <a:spcPct val="0"/>
              </a:spcBef>
            </a:pPr>
            <a:endParaRPr lang="en-US" sz="2000" dirty="0" smtClean="0"/>
          </a:p>
        </p:txBody>
      </p:sp>
      <p:sp>
        <p:nvSpPr>
          <p:cNvPr id="15364"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5C66AC-3469-4723-A56C-1E1FC8820DB9}" type="slidenum">
              <a:rPr lang="en-US">
                <a:latin typeface="Calibri" pitchFamily="34" charset="0"/>
              </a:rPr>
              <a:pPr eaLnBrk="1" hangingPunct="1"/>
              <a:t>94</a:t>
            </a:fld>
            <a:endParaRPr lang="en-US">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 here’s the plan.</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95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4228017"/>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 here’s the plan.</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96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422801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A8EC145-D2DD-4844-B5A5-07E8C1F4A4EC}" type="slidenum">
              <a:rPr lang="en-US"/>
              <a:pPr/>
              <a:t>5</a:t>
            </a:fld>
            <a:endParaRPr lang="en-US"/>
          </a:p>
        </p:txBody>
      </p:sp>
      <p:sp>
        <p:nvSpPr>
          <p:cNvPr id="64515" name="Rectangle 2"/>
          <p:cNvSpPr>
            <a:spLocks noGrp="1" noRot="1" noChangeAspect="1" noChangeArrowheads="1" noTextEdit="1"/>
          </p:cNvSpPr>
          <p:nvPr>
            <p:ph type="sldImg"/>
          </p:nvPr>
        </p:nvSpPr>
        <p:spPr>
          <a:xfrm>
            <a:off x="1150938" y="692150"/>
            <a:ext cx="4556125" cy="3416300"/>
          </a:xfrm>
          <a:ln/>
        </p:spPr>
      </p:sp>
      <p:sp>
        <p:nvSpPr>
          <p:cNvPr id="64516" name="Rectangle 3"/>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 here’s the plan.</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97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4228017"/>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We’re now ready to raise money to  scale up and develop our continuous manufacturing prototype, and we have several heavy hitters who are waiting to see us succeed…</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98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5666983"/>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We’re now ready to raise money to  scale up and develop our continuous manufacturing prototype, and we have several heavy hitters who are waiting to see us succeed…</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99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5666983"/>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We’re now ready to raise money to  scale up and develop our continuous manufacturing prototype, and we have several heavy hitters who are waiting to see us succeed…</a:t>
            </a:r>
            <a:endParaRPr lang="en-US" sz="2000" dirty="0"/>
          </a:p>
        </p:txBody>
      </p:sp>
      <p:sp>
        <p:nvSpPr>
          <p:cNvPr id="4" name="Slide Number Placeholder 3"/>
          <p:cNvSpPr>
            <a:spLocks noGrp="1"/>
          </p:cNvSpPr>
          <p:nvPr>
            <p:ph type="sldNum" sz="quarter" idx="10"/>
          </p:nvPr>
        </p:nvSpPr>
        <p:spPr/>
        <p:txBody>
          <a:bodyPr/>
          <a:lstStyle/>
          <a:p>
            <a:fld id="{6ECBDAC4-1F66-4F6C-A1EF-E26EF61AD3A9}" type="slidenum">
              <a:rPr lang="en-US" smtClean="0"/>
              <a:pPr/>
              <a:t>100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5666983"/>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normAutofit/>
          </a:bodyPr>
          <a:lstStyle/>
          <a:p>
            <a:r>
              <a:rPr lang="en-US" dirty="0" smtClean="0"/>
              <a:t>This is a depiction of the resources available </a:t>
            </a:r>
            <a:r>
              <a:rPr lang="en-US" dirty="0" err="1" smtClean="0"/>
              <a:t>vs</a:t>
            </a:r>
            <a:r>
              <a:rPr lang="en-US" dirty="0" smtClean="0"/>
              <a:t> the stage from Discovery to Commercialization.</a:t>
            </a:r>
          </a:p>
          <a:p>
            <a:endParaRPr lang="en-US" dirty="0" smtClean="0"/>
          </a:p>
          <a:p>
            <a:r>
              <a:rPr lang="en-US" dirty="0" smtClean="0"/>
              <a:t>The left-hand side is primarily the realm of public support and the right-hand side is primarily the realm of the private sector.</a:t>
            </a:r>
          </a:p>
          <a:p>
            <a:endParaRPr lang="en-US" dirty="0" smtClean="0"/>
          </a:p>
          <a:p>
            <a:r>
              <a:rPr lang="en-US" dirty="0" smtClean="0"/>
              <a:t>The vast majority (</a:t>
            </a:r>
            <a:r>
              <a:rPr lang="en-US" dirty="0" err="1" smtClean="0"/>
              <a:t>centroid</a:t>
            </a:r>
            <a:r>
              <a:rPr lang="en-US" dirty="0" smtClean="0"/>
              <a:t>, if you will) of NSF funding has been and will continue to be in the Discovery range.  It is our core and we will not waiver in support of this.  We also, to a much smaller extent, support collaborations with industry and even support innovation research in for-profit sector with our SBIR program.  Many people don’t know but, the SBIR program (the hallmark of the Federal government’s support on innovation research) was piloted by NSF and it continues to be a flagship for us.  The I-Corps home is post “not-for-profit fundamental research” and pre “for-profit innovation research”…  the “Ditch of Death”</a:t>
            </a:r>
          </a:p>
          <a:p>
            <a:endParaRPr lang="en-US" dirty="0" smtClean="0"/>
          </a:p>
          <a:p>
            <a:r>
              <a:rPr lang="en-US" dirty="0" smtClean="0"/>
              <a:t>The existence of the “valley of death” is well known  The I-Corps  program focuses on the Ditch of Death”  Ask any entrepreneur  who has tried to spin technology out of an Academic lab about the challenge of getting funds for developing product demos.  Show them this slide, they’ll get the I-Corps home/sweet spot immediately! </a:t>
            </a:r>
          </a:p>
          <a:p>
            <a:endParaRPr lang="en-US" dirty="0"/>
          </a:p>
        </p:txBody>
      </p:sp>
      <p:sp>
        <p:nvSpPr>
          <p:cNvPr id="4" name="Slide Number Placeholder 3"/>
          <p:cNvSpPr>
            <a:spLocks noGrp="1"/>
          </p:cNvSpPr>
          <p:nvPr>
            <p:ph type="sldNum" sz="quarter" idx="10"/>
          </p:nvPr>
        </p:nvSpPr>
        <p:spPr/>
        <p:txBody>
          <a:bodyPr/>
          <a:lstStyle/>
          <a:p>
            <a:fld id="{43E7A786-14B6-42F2-9E26-B6448415BC1D}" type="slidenum">
              <a:rPr lang="en-US" smtClean="0"/>
              <a:pPr/>
              <a:t>103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normAutofit/>
          </a:bodyPr>
          <a:lstStyle/>
          <a:p>
            <a:r>
              <a:rPr lang="en-US" dirty="0" smtClean="0"/>
              <a:t>This is a depiction of the resources available </a:t>
            </a:r>
            <a:r>
              <a:rPr lang="en-US" dirty="0" err="1" smtClean="0"/>
              <a:t>vs</a:t>
            </a:r>
            <a:r>
              <a:rPr lang="en-US" dirty="0" smtClean="0"/>
              <a:t> the stage from Discovery to Commercialization.</a:t>
            </a:r>
          </a:p>
          <a:p>
            <a:endParaRPr lang="en-US" dirty="0" smtClean="0"/>
          </a:p>
          <a:p>
            <a:r>
              <a:rPr lang="en-US" dirty="0" smtClean="0"/>
              <a:t>The left-hand side is primarily the realm of public support and the right-hand side is primarily the realm of the private sector.</a:t>
            </a:r>
          </a:p>
          <a:p>
            <a:endParaRPr lang="en-US" dirty="0" smtClean="0"/>
          </a:p>
          <a:p>
            <a:r>
              <a:rPr lang="en-US" dirty="0" smtClean="0"/>
              <a:t>The vast majority (</a:t>
            </a:r>
            <a:r>
              <a:rPr lang="en-US" dirty="0" err="1" smtClean="0"/>
              <a:t>centroid</a:t>
            </a:r>
            <a:r>
              <a:rPr lang="en-US" dirty="0" smtClean="0"/>
              <a:t>, if you will) of NSF funding has been and will continue to be in the Discovery range.  It is our core and we will not waiver in support of this.  We also, to a much smaller extent, support collaborations with industry and even support innovation research in for-profit sector with our SBIR program.  Many people don’t know but, the SBIR program (the hallmark of the Federal government’s support on innovation research) was piloted by NSF and it continues to be a flagship for us.  The I-Corps home is post “not-for-profit fundamental research” and pre “for-profit innovation research”…  the “Ditch of Death”</a:t>
            </a:r>
          </a:p>
          <a:p>
            <a:endParaRPr lang="en-US" dirty="0" smtClean="0"/>
          </a:p>
          <a:p>
            <a:r>
              <a:rPr lang="en-US" dirty="0" smtClean="0"/>
              <a:t>The existence of the “valley of death” is well known  The I-Corps  program focuses on the Ditch of Death”  Ask any entrepreneur  who has tried to spin technology out of an Academic lab about the challenge of getting funds for developing product demos.  Show them this slide, they’ll get the I-Corps home/sweet spot immediately! </a:t>
            </a:r>
          </a:p>
          <a:p>
            <a:endParaRPr lang="en-US" dirty="0"/>
          </a:p>
        </p:txBody>
      </p:sp>
      <p:sp>
        <p:nvSpPr>
          <p:cNvPr id="4" name="Slide Number Placeholder 3"/>
          <p:cNvSpPr>
            <a:spLocks noGrp="1"/>
          </p:cNvSpPr>
          <p:nvPr>
            <p:ph type="sldNum" sz="quarter" idx="10"/>
          </p:nvPr>
        </p:nvSpPr>
        <p:spPr/>
        <p:txBody>
          <a:bodyPr/>
          <a:lstStyle/>
          <a:p>
            <a:fld id="{43E7A786-14B6-42F2-9E26-B6448415BC1D}" type="slidenum">
              <a:rPr lang="en-US" smtClean="0"/>
              <a:pPr/>
              <a:t>104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CAC155-1982-42CE-BA51-8484074D4C4A}" type="slidenum">
              <a:rPr lang="en-US"/>
              <a:pPr/>
              <a:t>107</a:t>
            </a:fld>
            <a:endParaRPr lang="en-US"/>
          </a:p>
        </p:txBody>
      </p:sp>
      <p:sp>
        <p:nvSpPr>
          <p:cNvPr id="3309570" name="Rectangle 2050"/>
          <p:cNvSpPr>
            <a:spLocks noGrp="1" noRot="1" noChangeAspect="1" noChangeArrowheads="1" noTextEdit="1"/>
          </p:cNvSpPr>
          <p:nvPr>
            <p:ph type="sldImg"/>
          </p:nvPr>
        </p:nvSpPr>
        <p:spPr>
          <a:xfrm>
            <a:off x="814388" y="217488"/>
            <a:ext cx="5456237" cy="4094162"/>
          </a:xfrm>
          <a:ln/>
        </p:spPr>
      </p:sp>
      <p:sp>
        <p:nvSpPr>
          <p:cNvPr id="3309571" name="Rectangle 2051"/>
          <p:cNvSpPr>
            <a:spLocks noGrp="1" noChangeArrowheads="1"/>
          </p:cNvSpPr>
          <p:nvPr>
            <p:ph type="body" idx="1"/>
          </p:nvPr>
        </p:nvSpPr>
        <p:spPr>
          <a:xfrm>
            <a:off x="857251" y="4426858"/>
            <a:ext cx="5372695" cy="4091214"/>
          </a:xfrm>
        </p:spPr>
        <p:txBody>
          <a:bodyPr/>
          <a:lstStyle/>
          <a:p>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111250" y="574675"/>
            <a:ext cx="4889500" cy="3668713"/>
          </a:xfrm>
          <a:ln/>
        </p:spPr>
      </p:sp>
      <p:sp>
        <p:nvSpPr>
          <p:cNvPr id="12291" name="Rectangle 3"/>
          <p:cNvSpPr>
            <a:spLocks noGrp="1" noChangeArrowheads="1"/>
          </p:cNvSpPr>
          <p:nvPr>
            <p:ph type="body" idx="1"/>
          </p:nvPr>
        </p:nvSpPr>
        <p:spPr>
          <a:xfrm>
            <a:off x="894456" y="4352134"/>
            <a:ext cx="5081493" cy="4129146"/>
          </a:xfrm>
          <a:noFill/>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lIns="89308" tIns="44653" rIns="89308" bIns="44653"/>
          <a:lstStyle/>
          <a:p>
            <a:pPr defTabSz="877146"/>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111250" y="574675"/>
            <a:ext cx="4889500" cy="3668713"/>
          </a:xfrm>
          <a:ln/>
        </p:spPr>
      </p:sp>
      <p:sp>
        <p:nvSpPr>
          <p:cNvPr id="12291" name="Rectangle 3"/>
          <p:cNvSpPr>
            <a:spLocks noGrp="1" noChangeArrowheads="1"/>
          </p:cNvSpPr>
          <p:nvPr>
            <p:ph type="body" idx="1"/>
          </p:nvPr>
        </p:nvSpPr>
        <p:spPr>
          <a:xfrm>
            <a:off x="894456" y="4352134"/>
            <a:ext cx="5081493" cy="4129146"/>
          </a:xfrm>
          <a:noFill/>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lIns="89308" tIns="44653" rIns="89308" bIns="44653"/>
          <a:lstStyle/>
          <a:p>
            <a:pPr defTabSz="877146"/>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111250" y="574675"/>
            <a:ext cx="4889500" cy="3668713"/>
          </a:xfrm>
          <a:ln/>
        </p:spPr>
      </p:sp>
      <p:sp>
        <p:nvSpPr>
          <p:cNvPr id="12291" name="Rectangle 3"/>
          <p:cNvSpPr>
            <a:spLocks noGrp="1" noChangeArrowheads="1"/>
          </p:cNvSpPr>
          <p:nvPr>
            <p:ph type="body" idx="1"/>
          </p:nvPr>
        </p:nvSpPr>
        <p:spPr>
          <a:xfrm>
            <a:off x="894456" y="4352134"/>
            <a:ext cx="5081493" cy="4129146"/>
          </a:xfrm>
          <a:noFill/>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lIns="89308" tIns="44653" rIns="89308" bIns="44653"/>
          <a:lstStyle/>
          <a:p>
            <a:pPr defTabSz="877146"/>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7D70595-5E42-1D42-BDA5-49C0FE04CE2E}" type="slidenum">
              <a:rPr lang="en-US"/>
              <a:pPr/>
              <a:t>21</a:t>
            </a:fld>
            <a:endParaRPr lang="en-US"/>
          </a:p>
        </p:txBody>
      </p:sp>
      <p:sp>
        <p:nvSpPr>
          <p:cNvPr id="123907" name="Rectangle 2"/>
          <p:cNvSpPr>
            <a:spLocks noGrp="1" noRot="1" noChangeAspect="1" noChangeArrowheads="1" noTextEdit="1"/>
          </p:cNvSpPr>
          <p:nvPr>
            <p:ph type="sldImg"/>
          </p:nvPr>
        </p:nvSpPr>
        <p:spPr>
          <a:xfrm>
            <a:off x="1144588" y="685800"/>
            <a:ext cx="4572000" cy="3429000"/>
          </a:xfrm>
          <a:ln/>
        </p:spPr>
      </p:sp>
      <p:sp>
        <p:nvSpPr>
          <p:cNvPr id="123908" name="Rectangle 3"/>
          <p:cNvSpPr>
            <a:spLocks noGrp="1" noChangeArrowheads="1"/>
          </p:cNvSpPr>
          <p:nvPr>
            <p:ph type="body" idx="1"/>
          </p:nvPr>
        </p:nvSpPr>
        <p:spPr>
          <a:xfrm>
            <a:off x="914400" y="4343400"/>
            <a:ext cx="5029200" cy="4114800"/>
          </a:xfrm>
          <a:noFill/>
          <a:ln/>
        </p:spPr>
        <p:txBody>
          <a:bodyPr lIns="89994" tIns="44997" rIns="89994" bIns="44997"/>
          <a:lstStyle/>
          <a:p>
            <a:endParaRPr lang="en-US"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15975" y="219075"/>
            <a:ext cx="5456238" cy="4092575"/>
          </a:xfrm>
          <a:ln/>
        </p:spPr>
      </p:sp>
      <p:sp>
        <p:nvSpPr>
          <p:cNvPr id="8195" name="Rectangle 3"/>
          <p:cNvSpPr>
            <a:spLocks noGrp="1" noChangeArrowheads="1"/>
          </p:cNvSpPr>
          <p:nvPr>
            <p:ph type="body" idx="1"/>
          </p:nvPr>
        </p:nvSpPr>
        <p:spPr>
          <a:noFill/>
        </p:spPr>
        <p:txBody>
          <a:bodyPr lIns="86451" tIns="43227" rIns="86451" bIns="43227"/>
          <a:lstStyle/>
          <a:p>
            <a:pPr eaLnBrk="1" hangingPunct="1">
              <a:buFont typeface="Tahoma" pitchFamily="34" charset="0"/>
              <a:buNone/>
            </a:pPr>
            <a:r>
              <a:rPr lang="en-US" smtClean="0">
                <a:solidFill>
                  <a:srgbClr val="000000"/>
                </a:solidFill>
                <a:latin typeface="Times New Roman" charset="0"/>
                <a:cs typeface="Arial" charset="0"/>
              </a:rPr>
              <a:t>Our electrical infrastructure is becoming more complex as a result of the influx of cleaner, more efficient energy sources </a:t>
            </a:r>
          </a:p>
          <a:p>
            <a:pPr eaLnBrk="1" hangingPunct="1">
              <a:buFont typeface="Tahoma" pitchFamily="34" charset="0"/>
              <a:buChar char="·"/>
            </a:pPr>
            <a:r>
              <a:rPr lang="en-US" smtClean="0">
                <a:solidFill>
                  <a:srgbClr val="000000"/>
                </a:solidFill>
                <a:latin typeface="Times New Roman" charset="0"/>
                <a:cs typeface="Arial" charset="0"/>
              </a:rPr>
              <a:t>Transmission lines will need to be constructed to carry power from off-shore wind farms to populated areas</a:t>
            </a:r>
          </a:p>
          <a:p>
            <a:pPr eaLnBrk="1" hangingPunct="1">
              <a:buFont typeface="Tahoma" pitchFamily="34" charset="0"/>
              <a:buChar char="·"/>
            </a:pPr>
            <a:r>
              <a:rPr lang="en-US" smtClean="0">
                <a:solidFill>
                  <a:srgbClr val="000000"/>
                </a:solidFill>
                <a:latin typeface="Times New Roman" charset="0"/>
                <a:cs typeface="Arial" charset="0"/>
              </a:rPr>
              <a:t>As wind is integrated, intermittent and fluctuating power will require more advanced systems to be managed </a:t>
            </a:r>
          </a:p>
          <a:p>
            <a:pPr eaLnBrk="1" hangingPunct="1">
              <a:buFont typeface="Tahoma" pitchFamily="34" charset="0"/>
              <a:buChar char="·"/>
            </a:pPr>
            <a:r>
              <a:rPr lang="en-US" smtClean="0">
                <a:solidFill>
                  <a:srgbClr val="000000"/>
                </a:solidFill>
                <a:latin typeface="Times New Roman" charset="0"/>
                <a:cs typeface="Arial" charset="0"/>
              </a:rPr>
              <a:t>Distributed generation will change grid dynamics from one-way to two-way power flow between utilities and customers</a:t>
            </a:r>
          </a:p>
          <a:p>
            <a:pPr eaLnBrk="1" hangingPunct="1">
              <a:buFont typeface="Tahoma" pitchFamily="34" charset="0"/>
              <a:buChar char="·"/>
            </a:pPr>
            <a:r>
              <a:rPr lang="en-US" smtClean="0">
                <a:solidFill>
                  <a:srgbClr val="000000"/>
                </a:solidFill>
                <a:latin typeface="Times New Roman" charset="0"/>
                <a:cs typeface="Arial" charset="0"/>
              </a:rPr>
              <a:t>PHEVs will present challenges, requiring smart metering to encourage consumers not to plug in during peak hours and technologies that will bill the appropriate consumers regardless of his location at the time of re-charging.</a:t>
            </a:r>
          </a:p>
          <a:p>
            <a:pPr eaLnBrk="1" hangingPunct="1">
              <a:buFont typeface="Tahoma" pitchFamily="34" charset="0"/>
              <a:buNone/>
            </a:pPr>
            <a:r>
              <a:rPr lang="en-US" smtClean="0">
                <a:solidFill>
                  <a:srgbClr val="000000"/>
                </a:solidFill>
                <a:latin typeface="Times New Roman" charset="0"/>
              </a:rPr>
              <a:t>This is all creating a more dynamic and integrated network and our power grid was not originally designed with this future in mind. </a:t>
            </a:r>
            <a:r>
              <a:rPr lang="en-US" smtClean="0">
                <a:solidFill>
                  <a:srgbClr val="000000"/>
                </a:solidFill>
                <a:latin typeface="Times New Roman" charset="0"/>
                <a:cs typeface="Arial" charset="0"/>
              </a:rPr>
              <a:t>The management and optimization of these elements will require a smarter power grid</a:t>
            </a:r>
            <a:endParaRPr lang="en-GB" smtClean="0">
              <a:solidFill>
                <a:srgbClr val="000000"/>
              </a:solidFill>
              <a:latin typeface="Times New Roman"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A8EC145-D2DD-4844-B5A5-07E8C1F4A4EC}" type="slidenum">
              <a:rPr lang="en-US"/>
              <a:pPr/>
              <a:t>147</a:t>
            </a:fld>
            <a:endParaRPr lang="en-US"/>
          </a:p>
        </p:txBody>
      </p:sp>
      <p:sp>
        <p:nvSpPr>
          <p:cNvPr id="64515" name="Rectangle 2"/>
          <p:cNvSpPr>
            <a:spLocks noGrp="1" noRot="1" noChangeAspect="1" noChangeArrowheads="1" noTextEdit="1"/>
          </p:cNvSpPr>
          <p:nvPr>
            <p:ph type="sldImg"/>
          </p:nvPr>
        </p:nvSpPr>
        <p:spPr>
          <a:xfrm>
            <a:off x="1150938" y="692150"/>
            <a:ext cx="4556125" cy="3416300"/>
          </a:xfrm>
          <a:ln/>
        </p:spPr>
      </p:sp>
      <p:sp>
        <p:nvSpPr>
          <p:cNvPr id="64516" name="Rectangle 3"/>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a:ea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C10C3-39BF-EC46-9AE2-C34A2E6B9A95}" type="slidenum">
              <a:rPr lang="en-US" smtClean="0"/>
              <a:pPr/>
              <a:t>156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3534748"/>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C10C3-39BF-EC46-9AE2-C34A2E6B9A95}" type="slidenum">
              <a:rPr lang="en-US" smtClean="0"/>
              <a:pPr/>
              <a:t>157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3534748"/>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C10C3-39BF-EC46-9AE2-C34A2E6B9A95}" type="slidenum">
              <a:rPr lang="en-US" smtClean="0"/>
              <a:pPr/>
              <a:t>160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70128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7D70595-5E42-1D42-BDA5-49C0FE04CE2E}" type="slidenum">
              <a:rPr lang="en-US"/>
              <a:pPr/>
              <a:t>22</a:t>
            </a:fld>
            <a:endParaRPr lang="en-US"/>
          </a:p>
        </p:txBody>
      </p:sp>
      <p:sp>
        <p:nvSpPr>
          <p:cNvPr id="123907" name="Rectangle 2"/>
          <p:cNvSpPr>
            <a:spLocks noGrp="1" noRot="1" noChangeAspect="1" noChangeArrowheads="1" noTextEdit="1"/>
          </p:cNvSpPr>
          <p:nvPr>
            <p:ph type="sldImg"/>
          </p:nvPr>
        </p:nvSpPr>
        <p:spPr>
          <a:xfrm>
            <a:off x="1144588" y="685800"/>
            <a:ext cx="4572000" cy="3429000"/>
          </a:xfrm>
          <a:ln/>
        </p:spPr>
      </p:sp>
      <p:sp>
        <p:nvSpPr>
          <p:cNvPr id="123908" name="Rectangle 3"/>
          <p:cNvSpPr>
            <a:spLocks noGrp="1" noChangeArrowheads="1"/>
          </p:cNvSpPr>
          <p:nvPr>
            <p:ph type="body" idx="1"/>
          </p:nvPr>
        </p:nvSpPr>
        <p:spPr>
          <a:xfrm>
            <a:off x="914400" y="4343400"/>
            <a:ext cx="5029200" cy="4114800"/>
          </a:xfrm>
          <a:noFill/>
          <a:ln/>
        </p:spPr>
        <p:txBody>
          <a:bodyPr lIns="89994" tIns="44997" rIns="89994" bIns="44997"/>
          <a:lstStyle/>
          <a:p>
            <a:endParaRPr lang="en-US"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847008F6-9762-EE4E-9132-5B036EE6106F}" type="slidenum">
              <a:rPr lang="en-US"/>
              <a:pPr/>
              <a:t>23</a:t>
            </a:fld>
            <a:endParaRPr lang="en-US"/>
          </a:p>
        </p:txBody>
      </p:sp>
      <p:sp>
        <p:nvSpPr>
          <p:cNvPr id="128003" name="Rectangle 2"/>
          <p:cNvSpPr>
            <a:spLocks noGrp="1" noRot="1" noChangeAspect="1" noChangeArrowheads="1" noTextEdit="1"/>
          </p:cNvSpPr>
          <p:nvPr>
            <p:ph type="sldImg"/>
          </p:nvPr>
        </p:nvSpPr>
        <p:spPr>
          <a:xfrm>
            <a:off x="1144588" y="685800"/>
            <a:ext cx="4572000" cy="3429000"/>
          </a:xfrm>
          <a:ln/>
        </p:spPr>
      </p:sp>
      <p:sp>
        <p:nvSpPr>
          <p:cNvPr id="128004" name="Rectangle 3"/>
          <p:cNvSpPr>
            <a:spLocks noGrp="1" noChangeArrowheads="1"/>
          </p:cNvSpPr>
          <p:nvPr>
            <p:ph type="body" idx="1"/>
          </p:nvPr>
        </p:nvSpPr>
        <p:spPr>
          <a:xfrm>
            <a:off x="914400" y="4343400"/>
            <a:ext cx="5029200" cy="4114800"/>
          </a:xfrm>
          <a:noFill/>
          <a:ln/>
        </p:spPr>
        <p:txBody>
          <a:bodyPr lIns="89994" tIns="44997" rIns="89994" bIns="44997"/>
          <a:lstStyle/>
          <a:p>
            <a:endParaRPr lang="en-US"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98DF4255-6D0C-574B-9261-31639CB7C8AF}" type="slidenum">
              <a:rPr lang="en-US"/>
              <a:pPr/>
              <a:t>25</a:t>
            </a:fld>
            <a:endParaRPr lang="en-US"/>
          </a:p>
        </p:txBody>
      </p:sp>
      <p:sp>
        <p:nvSpPr>
          <p:cNvPr id="125955" name="Rectangle 2"/>
          <p:cNvSpPr>
            <a:spLocks noGrp="1" noRot="1" noChangeAspect="1" noChangeArrowheads="1" noTextEdit="1"/>
          </p:cNvSpPr>
          <p:nvPr>
            <p:ph type="sldImg"/>
          </p:nvPr>
        </p:nvSpPr>
        <p:spPr>
          <a:xfrm>
            <a:off x="1144588" y="685800"/>
            <a:ext cx="4572000" cy="3429000"/>
          </a:xfrm>
          <a:ln/>
        </p:spPr>
      </p:sp>
      <p:sp>
        <p:nvSpPr>
          <p:cNvPr id="125956" name="Rectangle 3"/>
          <p:cNvSpPr>
            <a:spLocks noGrp="1" noChangeArrowheads="1"/>
          </p:cNvSpPr>
          <p:nvPr>
            <p:ph type="body" idx="1"/>
          </p:nvPr>
        </p:nvSpPr>
        <p:spPr>
          <a:xfrm>
            <a:off x="914400" y="4343400"/>
            <a:ext cx="5029200" cy="4114800"/>
          </a:xfrm>
          <a:noFill/>
          <a:ln/>
        </p:spPr>
        <p:txBody>
          <a:bodyPr lIns="89994" tIns="44997" rIns="89994" bIns="44997"/>
          <a:lstStyle/>
          <a:p>
            <a:endParaRPr lang="en-US"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847008F6-9762-EE4E-9132-5B036EE6106F}" type="slidenum">
              <a:rPr lang="en-US"/>
              <a:pPr/>
              <a:t>26</a:t>
            </a:fld>
            <a:endParaRPr lang="en-US"/>
          </a:p>
        </p:txBody>
      </p:sp>
      <p:sp>
        <p:nvSpPr>
          <p:cNvPr id="128003" name="Rectangle 2"/>
          <p:cNvSpPr>
            <a:spLocks noGrp="1" noRot="1" noChangeAspect="1" noChangeArrowheads="1" noTextEdit="1"/>
          </p:cNvSpPr>
          <p:nvPr>
            <p:ph type="sldImg"/>
          </p:nvPr>
        </p:nvSpPr>
        <p:spPr>
          <a:xfrm>
            <a:off x="1144588" y="685800"/>
            <a:ext cx="4572000" cy="3429000"/>
          </a:xfrm>
          <a:ln/>
        </p:spPr>
      </p:sp>
      <p:sp>
        <p:nvSpPr>
          <p:cNvPr id="128004" name="Rectangle 3"/>
          <p:cNvSpPr>
            <a:spLocks noGrp="1" noChangeArrowheads="1"/>
          </p:cNvSpPr>
          <p:nvPr>
            <p:ph type="body" idx="1"/>
          </p:nvPr>
        </p:nvSpPr>
        <p:spPr>
          <a:xfrm>
            <a:off x="914400" y="4343400"/>
            <a:ext cx="5029200" cy="4114800"/>
          </a:xfrm>
          <a:noFill/>
          <a:ln/>
        </p:spPr>
        <p:txBody>
          <a:bodyPr lIns="89994" tIns="44997" rIns="89994" bIns="44997"/>
          <a:lstStyle/>
          <a:p>
            <a:endParaRPr lang="en-US"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eg"/><Relationship Id="rId3" Type="http://schemas.openxmlformats.org/officeDocument/2006/relationships/image" Target="../media/image5.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44000F-7376-4E4D-A7FF-BF9EC4886289}" type="datetime1">
              <a:rPr lang="en-US"/>
              <a:pPr>
                <a:defRPr/>
              </a:pPr>
              <a:t>2/27/12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98D1F1-130B-7644-AAF1-4DCC6F246593}"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39550F-4B39-4E45-8F60-2BB6901A2764}" type="datetime1">
              <a:rPr lang="en-US"/>
              <a:pPr>
                <a:defRPr/>
              </a:pPr>
              <a:t>2/27/12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8EFA5F-A6A1-D84F-8A81-7F1F9E388ED7}"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7B4F04-7ED9-6541-AFC8-A88B52E03F98}"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E1F521-5A1A-134D-8C89-1C59DB386F9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09FA7C-11FC-3D40-8489-37741568DAEE}"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BA4A3C-856E-C945-9B12-0815B7B5E54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52400"/>
            <a:ext cx="20955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1341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1809137-F292-8B42-AF19-29F5358C1410}"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E536EF-EA7F-0747-8020-529A4B82DCA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F22A81-9186-CC4E-95E5-1B97679F1A01}"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7E9B01-7A23-284D-B068-BEFB043BF38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CDEE5CC-61AB-9F46-AAE5-3979AC299736}"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38A83C-41A4-344C-A495-7CFAE0D8C38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386237-3DE4-2E42-BDD4-5A7F483F975A}" type="datetime1">
              <a:rPr lang="en-US"/>
              <a:pPr>
                <a:defRPr/>
              </a:pPr>
              <a:t>2/27/12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59DA25-E548-8B43-907D-3FB402AA8EB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3CEAB07-7B91-EE43-9889-B4E3FF1A865C}" type="datetime1">
              <a:rPr lang="en-US"/>
              <a:pPr>
                <a:defRPr/>
              </a:pPr>
              <a:t>2/27/12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235CFC-013E-C449-80C6-FFE03C394B2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6F3952-88C5-DE49-BFCE-BC821A3702E4}" type="datetime1">
              <a:rPr lang="en-US"/>
              <a:pPr>
                <a:defRPr/>
              </a:pPr>
              <a:t>2/27/12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C05979-7588-094E-BF28-32964BBE91C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E21C8D-C2F4-3F4A-8EC1-710FB0EE7431}" type="datetime1">
              <a:rPr lang="en-US"/>
              <a:pPr>
                <a:defRPr/>
              </a:pPr>
              <a:t>2/27/12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6BA00A-2CAA-4A4C-845B-D9622B841F6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755A0C-BFF5-1E48-AF1A-FFA6F90DB13A}" type="datetime1">
              <a:rPr lang="en-US"/>
              <a:pPr>
                <a:defRPr/>
              </a:pPr>
              <a:t>2/27/12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DBA84B-7329-4E4A-9367-DB4251D5B2D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EE4F24-3BDD-CE46-8CA3-312C30284583}" type="datetime1">
              <a:rPr lang="en-US"/>
              <a:pPr>
                <a:defRPr/>
              </a:pPr>
              <a:t>2/27/12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A89A36-8028-E14F-9032-B60059BB7AD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A02F8-72B1-104B-8A94-E2776DF46D09}"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C9D472-0C3F-D849-B756-A0C0A032A31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1C5CF6-AEEE-764D-A698-8B2BAB5F33D6}"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BE0FC3-F61B-C648-B6AC-D96D2A873D1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2152650"/>
            <a:ext cx="9147175" cy="0"/>
          </a:xfrm>
          <a:prstGeom prst="line">
            <a:avLst/>
          </a:prstGeom>
          <a:noFill/>
          <a:ln w="12700"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455107" name="Rectangle 3"/>
          <p:cNvSpPr>
            <a:spLocks noGrp="1" noChangeArrowheads="1"/>
          </p:cNvSpPr>
          <p:nvPr>
            <p:ph type="ctrTitle" sz="quarter"/>
          </p:nvPr>
        </p:nvSpPr>
        <p:spPr>
          <a:xfrm>
            <a:off x="1752600" y="304800"/>
            <a:ext cx="6399213" cy="1524000"/>
          </a:xfrm>
        </p:spPr>
        <p:txBody>
          <a:bodyPr anchor="b"/>
          <a:lstStyle>
            <a:lvl1pPr>
              <a:lnSpc>
                <a:spcPct val="80000"/>
              </a:lnSpc>
              <a:defRPr sz="4400"/>
            </a:lvl1pPr>
          </a:lstStyle>
          <a:p>
            <a:r>
              <a:rPr lang="en-US"/>
              <a:t>Click to edit Master title style</a:t>
            </a:r>
          </a:p>
        </p:txBody>
      </p:sp>
      <p:sp>
        <p:nvSpPr>
          <p:cNvPr id="1455108" name="Rectangle 4"/>
          <p:cNvSpPr>
            <a:spLocks noGrp="1" noChangeArrowheads="1"/>
          </p:cNvSpPr>
          <p:nvPr>
            <p:ph type="subTitle" sz="quarter" idx="1"/>
          </p:nvPr>
        </p:nvSpPr>
        <p:spPr>
          <a:xfrm>
            <a:off x="2743200" y="1828800"/>
            <a:ext cx="4572000" cy="1752600"/>
          </a:xfrm>
        </p:spPr>
        <p:txBody>
          <a:bodyPr/>
          <a:lstStyle>
            <a:lvl1pPr marL="0" indent="0">
              <a:buFont typeface="Wingdings" charset="2"/>
              <a:buNone/>
              <a:defRPr sz="2000"/>
            </a:lvl1pPr>
          </a:lstStyle>
          <a:p>
            <a:r>
              <a:rPr lang="en-US"/>
              <a:t>Click to edit Master subtitle style</a:t>
            </a:r>
          </a:p>
        </p:txBody>
      </p:sp>
      <p:sp>
        <p:nvSpPr>
          <p:cNvPr id="5" name="Rectangle 5"/>
          <p:cNvSpPr>
            <a:spLocks noGrp="1" noChangeArrowheads="1"/>
          </p:cNvSpPr>
          <p:nvPr>
            <p:ph type="dt" sz="quarter" idx="10"/>
          </p:nvPr>
        </p:nvSpPr>
        <p:spPr>
          <a:xfrm>
            <a:off x="304800" y="6248400"/>
            <a:ext cx="1905000" cy="457200"/>
          </a:xfrm>
          <a:prstGeom prst="rect">
            <a:avLst/>
          </a:prstGeom>
        </p:spPr>
        <p:txBody>
          <a:bodyPr/>
          <a:lstStyle>
            <a:lvl1pPr>
              <a:defRPr b="0">
                <a:solidFill>
                  <a:schemeClr val="tx1"/>
                </a:solidFill>
              </a:defRPr>
            </a:lvl1pPr>
          </a:lstStyle>
          <a:p>
            <a:pPr>
              <a:defRPr/>
            </a:pPr>
            <a:endParaRPr lang="en-US"/>
          </a:p>
        </p:txBody>
      </p:sp>
      <p:sp>
        <p:nvSpPr>
          <p:cNvPr id="6" name="Rectangle 6"/>
          <p:cNvSpPr>
            <a:spLocks noGrp="1" noChangeArrowheads="1"/>
          </p:cNvSpPr>
          <p:nvPr>
            <p:ph type="ftr" sz="quarter" idx="11"/>
          </p:nvPr>
        </p:nvSpPr>
        <p:spPr bwMode="auto">
          <a:xfrm>
            <a:off x="3581400" y="6248400"/>
            <a:ext cx="28956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defRPr kumimoji="0" sz="1400" b="0">
                <a:latin typeface="+mn-lt"/>
              </a:defRPr>
            </a:lvl1pPr>
          </a:lstStyle>
          <a:p>
            <a:pPr>
              <a:defRPr/>
            </a:pPr>
            <a:endParaRPr lang="en-US"/>
          </a:p>
        </p:txBody>
      </p:sp>
      <p:sp>
        <p:nvSpPr>
          <p:cNvPr id="7" name="Rectangle 7"/>
          <p:cNvSpPr>
            <a:spLocks noGrp="1" noChangeArrowheads="1"/>
          </p:cNvSpPr>
          <p:nvPr>
            <p:ph type="sldNum" sz="quarter" idx="12"/>
          </p:nvPr>
        </p:nvSpPr>
        <p:spPr>
          <a:xfrm>
            <a:off x="7010400" y="6248400"/>
            <a:ext cx="1905000" cy="457200"/>
          </a:xfrm>
          <a:prstGeom prst="rect">
            <a:avLst/>
          </a:prstGeom>
        </p:spPr>
        <p:txBody>
          <a:bodyPr/>
          <a:lstStyle>
            <a:lvl1pPr>
              <a:defRPr sz="1400">
                <a:solidFill>
                  <a:schemeClr val="tx1"/>
                </a:solidFill>
              </a:defRPr>
            </a:lvl1pPr>
          </a:lstStyle>
          <a:p>
            <a:pPr>
              <a:defRPr/>
            </a:pPr>
            <a:fld id="{58742EE6-8341-1E40-941C-0D764BD42596}"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5" name="Slide Number Placeholder 4"/>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8CEF87AD-2F3F-BB49-823E-81A09A6330D0}"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5" name="Slide Number Placeholder 4"/>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2CCB1728-67A5-644E-881D-A908E9766D92}"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3195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3195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6" name="Slide Number Placeholder 5"/>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E3BE11C9-FC42-4642-8C13-7700EC2ED5D9}"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8" name="Slide Number Placeholder 7"/>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D01161EA-1FB5-4543-8E02-ADC57415A157}"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4" name="Slide Number Placeholder 3"/>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52D1DF61-41F6-CA42-9AA0-53D19D0C4422}"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3" name="Slide Number Placeholder 2"/>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09A743E7-B59C-1644-AB68-B5AC0DB8D8BD}"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6" name="Slide Number Placeholder 5"/>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993B9724-44FC-C34C-8F7D-176A6517FA6D}"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6" name="Slide Number Placeholder 5"/>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3DAC532D-2295-2548-82C9-D8890632D06D}" type="slidenum">
              <a:rPr lang="en-US"/>
              <a:pPr>
                <a:defRPr/>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5" name="Slide Number Placeholder 4"/>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D5A075D1-83D6-7A40-B338-2D5831EE25A0}"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52400"/>
            <a:ext cx="2095500"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6134100"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5" name="Slide Number Placeholder 4"/>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5D683AD0-F5DE-C74E-84A8-5F16DC93779F}"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05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31950"/>
            <a:ext cx="83820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3400" y="3879850"/>
            <a:ext cx="83820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6" name="Slide Number Placeholder 5"/>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A9D4BB0C-3C49-E649-9611-2B329DA14D58}"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05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31950"/>
            <a:ext cx="41148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631950"/>
            <a:ext cx="41148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879850"/>
            <a:ext cx="41148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7" name="Slide Number Placeholder 6"/>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A91B979F-85E7-324D-92A5-94AB73C1D3AA}"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05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31950"/>
            <a:ext cx="41148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31950"/>
            <a:ext cx="41148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2400" y="6477000"/>
            <a:ext cx="7783513" cy="228600"/>
          </a:xfrm>
          <a:prstGeom prst="rect">
            <a:avLst/>
          </a:prstGeom>
        </p:spPr>
        <p:txBody>
          <a:bodyPr/>
          <a:lstStyle>
            <a:lvl1pPr>
              <a:defRPr/>
            </a:lvl1pPr>
          </a:lstStyle>
          <a:p>
            <a:pPr>
              <a:defRPr/>
            </a:pPr>
            <a:r>
              <a:rPr lang="en-US"/>
              <a:t>Customer Development in the High-Tech Enterprise          October 2008</a:t>
            </a:r>
          </a:p>
        </p:txBody>
      </p:sp>
      <p:sp>
        <p:nvSpPr>
          <p:cNvPr id="6" name="Slide Number Placeholder 5"/>
          <p:cNvSpPr>
            <a:spLocks noGrp="1"/>
          </p:cNvSpPr>
          <p:nvPr>
            <p:ph type="sldNum" sz="quarter" idx="11"/>
          </p:nvPr>
        </p:nvSpPr>
        <p:spPr>
          <a:xfrm>
            <a:off x="8839200" y="6629400"/>
            <a:ext cx="381000" cy="228600"/>
          </a:xfrm>
          <a:prstGeom prst="rect">
            <a:avLst/>
          </a:prstGeom>
        </p:spPr>
        <p:txBody>
          <a:bodyPr/>
          <a:lstStyle>
            <a:lvl1pPr>
              <a:defRPr/>
            </a:lvl1pPr>
          </a:lstStyle>
          <a:p>
            <a:pPr>
              <a:defRPr/>
            </a:pPr>
            <a:fld id="{80BB5140-4737-F642-9282-5A792031B951}"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7618"/>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14738"/>
            <a:ext cx="6400800" cy="14218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432836F-45F1-424E-A5AB-2A2262A0A236}" type="datetime1">
              <a:rPr lang="en-US" smtClean="0"/>
              <a:pPr/>
              <a:t>2/27/12</a:t>
            </a:fld>
            <a:endParaRPr lang="en-US"/>
          </a:p>
        </p:txBody>
      </p:sp>
      <p:sp>
        <p:nvSpPr>
          <p:cNvPr id="6" name="Slide Number Placeholder 5"/>
          <p:cNvSpPr>
            <a:spLocks noGrp="1"/>
          </p:cNvSpPr>
          <p:nvPr>
            <p:ph type="sldNum" sz="quarter" idx="12"/>
          </p:nvPr>
        </p:nvSpPr>
        <p:spPr/>
        <p:txBody>
          <a:bodyPr/>
          <a:lstStyle/>
          <a:p>
            <a:fld id="{F68F442A-0CA1-7144-8752-F1F482ED7D1E}" type="slidenum">
              <a:rPr lang="en-US" smtClean="0"/>
              <a:pPr/>
              <a:t>‹#›</a:t>
            </a:fld>
            <a:endParaRPr lang="en-US"/>
          </a:p>
        </p:txBody>
      </p:sp>
      <p:pic>
        <p:nvPicPr>
          <p:cNvPr id="7" name="Picture 6"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630" t="5218" r="73660"/>
          <a:stretch/>
        </p:blipFill>
        <p:spPr>
          <a:xfrm>
            <a:off x="0" y="4"/>
            <a:ext cx="3223600" cy="4528633"/>
          </a:xfrm>
          <a:prstGeom prst="rect">
            <a:avLst/>
          </a:prstGeom>
        </p:spPr>
      </p:pic>
      <p:sp>
        <p:nvSpPr>
          <p:cNvPr id="9"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7142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1BFCB-59C2-1942-8AF8-4F1064677FFA}" type="datetime1">
              <a:rPr lang="en-US" smtClean="0"/>
              <a:pPr/>
              <a:t>2/27/12</a:t>
            </a:fld>
            <a:endParaRPr lang="en-US"/>
          </a:p>
        </p:txBody>
      </p:sp>
      <p:sp>
        <p:nvSpPr>
          <p:cNvPr id="6" name="Slide Number Placeholder 5"/>
          <p:cNvSpPr>
            <a:spLocks noGrp="1"/>
          </p:cNvSpPr>
          <p:nvPr>
            <p:ph type="sldNum" sz="quarter" idx="12"/>
          </p:nvPr>
        </p:nvSpPr>
        <p:spPr>
          <a:xfrm>
            <a:off x="6577795" y="885029"/>
            <a:ext cx="2133600" cy="365125"/>
          </a:xfrm>
        </p:spPr>
        <p:txBody>
          <a:bodyPr/>
          <a:lstStyle/>
          <a:p>
            <a:fld id="{F68F442A-0CA1-7144-8752-F1F482ED7D1E}" type="slidenum">
              <a:rPr lang="en-US" smtClean="0"/>
              <a:pPr/>
              <a:t>‹#›</a:t>
            </a:fld>
            <a:endParaRPr lang="en-US"/>
          </a:p>
        </p:txBody>
      </p:sp>
      <p:pic>
        <p:nvPicPr>
          <p:cNvPr id="7" name="Picture 6"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9"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0523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6325FA-4615-D34F-BE31-0603983FBBE5}" type="datetime1">
              <a:rPr lang="en-US" smtClean="0"/>
              <a:pPr/>
              <a:t>2/27/12</a:t>
            </a:fld>
            <a:endParaRPr lang="en-US"/>
          </a:p>
        </p:txBody>
      </p:sp>
      <p:sp>
        <p:nvSpPr>
          <p:cNvPr id="6" name="Slide Number Placeholder 5"/>
          <p:cNvSpPr>
            <a:spLocks noGrp="1"/>
          </p:cNvSpPr>
          <p:nvPr>
            <p:ph type="sldNum" sz="quarter" idx="12"/>
          </p:nvPr>
        </p:nvSpPr>
        <p:spPr/>
        <p:txBody>
          <a:bodyPr/>
          <a:lstStyle/>
          <a:p>
            <a:fld id="{F68F442A-0CA1-7144-8752-F1F482ED7D1E}" type="slidenum">
              <a:rPr lang="en-US" smtClean="0"/>
              <a:pPr/>
              <a:t>‹#›</a:t>
            </a:fld>
            <a:endParaRPr lang="en-US"/>
          </a:p>
        </p:txBody>
      </p:sp>
      <p:pic>
        <p:nvPicPr>
          <p:cNvPr id="7" name="Picture 6"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6034567" y="0"/>
            <a:ext cx="3124199" cy="4506859"/>
          </a:xfrm>
          <a:prstGeom prst="rect">
            <a:avLst/>
          </a:prstGeom>
        </p:spPr>
      </p:pic>
      <p:sp>
        <p:nvSpPr>
          <p:cNvPr id="8"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055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265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265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33DBA6-7AD8-AD44-9451-33730C51E29C}" type="datetime1">
              <a:rPr lang="en-US" smtClean="0"/>
              <a:pPr/>
              <a:t>2/27/12</a:t>
            </a:fld>
            <a:endParaRPr lang="en-US"/>
          </a:p>
        </p:txBody>
      </p:sp>
      <p:sp>
        <p:nvSpPr>
          <p:cNvPr id="7" name="Slide Number Placeholder 6"/>
          <p:cNvSpPr>
            <a:spLocks noGrp="1"/>
          </p:cNvSpPr>
          <p:nvPr>
            <p:ph type="sldNum" sz="quarter" idx="12"/>
          </p:nvPr>
        </p:nvSpPr>
        <p:spPr>
          <a:xfrm>
            <a:off x="6595065" y="871345"/>
            <a:ext cx="2133600" cy="365125"/>
          </a:xfrm>
        </p:spPr>
        <p:txBody>
          <a:bodyPr/>
          <a:lstStyle/>
          <a:p>
            <a:fld id="{F68F442A-0CA1-7144-8752-F1F482ED7D1E}" type="slidenum">
              <a:rPr lang="en-US" smtClean="0"/>
              <a:pPr/>
              <a:t>‹#›</a:t>
            </a:fld>
            <a:endParaRPr lang="en-US"/>
          </a:p>
        </p:txBody>
      </p:sp>
      <p:pic>
        <p:nvPicPr>
          <p:cNvPr id="9" name="Picture 8"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10"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3840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E6005E-FBE9-174E-81F9-4E4B70D98A7F}" type="datetime1">
              <a:rPr lang="en-US" smtClean="0"/>
              <a:pPr/>
              <a:t>2/27/12</a:t>
            </a:fld>
            <a:endParaRPr lang="en-US"/>
          </a:p>
        </p:txBody>
      </p:sp>
      <p:sp>
        <p:nvSpPr>
          <p:cNvPr id="9" name="Slide Number Placeholder 8"/>
          <p:cNvSpPr>
            <a:spLocks noGrp="1"/>
          </p:cNvSpPr>
          <p:nvPr>
            <p:ph type="sldNum" sz="quarter" idx="12"/>
          </p:nvPr>
        </p:nvSpPr>
        <p:spPr>
          <a:xfrm>
            <a:off x="6636930" y="899259"/>
            <a:ext cx="2133600" cy="365125"/>
          </a:xfrm>
        </p:spPr>
        <p:txBody>
          <a:bodyPr/>
          <a:lstStyle/>
          <a:p>
            <a:fld id="{F68F442A-0CA1-7144-8752-F1F482ED7D1E}" type="slidenum">
              <a:rPr lang="en-US" smtClean="0"/>
              <a:pPr/>
              <a:t>‹#›</a:t>
            </a:fld>
            <a:endParaRPr lang="en-US"/>
          </a:p>
        </p:txBody>
      </p:sp>
      <p:pic>
        <p:nvPicPr>
          <p:cNvPr id="11" name="Picture 10"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12" name="Footer Placeholder 2"/>
          <p:cNvSpPr>
            <a:spLocks noGrp="1"/>
          </p:cNvSpPr>
          <p:nvPr>
            <p:ph type="ftr" sz="quarter" idx="1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5515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9A9D07-46C8-5B46-A234-F5AC6463429F}" type="datetime1">
              <a:rPr lang="en-US" smtClean="0"/>
              <a:pPr/>
              <a:t>2/27/12</a:t>
            </a:fld>
            <a:endParaRPr lang="en-US"/>
          </a:p>
        </p:txBody>
      </p:sp>
      <p:sp>
        <p:nvSpPr>
          <p:cNvPr id="5" name="Slide Number Placeholder 4"/>
          <p:cNvSpPr>
            <a:spLocks noGrp="1"/>
          </p:cNvSpPr>
          <p:nvPr>
            <p:ph type="sldNum" sz="quarter" idx="12"/>
          </p:nvPr>
        </p:nvSpPr>
        <p:spPr>
          <a:xfrm>
            <a:off x="6650885" y="899260"/>
            <a:ext cx="2133600" cy="365125"/>
          </a:xfrm>
        </p:spPr>
        <p:txBody>
          <a:bodyPr/>
          <a:lstStyle/>
          <a:p>
            <a:fld id="{F68F442A-0CA1-7144-8752-F1F482ED7D1E}" type="slidenum">
              <a:rPr lang="en-US" smtClean="0"/>
              <a:pPr/>
              <a:t>‹#›</a:t>
            </a:fld>
            <a:endParaRPr lang="en-US"/>
          </a:p>
        </p:txBody>
      </p:sp>
      <p:pic>
        <p:nvPicPr>
          <p:cNvPr id="7" name="Picture 6"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8"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17584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7ED91-99FA-7B46-94A1-F4B244FD7CDF}" type="datetime1">
              <a:rPr lang="en-US" smtClean="0"/>
              <a:pPr/>
              <a:t>2/27/12</a:t>
            </a:fld>
            <a:endParaRPr lang="en-US"/>
          </a:p>
        </p:txBody>
      </p:sp>
      <p:sp>
        <p:nvSpPr>
          <p:cNvPr id="4" name="Slide Number Placeholder 3"/>
          <p:cNvSpPr>
            <a:spLocks noGrp="1"/>
          </p:cNvSpPr>
          <p:nvPr>
            <p:ph type="sldNum" sz="quarter" idx="12"/>
          </p:nvPr>
        </p:nvSpPr>
        <p:spPr>
          <a:xfrm>
            <a:off x="6636930" y="899259"/>
            <a:ext cx="2133600" cy="365125"/>
          </a:xfrm>
        </p:spPr>
        <p:txBody>
          <a:bodyPr/>
          <a:lstStyle/>
          <a:p>
            <a:fld id="{F68F442A-0CA1-7144-8752-F1F482ED7D1E}" type="slidenum">
              <a:rPr lang="en-US" smtClean="0"/>
              <a:pPr/>
              <a:t>‹#›</a:t>
            </a:fld>
            <a:endParaRPr lang="en-US"/>
          </a:p>
        </p:txBody>
      </p:sp>
      <p:pic>
        <p:nvPicPr>
          <p:cNvPr id="5" name="Picture 4"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6"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2714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DB788-8696-B44D-9CB9-2BFD99AB2DDA}" type="datetime1">
              <a:rPr lang="en-US" smtClean="0"/>
              <a:pPr/>
              <a:t>2/27/12</a:t>
            </a:fld>
            <a:endParaRPr lang="en-US"/>
          </a:p>
        </p:txBody>
      </p:sp>
      <p:sp>
        <p:nvSpPr>
          <p:cNvPr id="7" name="Slide Number Placeholder 6"/>
          <p:cNvSpPr>
            <a:spLocks noGrp="1"/>
          </p:cNvSpPr>
          <p:nvPr>
            <p:ph type="sldNum" sz="quarter" idx="12"/>
          </p:nvPr>
        </p:nvSpPr>
        <p:spPr>
          <a:xfrm>
            <a:off x="6636930" y="899259"/>
            <a:ext cx="2133600" cy="365125"/>
          </a:xfrm>
        </p:spPr>
        <p:txBody>
          <a:bodyPr/>
          <a:lstStyle/>
          <a:p>
            <a:fld id="{F68F442A-0CA1-7144-8752-F1F482ED7D1E}" type="slidenum">
              <a:rPr lang="en-US" smtClean="0"/>
              <a:pPr/>
              <a:t>‹#›</a:t>
            </a:fld>
            <a:endParaRPr lang="en-US"/>
          </a:p>
        </p:txBody>
      </p:sp>
      <p:pic>
        <p:nvPicPr>
          <p:cNvPr id="9" name="Picture 8"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10"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4961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0701D4-C459-7A4F-B635-B8F347C45285}" type="datetime1">
              <a:rPr lang="en-US" smtClean="0"/>
              <a:pPr/>
              <a:t>2/27/12</a:t>
            </a:fld>
            <a:endParaRPr lang="en-US"/>
          </a:p>
        </p:txBody>
      </p:sp>
      <p:sp>
        <p:nvSpPr>
          <p:cNvPr id="7" name="Slide Number Placeholder 6"/>
          <p:cNvSpPr>
            <a:spLocks noGrp="1"/>
          </p:cNvSpPr>
          <p:nvPr>
            <p:ph type="sldNum" sz="quarter" idx="12"/>
          </p:nvPr>
        </p:nvSpPr>
        <p:spPr/>
        <p:txBody>
          <a:bodyPr/>
          <a:lstStyle/>
          <a:p>
            <a:fld id="{F68F442A-0CA1-7144-8752-F1F482ED7D1E}" type="slidenum">
              <a:rPr lang="en-US" smtClean="0"/>
              <a:pPr/>
              <a:t>‹#›</a:t>
            </a:fld>
            <a:endParaRPr lang="en-US"/>
          </a:p>
        </p:txBody>
      </p:sp>
      <p:pic>
        <p:nvPicPr>
          <p:cNvPr id="9" name="Picture 8"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10"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9318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E95FD-AF77-7B43-9D98-8E66EBBDC8BB}" type="datetime1">
              <a:rPr lang="en-US" smtClean="0"/>
              <a:pPr/>
              <a:t>2/27/12</a:t>
            </a:fld>
            <a:endParaRPr lang="en-US"/>
          </a:p>
        </p:txBody>
      </p:sp>
      <p:sp>
        <p:nvSpPr>
          <p:cNvPr id="6" name="Slide Number Placeholder 5"/>
          <p:cNvSpPr>
            <a:spLocks noGrp="1"/>
          </p:cNvSpPr>
          <p:nvPr>
            <p:ph type="sldNum" sz="quarter" idx="12"/>
          </p:nvPr>
        </p:nvSpPr>
        <p:spPr/>
        <p:txBody>
          <a:bodyPr/>
          <a:lstStyle/>
          <a:p>
            <a:fld id="{F68F442A-0CA1-7144-8752-F1F482ED7D1E}" type="slidenum">
              <a:rPr lang="en-US" smtClean="0"/>
              <a:pPr/>
              <a:t>‹#›</a:t>
            </a:fld>
            <a:endParaRPr lang="en-US"/>
          </a:p>
        </p:txBody>
      </p:sp>
      <p:pic>
        <p:nvPicPr>
          <p:cNvPr id="8" name="Picture 7"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10"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5993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3F8A7-E91B-C249-94BB-0E94D8F3D308}" type="datetime1">
              <a:rPr lang="en-US" smtClean="0"/>
              <a:pPr/>
              <a:t>2/27/12</a:t>
            </a:fld>
            <a:endParaRPr lang="en-US"/>
          </a:p>
        </p:txBody>
      </p:sp>
      <p:sp>
        <p:nvSpPr>
          <p:cNvPr id="6" name="Slide Number Placeholder 5"/>
          <p:cNvSpPr>
            <a:spLocks noGrp="1"/>
          </p:cNvSpPr>
          <p:nvPr>
            <p:ph type="sldNum" sz="quarter" idx="12"/>
          </p:nvPr>
        </p:nvSpPr>
        <p:spPr/>
        <p:txBody>
          <a:bodyPr/>
          <a:lstStyle/>
          <a:p>
            <a:fld id="{F68F442A-0CA1-7144-8752-F1F482ED7D1E}" type="slidenum">
              <a:rPr lang="en-US" smtClean="0"/>
              <a:pPr/>
              <a:t>‹#›</a:t>
            </a:fld>
            <a:endParaRPr lang="en-US"/>
          </a:p>
        </p:txBody>
      </p:sp>
      <p:pic>
        <p:nvPicPr>
          <p:cNvPr id="8" name="Picture 7" descr="logo.png"/>
          <p:cNvPicPr>
            <a:picLocks noChangeAspect="1"/>
          </p:cNvPicPr>
          <p:nvPr userDrawn="1"/>
        </p:nvPicPr>
        <p:blipFill rotWithShape="1">
          <a:blip r:embed="rId2">
            <a:alphaModFix amt="37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74" r="79928"/>
          <a:stretch/>
        </p:blipFill>
        <p:spPr>
          <a:xfrm>
            <a:off x="7520699" y="1"/>
            <a:ext cx="1638067" cy="2363018"/>
          </a:xfrm>
          <a:prstGeom prst="rect">
            <a:avLst/>
          </a:prstGeom>
        </p:spPr>
      </p:pic>
      <p:sp>
        <p:nvSpPr>
          <p:cNvPr id="9"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1899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081E91D-02A3-4AD1-925E-82E80636D7A0}" type="datetimeFigureOut">
              <a:rPr lang="en-US">
                <a:solidFill>
                  <a:prstClr val="black">
                    <a:tint val="75000"/>
                  </a:prstClr>
                </a:solidFill>
              </a:rPr>
              <a:pPr>
                <a:defRPr/>
              </a:pPr>
              <a:t>2/27/12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583C18-ADB8-4D89-A753-7899CD20BF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8336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8DD9B4-4D5A-4FC8-BE17-F030BF3BDAD6}" type="datetimeFigureOut">
              <a:rPr lang="en-US">
                <a:solidFill>
                  <a:prstClr val="black">
                    <a:tint val="75000"/>
                  </a:prstClr>
                </a:solidFill>
              </a:rPr>
              <a:pPr>
                <a:defRPr/>
              </a:pPr>
              <a:t>2/27/12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8FFD94-3308-441B-9A3A-F92F93306A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18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387EEA-7122-47DB-8CC5-7CE6E7C7A468}" type="datetimeFigureOut">
              <a:rPr lang="en-US">
                <a:solidFill>
                  <a:prstClr val="black">
                    <a:tint val="75000"/>
                  </a:prstClr>
                </a:solidFill>
              </a:rPr>
              <a:pPr>
                <a:defRPr/>
              </a:pPr>
              <a:t>2/27/12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119AA9-2E15-4A90-9443-6E6FEB623E9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02273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F4B6421-4440-4925-86EE-B5DF2BEC0A4E}" type="datetimeFigureOut">
              <a:rPr lang="en-US">
                <a:solidFill>
                  <a:prstClr val="black">
                    <a:tint val="75000"/>
                  </a:prstClr>
                </a:solidFill>
              </a:rPr>
              <a:pPr>
                <a:defRPr/>
              </a:pPr>
              <a:t>2/27/12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00CFE34-E843-40BC-A747-073025C4F2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5637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7B8E9DC-E31F-4E94-A7A0-C719485CDC46}" type="datetimeFigureOut">
              <a:rPr lang="en-US">
                <a:solidFill>
                  <a:prstClr val="black">
                    <a:tint val="75000"/>
                  </a:prstClr>
                </a:solidFill>
              </a:rPr>
              <a:pPr>
                <a:defRPr/>
              </a:pPr>
              <a:t>2/27/12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6B04172-54AD-4FF2-A15A-9C03160CDD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71435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E054613-51F8-4FD0-A0F0-EDA38FE790B0}" type="datetimeFigureOut">
              <a:rPr lang="en-US">
                <a:solidFill>
                  <a:prstClr val="black">
                    <a:tint val="75000"/>
                  </a:prstClr>
                </a:solidFill>
              </a:rPr>
              <a:pPr>
                <a:defRPr/>
              </a:pPr>
              <a:t>2/27/12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FCFE607-ED2F-4119-8F7E-7635F84331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49121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BA215C-512D-4BD1-9484-83C2F855983B}" type="datetimeFigureOut">
              <a:rPr lang="en-US">
                <a:solidFill>
                  <a:prstClr val="black">
                    <a:tint val="75000"/>
                  </a:prstClr>
                </a:solidFill>
              </a:rPr>
              <a:pPr>
                <a:defRPr/>
              </a:pPr>
              <a:t>2/27/12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F9B2F22-8A6A-4282-9409-71EEECB6DB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6861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B52076-35A5-4B01-9F0B-B731C046EFCF}" type="datetimeFigureOut">
              <a:rPr lang="en-US">
                <a:solidFill>
                  <a:prstClr val="black">
                    <a:tint val="75000"/>
                  </a:prstClr>
                </a:solidFill>
              </a:rPr>
              <a:pPr>
                <a:defRPr/>
              </a:pPr>
              <a:t>2/27/12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72357F-48A7-45B4-B8A1-ADD3C846CE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001864"/>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B4985E-3055-4955-BBDC-15279010F2B7}" type="datetimeFigureOut">
              <a:rPr lang="en-US">
                <a:solidFill>
                  <a:prstClr val="black">
                    <a:tint val="75000"/>
                  </a:prstClr>
                </a:solidFill>
              </a:rPr>
              <a:pPr>
                <a:defRPr/>
              </a:pPr>
              <a:t>2/27/12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3DB60A-DBF6-410C-9043-DB684F489E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8235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64C9B6-B206-4BDD-A7F2-A200B6ABB668}" type="datetimeFigureOut">
              <a:rPr lang="en-US">
                <a:solidFill>
                  <a:prstClr val="black">
                    <a:tint val="75000"/>
                  </a:prstClr>
                </a:solidFill>
              </a:rPr>
              <a:pPr>
                <a:defRPr/>
              </a:pPr>
              <a:t>2/27/12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6394D5-4CA1-49CF-9FDF-EDB3453ABB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9832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4147D8-8360-403A-8394-5A81D3C39480}" type="datetimeFigureOut">
              <a:rPr lang="en-US">
                <a:solidFill>
                  <a:prstClr val="black">
                    <a:tint val="75000"/>
                  </a:prstClr>
                </a:solidFill>
              </a:rPr>
              <a:pPr>
                <a:defRPr/>
              </a:pPr>
              <a:t>2/27/12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8E2A58-5A65-4A15-A601-20B1EB171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69142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E33C52-D203-4178-996E-C8F6CD120176}" type="datetimeFigureOut">
              <a:rPr lang="en-US" smtClean="0"/>
              <a:pPr/>
              <a:t>2/27/12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244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E33C52-D203-4178-996E-C8F6CD120176}" type="datetimeFigureOut">
              <a:rPr lang="en-US" smtClean="0"/>
              <a:pPr/>
              <a:t>2/27/12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90975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E33C52-D203-4178-996E-C8F6CD120176}" type="datetimeFigureOut">
              <a:rPr lang="en-US" smtClean="0"/>
              <a:pPr/>
              <a:t>2/27/12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6899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E33C52-D203-4178-996E-C8F6CD120176}" type="datetimeFigureOut">
              <a:rPr lang="en-US" smtClean="0"/>
              <a:pPr/>
              <a:t>2/27/12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78844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E33C52-D203-4178-996E-C8F6CD120176}" type="datetimeFigureOut">
              <a:rPr lang="en-US" smtClean="0"/>
              <a:pPr/>
              <a:t>2/27/12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8652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E33C52-D203-4178-996E-C8F6CD120176}" type="datetimeFigureOut">
              <a:rPr lang="en-US" smtClean="0"/>
              <a:pPr/>
              <a:t>2/27/12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8941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33C52-D203-4178-996E-C8F6CD120176}" type="datetimeFigureOut">
              <a:rPr lang="en-US" smtClean="0"/>
              <a:pPr/>
              <a:t>2/27/12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1869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E33C52-D203-4178-996E-C8F6CD120176}" type="datetimeFigureOut">
              <a:rPr lang="en-US" smtClean="0"/>
              <a:pPr/>
              <a:t>2/27/12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8861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E33C52-D203-4178-996E-C8F6CD120176}" type="datetimeFigureOut">
              <a:rPr lang="en-US" smtClean="0"/>
              <a:pPr/>
              <a:t>2/27/12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05361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E33C52-D203-4178-996E-C8F6CD120176}" type="datetimeFigureOut">
              <a:rPr lang="en-US" smtClean="0"/>
              <a:pPr/>
              <a:t>2/27/12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7566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E33C52-D203-4178-996E-C8F6CD120176}" type="datetimeFigureOut">
              <a:rPr lang="en-US" smtClean="0"/>
              <a:pPr/>
              <a:t>2/27/12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257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2102278" name="Picture 6" descr="D:\Documents and Settings\210066778\My Documents\Marketing\Energy Storage Lock Up\GEMono.jpg"/>
          <p:cNvPicPr>
            <a:picLocks noChangeAspect="1" noChangeArrowheads="1"/>
          </p:cNvPicPr>
          <p:nvPr userDrawn="1"/>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5766"/>
          <a:stretch>
            <a:fillRect/>
          </a:stretch>
        </p:blipFill>
        <p:spPr bwMode="auto">
          <a:xfrm>
            <a:off x="1219200" y="5824538"/>
            <a:ext cx="2730500" cy="73342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102274" name="Rectangle 2"/>
          <p:cNvSpPr>
            <a:spLocks noGrp="1" noChangeArrowheads="1"/>
          </p:cNvSpPr>
          <p:nvPr>
            <p:ph type="ctrTitle" sz="quarter"/>
          </p:nvPr>
        </p:nvSpPr>
        <p:spPr>
          <a:xfrm>
            <a:off x="344488" y="263525"/>
            <a:ext cx="8401050" cy="1395413"/>
          </a:xfrm>
        </p:spPr>
        <p:txBody>
          <a:bodyPr/>
          <a:lstStyle>
            <a:lvl1pPr>
              <a:spcBef>
                <a:spcPct val="25000"/>
              </a:spcBef>
              <a:defRPr sz="5000"/>
            </a:lvl1pPr>
          </a:lstStyle>
          <a:p>
            <a:pPr lvl="0"/>
            <a:r>
              <a:rPr lang="en-US" noProof="0" smtClean="0"/>
              <a:t>Click to edit Master title style</a:t>
            </a:r>
          </a:p>
        </p:txBody>
      </p:sp>
      <p:sp>
        <p:nvSpPr>
          <p:cNvPr id="2102275" name="Rectangle 3"/>
          <p:cNvSpPr>
            <a:spLocks noGrp="1" noChangeArrowheads="1"/>
          </p:cNvSpPr>
          <p:nvPr>
            <p:ph type="subTitle" sz="quarter" idx="1"/>
          </p:nvPr>
        </p:nvSpPr>
        <p:spPr>
          <a:xfrm>
            <a:off x="344488" y="1677988"/>
            <a:ext cx="8396287" cy="1752600"/>
          </a:xfrm>
        </p:spPr>
        <p:txBody>
          <a:bodyPr/>
          <a:lstStyle>
            <a:lvl1pPr>
              <a:spcBef>
                <a:spcPct val="0"/>
              </a:spcBef>
              <a:defRPr sz="5000">
                <a:solidFill>
                  <a:schemeClr val="accent2"/>
                </a:solidFill>
              </a:defRPr>
            </a:lvl1pPr>
          </a:lstStyle>
          <a:p>
            <a:pPr lvl="0"/>
            <a:r>
              <a:rPr lang="en-US" noProof="0" smtClean="0"/>
              <a:t>Click to edit Master subtitle style</a:t>
            </a:r>
          </a:p>
        </p:txBody>
      </p:sp>
      <p:sp>
        <p:nvSpPr>
          <p:cNvPr id="2102279" name="Text Box 7"/>
          <p:cNvSpPr txBox="1">
            <a:spLocks noChangeArrowheads="1"/>
          </p:cNvSpPr>
          <p:nvPr userDrawn="1"/>
        </p:nvSpPr>
        <p:spPr bwMode="auto">
          <a:xfrm>
            <a:off x="2705100" y="6197600"/>
            <a:ext cx="1689100" cy="228600"/>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p>
            <a:pPr>
              <a:spcBef>
                <a:spcPct val="50000"/>
              </a:spcBef>
            </a:pPr>
            <a:endParaRPr lang="en-US" sz="900"/>
          </a:p>
        </p:txBody>
      </p:sp>
      <p:pic>
        <p:nvPicPr>
          <p:cNvPr id="7" name="Picture 4"/>
          <p:cNvPicPr>
            <a:picLocks noChangeAspect="1" noChangeArrowheads="1"/>
          </p:cNvPicPr>
          <p:nvPr userDrawn="1"/>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 y="5907087"/>
            <a:ext cx="544784" cy="5699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48540822"/>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2040195"/>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727200"/>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0"/>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16083946"/>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2549037"/>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8236758"/>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6630265"/>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0091866"/>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96706578"/>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304794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80988"/>
            <a:ext cx="211455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80988"/>
            <a:ext cx="6192838"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37559"/>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580615" name="Rectangle 7"/>
          <p:cNvSpPr>
            <a:spLocks noGrp="1" noChangeArrowheads="1"/>
          </p:cNvSpPr>
          <p:nvPr>
            <p:ph type="ctrTitle" sz="quarter"/>
          </p:nvPr>
        </p:nvSpPr>
        <p:spPr>
          <a:xfrm>
            <a:off x="344488" y="263525"/>
            <a:ext cx="8401050" cy="1395413"/>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488" y="1677988"/>
            <a:ext cx="8396287" cy="1752600"/>
          </a:xfrm>
        </p:spPr>
        <p:txBody>
          <a:bodyPr/>
          <a:lstStyle>
            <a:lvl1pPr>
              <a:spcBef>
                <a:spcPct val="0"/>
              </a:spcBef>
              <a:defRPr sz="5000">
                <a:solidFill>
                  <a:schemeClr val="accent2"/>
                </a:solidFill>
              </a:defRPr>
            </a:lvl1pPr>
          </a:lstStyle>
          <a:p>
            <a:pPr lvl="0"/>
            <a:r>
              <a:rPr lang="en-US" noProof="0" smtClean="0"/>
              <a:t>Click to edit Master subtitle style</a:t>
            </a:r>
          </a:p>
        </p:txBody>
      </p:sp>
      <p:pic>
        <p:nvPicPr>
          <p:cNvPr id="580619" name="Picture 11"/>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3050" y="5803900"/>
            <a:ext cx="2486025" cy="781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9536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7090178"/>
      </p:ext>
    </p:extLst>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727200"/>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0"/>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3605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797150"/>
      </p:ext>
    </p:extLst>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82161389"/>
      </p:ext>
    </p:extLst>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1438649"/>
      </p:ext>
    </p:extLst>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87375546"/>
      </p:ext>
    </p:extLst>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2247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7472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80988"/>
            <a:ext cx="211455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80988"/>
            <a:ext cx="6192838"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59913009"/>
      </p:ext>
    </p:extLst>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280988"/>
            <a:ext cx="8459788" cy="9985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1727200"/>
            <a:ext cx="4152900" cy="42370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727200"/>
            <a:ext cx="4154488" cy="4237038"/>
          </a:xfrm>
        </p:spPr>
        <p:txBody>
          <a:bodyPr/>
          <a:lstStyle/>
          <a:p>
            <a:r>
              <a:rPr lang="en-US" smtClean="0"/>
              <a:t>Click icon to add chart</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1482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7DCF80-6FAA-AF40-BF19-F3CD82C2141E}"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D0D7D0-1D65-7D40-8C07-87F94AD8B64B}"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F17128-4D3A-4846-A6CA-891F23E7383B}"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424905-F0A8-E244-8DE7-202C2F4F8F75}"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F2F355-3BBB-A04F-AFD9-0F9FB45039F1}" type="datetime1">
              <a:rPr lang="en-US"/>
              <a:pPr>
                <a:defRPr/>
              </a:pPr>
              <a:t>2/27/12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677A-C3EF-CC4F-A5BB-02359BF45B32}"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95C8069-A586-2A42-9844-0BD9A041E94C}" type="datetime1">
              <a:rPr lang="en-US"/>
              <a:pPr>
                <a:defRPr/>
              </a:pPr>
              <a:t>2/27/12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8C0F8D-8858-A344-90F1-0C4CAF2D8083}"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7B39D23-A402-B64D-8DCB-3AAB7FDE4F05}" type="datetime1">
              <a:rPr lang="en-US"/>
              <a:pPr>
                <a:defRPr/>
              </a:pPr>
              <a:t>2/27/12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78B42A-062D-574D-B1F2-75025A9C7965}"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9D89D67-4EE8-4E46-B8EF-7C1385E70651}" type="datetime1">
              <a:rPr lang="en-US"/>
              <a:pPr>
                <a:defRPr/>
              </a:pPr>
              <a:t>2/27/12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B0A597-942D-3948-B636-5429D6C48E6B}"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13BBCB-FFAD-A849-BE52-680F1B956319}" type="datetime1">
              <a:rPr lang="en-US"/>
              <a:pPr>
                <a:defRPr/>
              </a:pPr>
              <a:t>2/27/12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A904E7E-314F-2245-9073-0F533850289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3" Type="http://schemas.openxmlformats.org/officeDocument/2006/relationships/image" Target="../media/image1.emf"/><Relationship Id="rId14" Type="http://schemas.openxmlformats.org/officeDocument/2006/relationships/image" Target="../media/image2.emf"/><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3" Type="http://schemas.openxmlformats.org/officeDocument/2006/relationships/image" Target="../media/image4.jpeg"/><Relationship Id="rId14" Type="http://schemas.openxmlformats.org/officeDocument/2006/relationships/image" Target="../media/image5.jpe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8.xml"/><Relationship Id="rId14" Type="http://schemas.openxmlformats.org/officeDocument/2006/relationships/image" Target="../media/image7.jpe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265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ea typeface="Arial" charset="0"/>
          <a:cs typeface="Arial" charset="0"/>
        </a:defRPr>
      </a:lvl2pPr>
      <a:lvl3pPr algn="ctr" rtl="0" eaLnBrk="0" fontAlgn="base" hangingPunct="0">
        <a:spcBef>
          <a:spcPct val="0"/>
        </a:spcBef>
        <a:spcAft>
          <a:spcPct val="0"/>
        </a:spcAft>
        <a:defRPr sz="3600" b="1">
          <a:solidFill>
            <a:schemeClr val="tx2"/>
          </a:solidFill>
          <a:latin typeface="Arial" charset="0"/>
          <a:ea typeface="Arial" charset="0"/>
          <a:cs typeface="Arial" charset="0"/>
        </a:defRPr>
      </a:lvl3pPr>
      <a:lvl4pPr algn="ctr" rtl="0" eaLnBrk="0" fontAlgn="base" hangingPunct="0">
        <a:spcBef>
          <a:spcPct val="0"/>
        </a:spcBef>
        <a:spcAft>
          <a:spcPct val="0"/>
        </a:spcAft>
        <a:defRPr sz="3600" b="1">
          <a:solidFill>
            <a:schemeClr val="tx2"/>
          </a:solidFill>
          <a:latin typeface="Arial" charset="0"/>
          <a:ea typeface="Arial" charset="0"/>
          <a:cs typeface="Arial" charset="0"/>
        </a:defRPr>
      </a:lvl4pPr>
      <a:lvl5pPr algn="ctr" rtl="0" eaLnBrk="0" fontAlgn="base" hangingPunct="0">
        <a:spcBef>
          <a:spcPct val="0"/>
        </a:spcBef>
        <a:spcAft>
          <a:spcPct val="0"/>
        </a:spcAft>
        <a:defRPr sz="3600" b="1">
          <a:solidFill>
            <a:schemeClr val="tx2"/>
          </a:solidFill>
          <a:latin typeface="Arial" charset="0"/>
          <a:ea typeface="Arial" charset="0"/>
          <a:cs typeface="Arial" charset="0"/>
        </a:defRPr>
      </a:lvl5pPr>
      <a:lvl6pPr marL="457200" algn="ctr" rtl="0" fontAlgn="base">
        <a:spcBef>
          <a:spcPct val="0"/>
        </a:spcBef>
        <a:spcAft>
          <a:spcPct val="0"/>
        </a:spcAft>
        <a:defRPr sz="3600" b="1">
          <a:solidFill>
            <a:schemeClr val="tx2"/>
          </a:solidFill>
          <a:latin typeface="Arial" charset="0"/>
          <a:ea typeface="Arial" charset="0"/>
          <a:cs typeface="Arial" charset="0"/>
        </a:defRPr>
      </a:lvl6pPr>
      <a:lvl7pPr marL="914400" algn="ctr" rtl="0" fontAlgn="base">
        <a:spcBef>
          <a:spcPct val="0"/>
        </a:spcBef>
        <a:spcAft>
          <a:spcPct val="0"/>
        </a:spcAft>
        <a:defRPr sz="3600" b="1">
          <a:solidFill>
            <a:schemeClr val="tx2"/>
          </a:solidFill>
          <a:latin typeface="Arial" charset="0"/>
          <a:ea typeface="Arial" charset="0"/>
          <a:cs typeface="Arial" charset="0"/>
        </a:defRPr>
      </a:lvl7pPr>
      <a:lvl8pPr marL="1371600" algn="ctr" rtl="0" fontAlgn="base">
        <a:spcBef>
          <a:spcPct val="0"/>
        </a:spcBef>
        <a:spcAft>
          <a:spcPct val="0"/>
        </a:spcAft>
        <a:defRPr sz="3600" b="1">
          <a:solidFill>
            <a:schemeClr val="tx2"/>
          </a:solidFill>
          <a:latin typeface="Arial" charset="0"/>
          <a:ea typeface="Arial" charset="0"/>
          <a:cs typeface="Arial" charset="0"/>
        </a:defRPr>
      </a:lvl8pPr>
      <a:lvl9pPr marL="1828800" algn="ctr" rtl="0" fontAlgn="base">
        <a:spcBef>
          <a:spcPct val="0"/>
        </a:spcBef>
        <a:spcAft>
          <a:spcPct val="0"/>
        </a:spcAft>
        <a:defRPr sz="3600" b="1">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tabLst>
          <a:tab pos="347663" algn="l"/>
          <a:tab pos="457200" algn="l"/>
        </a:tabLs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tabLst>
          <a:tab pos="347663" algn="l"/>
          <a:tab pos="457200" algn="l"/>
        </a:tabLst>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tabLst>
          <a:tab pos="347663" algn="l"/>
          <a:tab pos="457200" algn="l"/>
        </a:tabLst>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tabLst>
          <a:tab pos="347663" algn="l"/>
          <a:tab pos="457200" algn="l"/>
        </a:tabLst>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tabLst>
          <a:tab pos="347663" algn="l"/>
          <a:tab pos="457200" algn="l"/>
        </a:tabLst>
        <a:defRPr sz="2000">
          <a:solidFill>
            <a:schemeClr val="tx1"/>
          </a:solidFill>
          <a:latin typeface="+mn-lt"/>
          <a:ea typeface="+mn-ea"/>
          <a:cs typeface="+mn-cs"/>
        </a:defRPr>
      </a:lvl5pPr>
      <a:lvl6pPr marL="2514600" indent="-228600" algn="l" rtl="0" fontAlgn="base">
        <a:spcBef>
          <a:spcPct val="20000"/>
        </a:spcBef>
        <a:spcAft>
          <a:spcPct val="0"/>
        </a:spcAft>
        <a:buChar char="»"/>
        <a:tabLst>
          <a:tab pos="347663" algn="l"/>
          <a:tab pos="457200" algn="l"/>
        </a:tabLst>
        <a:defRPr sz="2000">
          <a:solidFill>
            <a:schemeClr val="tx1"/>
          </a:solidFill>
          <a:latin typeface="+mn-lt"/>
          <a:ea typeface="+mn-ea"/>
          <a:cs typeface="+mn-cs"/>
        </a:defRPr>
      </a:lvl6pPr>
      <a:lvl7pPr marL="2971800" indent="-228600" algn="l" rtl="0" fontAlgn="base">
        <a:spcBef>
          <a:spcPct val="20000"/>
        </a:spcBef>
        <a:spcAft>
          <a:spcPct val="0"/>
        </a:spcAft>
        <a:buChar char="»"/>
        <a:tabLst>
          <a:tab pos="347663" algn="l"/>
          <a:tab pos="457200" algn="l"/>
        </a:tabLst>
        <a:defRPr sz="2000">
          <a:solidFill>
            <a:schemeClr val="tx1"/>
          </a:solidFill>
          <a:latin typeface="+mn-lt"/>
          <a:ea typeface="+mn-ea"/>
          <a:cs typeface="+mn-cs"/>
        </a:defRPr>
      </a:lvl7pPr>
      <a:lvl8pPr marL="3429000" indent="-228600" algn="l" rtl="0" fontAlgn="base">
        <a:spcBef>
          <a:spcPct val="20000"/>
        </a:spcBef>
        <a:spcAft>
          <a:spcPct val="0"/>
        </a:spcAft>
        <a:buChar char="»"/>
        <a:tabLst>
          <a:tab pos="347663" algn="l"/>
          <a:tab pos="457200" algn="l"/>
        </a:tabLst>
        <a:defRPr sz="2000">
          <a:solidFill>
            <a:schemeClr val="tx1"/>
          </a:solidFill>
          <a:latin typeface="+mn-lt"/>
          <a:ea typeface="+mn-ea"/>
          <a:cs typeface="+mn-cs"/>
        </a:defRPr>
      </a:lvl8pPr>
      <a:lvl9pPr marL="3886200" indent="-228600" algn="l" rtl="0" fontAlgn="base">
        <a:spcBef>
          <a:spcPct val="20000"/>
        </a:spcBef>
        <a:spcAft>
          <a:spcPct val="0"/>
        </a:spcAft>
        <a:buChar char="»"/>
        <a:tabLst>
          <a:tab pos="347663" algn="l"/>
          <a:tab pos="457200" algn="l"/>
        </a:tabLst>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152400"/>
            <a:ext cx="82296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371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F66DAD5-A11F-7A43-8884-8DA5F546ECE1}" type="datetime1">
              <a:rPr lang="en-US"/>
              <a:pPr>
                <a:defRPr/>
              </a:pPr>
              <a:t>2/27/12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ED1DC8-7C5E-8249-992F-ECCE51D7C4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36" r:id="rId1"/>
    <p:sldLayoutId id="2147486237" r:id="rId2"/>
    <p:sldLayoutId id="2147486238" r:id="rId3"/>
    <p:sldLayoutId id="2147486239" r:id="rId4"/>
    <p:sldLayoutId id="2147486240" r:id="rId5"/>
    <p:sldLayoutId id="2147486241" r:id="rId6"/>
    <p:sldLayoutId id="2147486242" r:id="rId7"/>
    <p:sldLayoutId id="2147486243" r:id="rId8"/>
    <p:sldLayoutId id="2147486244" r:id="rId9"/>
    <p:sldLayoutId id="2147486245" r:id="rId10"/>
    <p:sldLayoutId id="2147486246" r:id="rId11"/>
  </p:sldLayoutIdLst>
  <p:txStyles>
    <p:titleStyle>
      <a:lvl1pPr algn="ctr" defTabSz="457200" rtl="0" eaLnBrk="0" fontAlgn="base" hangingPunct="0">
        <a:spcBef>
          <a:spcPct val="0"/>
        </a:spcBef>
        <a:spcAft>
          <a:spcPct val="0"/>
        </a:spcAft>
        <a:defRPr sz="3600" b="1" kern="1200">
          <a:solidFill>
            <a:schemeClr val="tx1"/>
          </a:solidFill>
          <a:latin typeface="Arial"/>
          <a:ea typeface="ＭＳ Ｐゴシック" charset="-128"/>
          <a:cs typeface="Arial"/>
        </a:defRPr>
      </a:lvl1pPr>
      <a:lvl2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bwMode="auto">
          <a:xfrm>
            <a:off x="533400" y="152400"/>
            <a:ext cx="8305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7891" name="Rectangle 4"/>
          <p:cNvSpPr>
            <a:spLocks noGrp="1" noChangeArrowheads="1"/>
          </p:cNvSpPr>
          <p:nvPr>
            <p:ph type="body" idx="1"/>
          </p:nvPr>
        </p:nvSpPr>
        <p:spPr bwMode="auto">
          <a:xfrm>
            <a:off x="533400" y="1631950"/>
            <a:ext cx="8382000" cy="4343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 id="2147486269" r:id="rId12"/>
    <p:sldLayoutId id="2147486270" r:id="rId13"/>
    <p:sldLayoutId id="2147486271" r:id="rId14"/>
  </p:sldLayoutIdLst>
  <p:transition/>
  <p:timing>
    <p:tnLst>
      <p:par>
        <p:cTn id="1" dur="indefinite" restart="never" nodeType="tmRoot"/>
      </p:par>
    </p:tnLst>
  </p:timing>
  <p:hf hdr="0" ftr="0"/>
  <p:txStyles>
    <p:titleStyle>
      <a:lvl1pPr algn="ctr" rtl="0" eaLnBrk="0" fontAlgn="base" hangingPunct="0">
        <a:lnSpc>
          <a:spcPct val="85000"/>
        </a:lnSpc>
        <a:spcBef>
          <a:spcPct val="0"/>
        </a:spcBef>
        <a:spcAft>
          <a:spcPct val="0"/>
        </a:spcAft>
        <a:defRPr sz="4000" b="1">
          <a:solidFill>
            <a:schemeClr val="bg1"/>
          </a:solidFill>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4000" b="1">
          <a:solidFill>
            <a:schemeClr val="bg1"/>
          </a:solidFill>
          <a:latin typeface="Arial" charset="0"/>
          <a:ea typeface="ＭＳ Ｐゴシック" charset="-128"/>
          <a:cs typeface="ＭＳ Ｐゴシック" charset="-128"/>
        </a:defRPr>
      </a:lvl2pPr>
      <a:lvl3pPr algn="ctr" rtl="0" eaLnBrk="0" fontAlgn="base" hangingPunct="0">
        <a:lnSpc>
          <a:spcPct val="85000"/>
        </a:lnSpc>
        <a:spcBef>
          <a:spcPct val="0"/>
        </a:spcBef>
        <a:spcAft>
          <a:spcPct val="0"/>
        </a:spcAft>
        <a:defRPr sz="4000" b="1">
          <a:solidFill>
            <a:schemeClr val="bg1"/>
          </a:solidFill>
          <a:latin typeface="Arial" charset="0"/>
          <a:ea typeface="ＭＳ Ｐゴシック" charset="-128"/>
          <a:cs typeface="ＭＳ Ｐゴシック" charset="-128"/>
        </a:defRPr>
      </a:lvl3pPr>
      <a:lvl4pPr algn="ctr" rtl="0" eaLnBrk="0" fontAlgn="base" hangingPunct="0">
        <a:lnSpc>
          <a:spcPct val="85000"/>
        </a:lnSpc>
        <a:spcBef>
          <a:spcPct val="0"/>
        </a:spcBef>
        <a:spcAft>
          <a:spcPct val="0"/>
        </a:spcAft>
        <a:defRPr sz="4000" b="1">
          <a:solidFill>
            <a:schemeClr val="bg1"/>
          </a:solidFill>
          <a:latin typeface="Arial" charset="0"/>
          <a:ea typeface="ＭＳ Ｐゴシック" charset="-128"/>
          <a:cs typeface="ＭＳ Ｐゴシック" charset="-128"/>
        </a:defRPr>
      </a:lvl4pPr>
      <a:lvl5pPr algn="ctr" rtl="0" eaLnBrk="0" fontAlgn="base" hangingPunct="0">
        <a:lnSpc>
          <a:spcPct val="85000"/>
        </a:lnSpc>
        <a:spcBef>
          <a:spcPct val="0"/>
        </a:spcBef>
        <a:spcAft>
          <a:spcPct val="0"/>
        </a:spcAft>
        <a:defRPr sz="4000" b="1">
          <a:solidFill>
            <a:schemeClr val="bg1"/>
          </a:solidFill>
          <a:latin typeface="Arial" charset="0"/>
          <a:ea typeface="ＭＳ Ｐゴシック" charset="-128"/>
          <a:cs typeface="ＭＳ Ｐゴシック" charset="-128"/>
        </a:defRPr>
      </a:lvl5pPr>
      <a:lvl6pPr marL="457200" algn="ctr" rtl="0" fontAlgn="base">
        <a:lnSpc>
          <a:spcPct val="85000"/>
        </a:lnSpc>
        <a:spcBef>
          <a:spcPct val="0"/>
        </a:spcBef>
        <a:spcAft>
          <a:spcPct val="0"/>
        </a:spcAft>
        <a:defRPr sz="4000" b="1">
          <a:solidFill>
            <a:schemeClr val="bg1"/>
          </a:solidFill>
          <a:latin typeface="Arial" charset="0"/>
        </a:defRPr>
      </a:lvl6pPr>
      <a:lvl7pPr marL="914400" algn="ctr" rtl="0" fontAlgn="base">
        <a:lnSpc>
          <a:spcPct val="85000"/>
        </a:lnSpc>
        <a:spcBef>
          <a:spcPct val="0"/>
        </a:spcBef>
        <a:spcAft>
          <a:spcPct val="0"/>
        </a:spcAft>
        <a:defRPr sz="4000" b="1">
          <a:solidFill>
            <a:schemeClr val="bg1"/>
          </a:solidFill>
          <a:latin typeface="Arial" charset="0"/>
        </a:defRPr>
      </a:lvl7pPr>
      <a:lvl8pPr marL="1371600" algn="ctr" rtl="0" fontAlgn="base">
        <a:lnSpc>
          <a:spcPct val="85000"/>
        </a:lnSpc>
        <a:spcBef>
          <a:spcPct val="0"/>
        </a:spcBef>
        <a:spcAft>
          <a:spcPct val="0"/>
        </a:spcAft>
        <a:defRPr sz="4000" b="1">
          <a:solidFill>
            <a:schemeClr val="bg1"/>
          </a:solidFill>
          <a:latin typeface="Arial" charset="0"/>
        </a:defRPr>
      </a:lvl8pPr>
      <a:lvl9pPr marL="1828800" algn="ctr" rtl="0" fontAlgn="base">
        <a:lnSpc>
          <a:spcPct val="85000"/>
        </a:lnSpc>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lr>
          <a:schemeClr val="bg1"/>
        </a:buClr>
        <a:buSzPct val="60000"/>
        <a:buFont typeface="Wingdings" charset="2"/>
        <a:buChar char="n"/>
        <a:defRPr sz="24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1"/>
        </a:buClr>
        <a:buSzPct val="55000"/>
        <a:buFont typeface="Wingdings" charset="2"/>
        <a:buChar char="u"/>
        <a:defRPr sz="2000">
          <a:solidFill>
            <a:schemeClr val="bg1"/>
          </a:solidFill>
          <a:latin typeface="+mn-lt"/>
          <a:ea typeface="ＭＳ Ｐゴシック" charset="-128"/>
        </a:defRPr>
      </a:lvl2pPr>
      <a:lvl3pPr marL="1143000" indent="-228600" algn="l" rtl="0" eaLnBrk="0" fontAlgn="base" hangingPunct="0">
        <a:spcBef>
          <a:spcPct val="20000"/>
        </a:spcBef>
        <a:spcAft>
          <a:spcPct val="0"/>
        </a:spcAft>
        <a:buClr>
          <a:schemeClr val="bg1"/>
        </a:buClr>
        <a:buSzPct val="50000"/>
        <a:buFont typeface="Wingdings" charset="2"/>
        <a:buChar char="«"/>
        <a:defRPr sz="2000">
          <a:solidFill>
            <a:schemeClr val="bg1"/>
          </a:solidFill>
          <a:latin typeface="+mn-lt"/>
          <a:ea typeface="ＭＳ Ｐゴシック" charset="-128"/>
        </a:defRPr>
      </a:lvl3pPr>
      <a:lvl4pPr marL="1600200" indent="-228600" algn="l" rtl="0" eaLnBrk="0" fontAlgn="base" hangingPunct="0">
        <a:spcBef>
          <a:spcPct val="20000"/>
        </a:spcBef>
        <a:spcAft>
          <a:spcPct val="0"/>
        </a:spcAft>
        <a:buClr>
          <a:schemeClr val="bg1"/>
        </a:buClr>
        <a:buChar char="•"/>
        <a:defRPr>
          <a:solidFill>
            <a:schemeClr val="bg1"/>
          </a:solidFill>
          <a:latin typeface="+mn-lt"/>
          <a:ea typeface="ＭＳ Ｐゴシック" charset="-128"/>
        </a:defRPr>
      </a:lvl4pPr>
      <a:lvl5pPr marL="2057400" indent="-228600" algn="l" rtl="0" eaLnBrk="0" fontAlgn="base" hangingPunct="0">
        <a:spcBef>
          <a:spcPct val="20000"/>
        </a:spcBef>
        <a:spcAft>
          <a:spcPct val="0"/>
        </a:spcAft>
        <a:buClr>
          <a:schemeClr val="bg1"/>
        </a:buClr>
        <a:buChar char="–"/>
        <a:defRPr>
          <a:solidFill>
            <a:schemeClr val="bg1"/>
          </a:solidFill>
          <a:latin typeface="+mn-lt"/>
          <a:ea typeface="ＭＳ Ｐゴシック" charset="-128"/>
        </a:defRPr>
      </a:lvl5pPr>
      <a:lvl6pPr marL="2514600" indent="-228600" algn="l" rtl="0" fontAlgn="base">
        <a:spcBef>
          <a:spcPct val="20000"/>
        </a:spcBef>
        <a:spcAft>
          <a:spcPct val="0"/>
        </a:spcAft>
        <a:buClr>
          <a:schemeClr val="bg1"/>
        </a:buClr>
        <a:buChar char="–"/>
        <a:defRPr>
          <a:solidFill>
            <a:schemeClr val="bg1"/>
          </a:solidFill>
          <a:latin typeface="+mn-lt"/>
          <a:ea typeface="ＭＳ Ｐゴシック" charset="-128"/>
        </a:defRPr>
      </a:lvl6pPr>
      <a:lvl7pPr marL="2971800" indent="-228600" algn="l" rtl="0" fontAlgn="base">
        <a:spcBef>
          <a:spcPct val="20000"/>
        </a:spcBef>
        <a:spcAft>
          <a:spcPct val="0"/>
        </a:spcAft>
        <a:buClr>
          <a:schemeClr val="bg1"/>
        </a:buClr>
        <a:buChar char="–"/>
        <a:defRPr>
          <a:solidFill>
            <a:schemeClr val="bg1"/>
          </a:solidFill>
          <a:latin typeface="+mn-lt"/>
          <a:ea typeface="ＭＳ Ｐゴシック" charset="-128"/>
        </a:defRPr>
      </a:lvl7pPr>
      <a:lvl8pPr marL="3429000" indent="-228600" algn="l" rtl="0" fontAlgn="base">
        <a:spcBef>
          <a:spcPct val="20000"/>
        </a:spcBef>
        <a:spcAft>
          <a:spcPct val="0"/>
        </a:spcAft>
        <a:buClr>
          <a:schemeClr val="bg1"/>
        </a:buClr>
        <a:buChar char="–"/>
        <a:defRPr>
          <a:solidFill>
            <a:schemeClr val="bg1"/>
          </a:solidFill>
          <a:latin typeface="+mn-lt"/>
          <a:ea typeface="ＭＳ Ｐゴシック" charset="-128"/>
        </a:defRPr>
      </a:lvl8pPr>
      <a:lvl9pPr marL="3886200" indent="-228600" algn="l" rtl="0" fontAlgn="base">
        <a:spcBef>
          <a:spcPct val="20000"/>
        </a:spcBef>
        <a:spcAft>
          <a:spcPct val="0"/>
        </a:spcAft>
        <a:buClr>
          <a:schemeClr val="bg1"/>
        </a:buClr>
        <a:buChar char="–"/>
        <a:defRPr>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8" name="Picture 9"/>
          <p:cNvPicPr>
            <a:picLocks noChangeAspect="1" noChangeArrowheads="1"/>
          </p:cNvPicPr>
          <p:nvPr userDrawn="1"/>
        </p:nvPicPr>
        <p:blipFill>
          <a:blip r:embed="rId13"/>
          <a:srcRect/>
          <a:stretch>
            <a:fillRect/>
          </a:stretch>
        </p:blipFill>
        <p:spPr bwMode="auto">
          <a:xfrm>
            <a:off x="-126" y="6126164"/>
            <a:ext cx="9156828" cy="730250"/>
          </a:xfrm>
          <a:prstGeom prst="rect">
            <a:avLst/>
          </a:prstGeom>
          <a:noFill/>
          <a:ln w="9525">
            <a:noFill/>
            <a:miter lim="800000"/>
            <a:headEnd/>
            <a:tailEnd/>
          </a:ln>
          <a:effectLst/>
        </p:spPr>
      </p:pic>
      <p:pic>
        <p:nvPicPr>
          <p:cNvPr id="9" name="Picture 8"/>
          <p:cNvPicPr>
            <a:picLocks noChangeAspect="1" noChangeArrowheads="1"/>
          </p:cNvPicPr>
          <p:nvPr userDrawn="1"/>
        </p:nvPicPr>
        <p:blipFill>
          <a:blip r:embed="rId14"/>
          <a:srcRect/>
          <a:stretch>
            <a:fillRect/>
          </a:stretch>
        </p:blipFill>
        <p:spPr bwMode="auto">
          <a:xfrm>
            <a:off x="-127" y="6370513"/>
            <a:ext cx="9156700" cy="500062"/>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a:cs typeface="Helvetica"/>
              </a:defRPr>
            </a:lvl1pPr>
          </a:lstStyle>
          <a:p>
            <a:fld id="{2141E32E-D5C2-EE47-9CF5-460EBAC2E938}" type="datetime1">
              <a:rPr lang="en-US" smtClean="0"/>
              <a:pPr/>
              <a:t>2/27/12</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F68F442A-0CA1-7144-8752-F1F482ED7D1E}" type="slidenum">
              <a:rPr lang="en-US" smtClean="0"/>
              <a:pPr/>
              <a:t>‹#›</a:t>
            </a:fld>
            <a:endParaRPr lang="en-US"/>
          </a:p>
        </p:txBody>
      </p:sp>
      <p:sp>
        <p:nvSpPr>
          <p:cNvPr id="11" name="Footer Placeholder 2"/>
          <p:cNvSpPr>
            <a:spLocks noGrp="1"/>
          </p:cNvSpPr>
          <p:nvPr>
            <p:ph type="ftr" sz="quarter" idx="3"/>
          </p:nvPr>
        </p:nvSpPr>
        <p:spPr>
          <a:xfrm>
            <a:off x="0" y="6626087"/>
            <a:ext cx="9144000" cy="267372"/>
          </a:xfrm>
          <a:prstGeom prst="rect">
            <a:avLst/>
          </a:prstGeom>
        </p:spPr>
        <p:txBody>
          <a:bodyPr/>
          <a:lstStyle>
            <a:lvl1pPr algn="ctr">
              <a:defRPr sz="1200">
                <a:solidFill>
                  <a:srgbClr val="FFFFFF"/>
                </a:solidFill>
              </a:defRPr>
            </a:lvl1pPr>
          </a:lstStyle>
          <a:p>
            <a:r>
              <a:rPr lang="en-US" dirty="0" smtClean="0"/>
              <a:t>THIS DOCUMENT IS CONFIDENTIAL UNLESS OTHERWISE STATED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3534117"/>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Lst>
  <p:hf hdr="0" ftr="0" dt="0"/>
  <p:txStyles>
    <p:titleStyle>
      <a:lvl1pPr algn="ctr" defTabSz="457200" rtl="0" eaLnBrk="1" latinLnBrk="0" hangingPunct="1">
        <a:spcBef>
          <a:spcPct val="0"/>
        </a:spcBef>
        <a:buNone/>
        <a:defRPr sz="44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B4D41DF-3D36-4EC1-BFA9-F72BD290CBA4}" type="datetimeFigureOut">
              <a:rPr lang="en-US">
                <a:solidFill>
                  <a:prstClr val="black">
                    <a:tint val="75000"/>
                  </a:prstClr>
                </a:solidFill>
              </a:rPr>
              <a:pPr>
                <a:defRPr/>
              </a:pPr>
              <a:t>2/27/12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5DB8060-3A4F-4BE7-844E-DF97C9F009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4745514"/>
      </p:ext>
    </p:extLst>
  </p:cSld>
  <p:clrMap bg1="lt1" tx1="dk1" bg2="lt2" tx2="dk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33C52-D203-4178-996E-C8F6CD120176}" type="datetimeFigureOut">
              <a:rPr lang="en-US" smtClean="0"/>
              <a:pPr/>
              <a:t>2/27/12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DC510-3522-490F-AC95-85481861578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7503039"/>
      </p:ext>
    </p:extLst>
  </p:cSld>
  <p:clrMap bg1="lt1" tx1="dk1" bg2="lt2" tx2="dk2" accent1="accent1" accent2="accent2" accent3="accent3" accent4="accent4" accent5="accent5" accent6="accent6" hlink="hlink" folHlink="folHlink"/>
  <p:sldLayoutIdLst>
    <p:sldLayoutId id="2147486458" r:id="rId1"/>
    <p:sldLayoutId id="2147486459" r:id="rId2"/>
    <p:sldLayoutId id="2147486460" r:id="rId3"/>
    <p:sldLayoutId id="2147486461" r:id="rId4"/>
    <p:sldLayoutId id="2147486462" r:id="rId5"/>
    <p:sldLayoutId id="2147486463" r:id="rId6"/>
    <p:sldLayoutId id="2147486464" r:id="rId7"/>
    <p:sldLayoutId id="2147486465" r:id="rId8"/>
    <p:sldLayoutId id="2147486466" r:id="rId9"/>
    <p:sldLayoutId id="2147486467" r:id="rId10"/>
    <p:sldLayoutId id="21474864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01250"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2101251"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01255" name="Rectangle 7"/>
          <p:cNvSpPr>
            <a:spLocks noChangeArrowheads="1"/>
          </p:cNvSpPr>
          <p:nvPr userDrawn="1"/>
        </p:nvSpPr>
        <p:spPr bwMode="auto">
          <a:xfrm>
            <a:off x="7791450" y="6629400"/>
            <a:ext cx="1168400" cy="228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p>
            <a:pPr algn="ctr"/>
            <a:r>
              <a:rPr lang="en-US" sz="900"/>
              <a:t>GE – Transportation</a:t>
            </a:r>
          </a:p>
        </p:txBody>
      </p:sp>
      <p:pic>
        <p:nvPicPr>
          <p:cNvPr id="2101257" name="Picture 9" descr="D:\Documents and Settings\210066778\My Documents\Marketing\Energy Storage Lock Up\GEMono.jpg"/>
          <p:cNvPicPr>
            <a:picLocks noChangeAspect="1" noChangeArrowheads="1"/>
          </p:cNvPicPr>
          <p:nvPr userDrawn="1"/>
        </p:nvPicPr>
        <p:blipFill>
          <a:blip r:embed="rId1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2458" t="-4194"/>
          <a:stretch>
            <a:fillRect/>
          </a:stretch>
        </p:blipFill>
        <p:spPr bwMode="auto">
          <a:xfrm>
            <a:off x="762000" y="6172200"/>
            <a:ext cx="1912938" cy="51276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101258" name="Text Box 10"/>
          <p:cNvSpPr txBox="1">
            <a:spLocks noChangeArrowheads="1"/>
          </p:cNvSpPr>
          <p:nvPr userDrawn="1"/>
        </p:nvSpPr>
        <p:spPr bwMode="auto">
          <a:xfrm>
            <a:off x="1828800" y="6430963"/>
            <a:ext cx="1117600" cy="244475"/>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p>
            <a:pPr>
              <a:spcBef>
                <a:spcPct val="50000"/>
              </a:spcBef>
            </a:pPr>
            <a:endParaRPr lang="en-US" sz="1000"/>
          </a:p>
        </p:txBody>
      </p:sp>
      <p:pic>
        <p:nvPicPr>
          <p:cNvPr id="9" name="Picture 4"/>
          <p:cNvPicPr>
            <a:picLocks noChangeAspect="1" noChangeArrowheads="1"/>
          </p:cNvPicPr>
          <p:nvPr userDrawn="1"/>
        </p:nvPicPr>
        <p:blipFill>
          <a:blip r:embed="rId1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1" y="6227311"/>
            <a:ext cx="457200" cy="47828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ransition>
    <p:wipe dir="r"/>
  </p:transition>
  <p:txStyles>
    <p:titleStyle>
      <a:lvl1pPr algn="l" rtl="0" fontAlgn="base">
        <a:lnSpc>
          <a:spcPct val="90000"/>
        </a:lnSpc>
        <a:spcBef>
          <a:spcPct val="0"/>
        </a:spcBef>
        <a:spcAft>
          <a:spcPct val="0"/>
        </a:spcAft>
        <a:defRPr sz="4000">
          <a:solidFill>
            <a:srgbClr val="1E4191"/>
          </a:solidFill>
          <a:latin typeface="+mj-lt"/>
          <a:ea typeface="+mj-ea"/>
          <a:cs typeface="+mj-cs"/>
        </a:defRPr>
      </a:lvl1pPr>
      <a:lvl2pPr algn="l" rtl="0" fontAlgn="base">
        <a:lnSpc>
          <a:spcPct val="90000"/>
        </a:lnSpc>
        <a:spcBef>
          <a:spcPct val="0"/>
        </a:spcBef>
        <a:spcAft>
          <a:spcPct val="0"/>
        </a:spcAft>
        <a:defRPr sz="4000">
          <a:solidFill>
            <a:srgbClr val="1E4191"/>
          </a:solidFill>
          <a:latin typeface="GE Inspira Pitch" pitchFamily="34" charset="0"/>
        </a:defRPr>
      </a:lvl2pPr>
      <a:lvl3pPr algn="l" rtl="0" fontAlgn="base">
        <a:lnSpc>
          <a:spcPct val="90000"/>
        </a:lnSpc>
        <a:spcBef>
          <a:spcPct val="0"/>
        </a:spcBef>
        <a:spcAft>
          <a:spcPct val="0"/>
        </a:spcAft>
        <a:defRPr sz="4000">
          <a:solidFill>
            <a:srgbClr val="1E4191"/>
          </a:solidFill>
          <a:latin typeface="GE Inspira Pitch" pitchFamily="34" charset="0"/>
        </a:defRPr>
      </a:lvl3pPr>
      <a:lvl4pPr algn="l" rtl="0" fontAlgn="base">
        <a:lnSpc>
          <a:spcPct val="90000"/>
        </a:lnSpc>
        <a:spcBef>
          <a:spcPct val="0"/>
        </a:spcBef>
        <a:spcAft>
          <a:spcPct val="0"/>
        </a:spcAft>
        <a:defRPr sz="4000">
          <a:solidFill>
            <a:srgbClr val="1E4191"/>
          </a:solidFill>
          <a:latin typeface="GE Inspira Pitch" pitchFamily="34" charset="0"/>
        </a:defRPr>
      </a:lvl4pPr>
      <a:lvl5pPr algn="l" rtl="0" fontAlgn="base">
        <a:lnSpc>
          <a:spcPct val="90000"/>
        </a:lnSpc>
        <a:spcBef>
          <a:spcPct val="0"/>
        </a:spcBef>
        <a:spcAft>
          <a:spcPct val="0"/>
        </a:spcAft>
        <a:defRPr sz="4000">
          <a:solidFill>
            <a:srgbClr val="1E4191"/>
          </a:solidFill>
          <a:latin typeface="GE Inspira Pitch" pitchFamily="34" charset="0"/>
        </a:defRPr>
      </a:lvl5pPr>
      <a:lvl6pPr marL="457200" algn="l" rtl="0" fontAlgn="base">
        <a:lnSpc>
          <a:spcPct val="90000"/>
        </a:lnSpc>
        <a:spcBef>
          <a:spcPct val="0"/>
        </a:spcBef>
        <a:spcAft>
          <a:spcPct val="0"/>
        </a:spcAft>
        <a:defRPr sz="4000">
          <a:solidFill>
            <a:srgbClr val="1E4191"/>
          </a:solidFill>
          <a:latin typeface="GE Inspira Pitch" pitchFamily="34" charset="0"/>
        </a:defRPr>
      </a:lvl6pPr>
      <a:lvl7pPr marL="914400" algn="l" rtl="0" fontAlgn="base">
        <a:lnSpc>
          <a:spcPct val="90000"/>
        </a:lnSpc>
        <a:spcBef>
          <a:spcPct val="0"/>
        </a:spcBef>
        <a:spcAft>
          <a:spcPct val="0"/>
        </a:spcAft>
        <a:defRPr sz="4000">
          <a:solidFill>
            <a:srgbClr val="1E4191"/>
          </a:solidFill>
          <a:latin typeface="GE Inspira Pitch" pitchFamily="34" charset="0"/>
        </a:defRPr>
      </a:lvl7pPr>
      <a:lvl8pPr marL="1371600" algn="l" rtl="0" fontAlgn="base">
        <a:lnSpc>
          <a:spcPct val="90000"/>
        </a:lnSpc>
        <a:spcBef>
          <a:spcPct val="0"/>
        </a:spcBef>
        <a:spcAft>
          <a:spcPct val="0"/>
        </a:spcAft>
        <a:defRPr sz="4000">
          <a:solidFill>
            <a:srgbClr val="1E4191"/>
          </a:solidFill>
          <a:latin typeface="GE Inspira Pitch" pitchFamily="34" charset="0"/>
        </a:defRPr>
      </a:lvl8pPr>
      <a:lvl9pPr marL="1828800" algn="l" rtl="0" fontAlgn="base">
        <a:lnSpc>
          <a:spcPct val="90000"/>
        </a:lnSpc>
        <a:spcBef>
          <a:spcPct val="0"/>
        </a:spcBef>
        <a:spcAft>
          <a:spcPct val="0"/>
        </a:spcAft>
        <a:defRPr sz="4000">
          <a:solidFill>
            <a:srgbClr val="1E4191"/>
          </a:solidFill>
          <a:latin typeface="GE Inspira Pitch" pitchFamily="34" charset="0"/>
        </a:defRPr>
      </a:lvl9pPr>
    </p:titleStyle>
    <p:bodyStyle>
      <a:lvl1pPr algn="l" rtl="0" fontAlgn="base">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fontAlgn="base">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4538" indent="-288925" algn="l" rtl="0" fontAlgn="base">
        <a:lnSpc>
          <a:spcPct val="90000"/>
        </a:lnSpc>
        <a:spcBef>
          <a:spcPct val="20000"/>
        </a:spcBef>
        <a:spcAft>
          <a:spcPct val="0"/>
        </a:spcAft>
        <a:buClr>
          <a:srgbClr val="004880"/>
        </a:buClr>
        <a:buChar char="–"/>
        <a:defRPr sz="3200">
          <a:solidFill>
            <a:srgbClr val="1E4191"/>
          </a:solidFill>
          <a:latin typeface="+mn-lt"/>
        </a:defRPr>
      </a:lvl3pPr>
      <a:lvl4pPr marL="1146175" indent="-287338" algn="l" rtl="0" fontAlgn="base">
        <a:lnSpc>
          <a:spcPct val="90000"/>
        </a:lnSpc>
        <a:spcBef>
          <a:spcPct val="10000"/>
        </a:spcBef>
        <a:spcAft>
          <a:spcPct val="0"/>
        </a:spcAft>
        <a:buClr>
          <a:srgbClr val="004880"/>
        </a:buClr>
        <a:buChar char="–"/>
        <a:defRPr sz="3200">
          <a:solidFill>
            <a:srgbClr val="1E4191"/>
          </a:solidFill>
          <a:latin typeface="+mn-lt"/>
        </a:defRPr>
      </a:lvl4pPr>
      <a:lvl5pPr marL="1546225" indent="-285750" algn="l" rtl="0" fontAlgn="base">
        <a:lnSpc>
          <a:spcPct val="90000"/>
        </a:lnSpc>
        <a:spcBef>
          <a:spcPct val="0"/>
        </a:spcBef>
        <a:spcAft>
          <a:spcPct val="0"/>
        </a:spcAft>
        <a:buClr>
          <a:srgbClr val="004880"/>
        </a:buClr>
        <a:buChar char="–"/>
        <a:defRPr sz="3200">
          <a:solidFill>
            <a:srgbClr val="1E4191"/>
          </a:solidFill>
          <a:latin typeface="+mn-lt"/>
        </a:defRPr>
      </a:lvl5pPr>
      <a:lvl6pPr marL="2003425" indent="-285750" algn="l" rtl="0" fontAlgn="base">
        <a:lnSpc>
          <a:spcPct val="90000"/>
        </a:lnSpc>
        <a:spcBef>
          <a:spcPct val="0"/>
        </a:spcBef>
        <a:spcAft>
          <a:spcPct val="0"/>
        </a:spcAft>
        <a:buClr>
          <a:srgbClr val="004880"/>
        </a:buClr>
        <a:buChar char="–"/>
        <a:defRPr sz="3200">
          <a:solidFill>
            <a:srgbClr val="1E4191"/>
          </a:solidFill>
          <a:latin typeface="+mn-lt"/>
        </a:defRPr>
      </a:lvl6pPr>
      <a:lvl7pPr marL="2460625" indent="-285750" algn="l" rtl="0" fontAlgn="base">
        <a:lnSpc>
          <a:spcPct val="90000"/>
        </a:lnSpc>
        <a:spcBef>
          <a:spcPct val="0"/>
        </a:spcBef>
        <a:spcAft>
          <a:spcPct val="0"/>
        </a:spcAft>
        <a:buClr>
          <a:srgbClr val="004880"/>
        </a:buClr>
        <a:buChar char="–"/>
        <a:defRPr sz="3200">
          <a:solidFill>
            <a:srgbClr val="1E4191"/>
          </a:solidFill>
          <a:latin typeface="+mn-lt"/>
        </a:defRPr>
      </a:lvl7pPr>
      <a:lvl8pPr marL="2917825" indent="-285750" algn="l" rtl="0" fontAlgn="base">
        <a:lnSpc>
          <a:spcPct val="90000"/>
        </a:lnSpc>
        <a:spcBef>
          <a:spcPct val="0"/>
        </a:spcBef>
        <a:spcAft>
          <a:spcPct val="0"/>
        </a:spcAft>
        <a:buClr>
          <a:srgbClr val="004880"/>
        </a:buClr>
        <a:buChar char="–"/>
        <a:defRPr sz="3200">
          <a:solidFill>
            <a:srgbClr val="1E4191"/>
          </a:solidFill>
          <a:latin typeface="+mn-lt"/>
        </a:defRPr>
      </a:lvl8pPr>
      <a:lvl9pPr marL="3375025" indent="-285750" algn="l" rtl="0" fontAlgn="base">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579587"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79598" name="Picture 14"/>
          <p:cNvPicPr>
            <a:picLocks noChangeAspect="1" noChangeArrowheads="1"/>
          </p:cNvPicPr>
          <p:nvPr/>
        </p:nvPicPr>
        <p:blipFill>
          <a:blip r:embed="rId1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9088" y="6083300"/>
            <a:ext cx="1600200" cy="5032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79602" name="Text Box 18"/>
          <p:cNvSpPr txBox="1">
            <a:spLocks noChangeArrowheads="1"/>
          </p:cNvSpPr>
          <p:nvPr/>
        </p:nvSpPr>
        <p:spPr bwMode="auto">
          <a:xfrm>
            <a:off x="6442075" y="6226428"/>
            <a:ext cx="2455863" cy="21698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p>
            <a:pPr algn="r">
              <a:lnSpc>
                <a:spcPct val="90000"/>
              </a:lnSpc>
            </a:pPr>
            <a:fld id="{9E8680A8-55E3-4B1E-962B-E9D67BD4261D}" type="slidenum">
              <a:rPr lang="en-US" sz="900" smtClean="0"/>
              <a:pPr algn="r">
                <a:lnSpc>
                  <a:spcPct val="90000"/>
                </a:lnSpc>
              </a:pPr>
              <a:t>‹#›</a:t>
            </a:fld>
            <a:endParaRPr lang="en-US" sz="900" dirty="0"/>
          </a:p>
        </p:txBody>
      </p:sp>
    </p:spTree>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 id="2147486518" r:id="rId12"/>
  </p:sldLayoutIdLst>
  <p:txStyles>
    <p:titleStyle>
      <a:lvl1pPr algn="l" rtl="0" eaLnBrk="1" fontAlgn="base" hangingPunct="1">
        <a:lnSpc>
          <a:spcPct val="90000"/>
        </a:lnSpc>
        <a:spcBef>
          <a:spcPct val="0"/>
        </a:spcBef>
        <a:spcAft>
          <a:spcPct val="0"/>
        </a:spcAft>
        <a:defRPr sz="4000">
          <a:solidFill>
            <a:srgbClr val="1E4191"/>
          </a:solidFill>
          <a:latin typeface="+mj-lt"/>
          <a:ea typeface="+mj-ea"/>
          <a:cs typeface="+mj-cs"/>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algn="l" rtl="0" eaLnBrk="1" fontAlgn="base" hangingPunct="1">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eaLnBrk="1" fontAlgn="base" hangingPunct="1">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4538" indent="-288925" algn="l" rtl="0" eaLnBrk="1" fontAlgn="base" hangingPunct="1">
        <a:lnSpc>
          <a:spcPct val="90000"/>
        </a:lnSpc>
        <a:spcBef>
          <a:spcPct val="20000"/>
        </a:spcBef>
        <a:spcAft>
          <a:spcPct val="0"/>
        </a:spcAft>
        <a:buClr>
          <a:srgbClr val="004880"/>
        </a:buClr>
        <a:buChar char="–"/>
        <a:defRPr sz="3200">
          <a:solidFill>
            <a:srgbClr val="1E4191"/>
          </a:solidFill>
          <a:latin typeface="+mn-lt"/>
        </a:defRPr>
      </a:lvl3pPr>
      <a:lvl4pPr marL="1146175" indent="-287338" algn="l" rtl="0" eaLnBrk="1" fontAlgn="base" hangingPunct="1">
        <a:lnSpc>
          <a:spcPct val="90000"/>
        </a:lnSpc>
        <a:spcBef>
          <a:spcPct val="10000"/>
        </a:spcBef>
        <a:spcAft>
          <a:spcPct val="0"/>
        </a:spcAft>
        <a:buClr>
          <a:srgbClr val="004880"/>
        </a:buClr>
        <a:buChar char="–"/>
        <a:defRPr sz="3200">
          <a:solidFill>
            <a:srgbClr val="1E4191"/>
          </a:solidFill>
          <a:latin typeface="+mn-lt"/>
        </a:defRPr>
      </a:lvl4pPr>
      <a:lvl5pPr marL="15462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152400"/>
            <a:ext cx="82296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371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pPr>
              <a:defRPr/>
            </a:pPr>
            <a:fld id="{9B650F9D-4A1F-9D48-8DC2-599DFF93146F}" type="datetime1">
              <a:rPr lang="en-US"/>
              <a:pPr>
                <a:defRPr/>
              </a:pPr>
              <a:t>2/27/12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pPr>
              <a:defRPr/>
            </a:pPr>
            <a:fld id="{E642A0CA-08C0-E349-BF05-FA2D77E92A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Lst>
  <p:txStyles>
    <p:titleStyle>
      <a:lvl1pPr algn="ctr" defTabSz="457200" rtl="0" eaLnBrk="0" fontAlgn="base" hangingPunct="0">
        <a:spcBef>
          <a:spcPct val="0"/>
        </a:spcBef>
        <a:spcAft>
          <a:spcPct val="0"/>
        </a:spcAft>
        <a:defRPr sz="3600" b="1" kern="1200">
          <a:solidFill>
            <a:schemeClr val="tx1"/>
          </a:solidFill>
          <a:latin typeface="Arial"/>
          <a:ea typeface="ＭＳ Ｐゴシック" charset="-128"/>
          <a:cs typeface="Arial"/>
        </a:defRPr>
      </a:lvl1pPr>
      <a:lvl2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3600" b="1">
          <a:solidFill>
            <a:schemeClr val="tx1"/>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76.png"/><Relationship Id="rId13" Type="http://schemas.openxmlformats.org/officeDocument/2006/relationships/image" Target="../media/image77.jpeg"/><Relationship Id="rId14" Type="http://schemas.openxmlformats.org/officeDocument/2006/relationships/image" Target="../media/image78.png"/><Relationship Id="rId15" Type="http://schemas.openxmlformats.org/officeDocument/2006/relationships/image" Target="../media/image66.png"/><Relationship Id="rId16" Type="http://schemas.openxmlformats.org/officeDocument/2006/relationships/image" Target="../media/image70.png"/><Relationship Id="rId1" Type="http://schemas.openxmlformats.org/officeDocument/2006/relationships/slideLayout" Target="../slideLayouts/slideLayout64.xml"/><Relationship Id="rId2" Type="http://schemas.openxmlformats.org/officeDocument/2006/relationships/notesSlide" Target="../notesSlides/notesSlide43.xml"/><Relationship Id="rId3" Type="http://schemas.openxmlformats.org/officeDocument/2006/relationships/image" Target="../media/image71.jpe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72.jpeg"/><Relationship Id="rId8" Type="http://schemas.openxmlformats.org/officeDocument/2006/relationships/image" Target="../media/image73.jpeg"/><Relationship Id="rId9" Type="http://schemas.openxmlformats.org/officeDocument/2006/relationships/image" Target="../media/image74.jpeg"/><Relationship Id="rId10" Type="http://schemas.openxmlformats.org/officeDocument/2006/relationships/image" Target="../media/image75.png"/></Relationships>
</file>

<file path=ppt/slides/_rels/slide101.xml.rels><?xml version="1.0" encoding="UTF-8" standalone="yes"?>
<Relationships xmlns="http://schemas.openxmlformats.org/package/2006/relationships"><Relationship Id="rId1" Type="http://schemas.openxmlformats.org/officeDocument/2006/relationships/video" Target="file://localhost/Users/sblank/Documents/Teaching/2011%20Oct%20NSF/Team%20Presentations/Final%20Presentations/Arka%20Solutions/Arka%20Solutions%20Final%20Video.mp4" TargetMode="External"/><Relationship Id="rId2" Type="http://schemas.openxmlformats.org/officeDocument/2006/relationships/slideLayout" Target="../slideLayouts/slideLayout49.xml"/><Relationship Id="rId3" Type="http://schemas.openxmlformats.org/officeDocument/2006/relationships/image" Target="../media/image7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8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4.xml"/><Relationship Id="rId3" Type="http://schemas.openxmlformats.org/officeDocument/2006/relationships/image" Target="../media/image8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5.xml"/><Relationship Id="rId3" Type="http://schemas.openxmlformats.org/officeDocument/2006/relationships/image" Target="../media/image8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6.xml"/><Relationship Id="rId3" Type="http://schemas.openxmlformats.org/officeDocument/2006/relationships/image" Target="../media/image8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8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83.png"/><Relationship Id="rId3" Type="http://schemas.openxmlformats.org/officeDocument/2006/relationships/image" Target="../media/image84.png"/></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86.xml"/><Relationship Id="rId2" Type="http://schemas.openxmlformats.org/officeDocument/2006/relationships/image" Target="../media/image8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8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8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8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3.xml.rels><?xml version="1.0" encoding="UTF-8" standalone="yes"?>
<Relationships xmlns="http://schemas.openxmlformats.org/package/2006/relationships"><Relationship Id="rId11" Type="http://schemas.openxmlformats.org/officeDocument/2006/relationships/image" Target="../media/image95.jpeg"/><Relationship Id="rId12" Type="http://schemas.openxmlformats.org/officeDocument/2006/relationships/image" Target="../media/image96.jpeg"/><Relationship Id="rId13" Type="http://schemas.openxmlformats.org/officeDocument/2006/relationships/image" Target="../media/image97.png"/><Relationship Id="rId1" Type="http://schemas.openxmlformats.org/officeDocument/2006/relationships/vmlDrawing" Target="../drawings/vmlDrawing1.vml"/><Relationship Id="rId2" Type="http://schemas.openxmlformats.org/officeDocument/2006/relationships/slideLayout" Target="../slideLayouts/slideLayout76.xml"/><Relationship Id="rId3" Type="http://schemas.openxmlformats.org/officeDocument/2006/relationships/notesSlide" Target="../notesSlides/notesSlide50.xml"/><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oleObject" Target="../embeddings/oleObject1.bin"/></Relationships>
</file>

<file path=ppt/slides/_rels/slide13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75.xml"/><Relationship Id="rId2" Type="http://schemas.openxmlformats.org/officeDocument/2006/relationships/image" Target="../media/image9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 Id="rId3" Type="http://schemas.openxmlformats.org/officeDocument/2006/relationships/image" Target="../media/image10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 Id="rId3" Type="http://schemas.openxmlformats.org/officeDocument/2006/relationships/image" Target="../media/image10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 Id="rId3" Type="http://schemas.openxmlformats.org/officeDocument/2006/relationships/image" Target="../media/image10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 Id="rId3" Type="http://schemas.openxmlformats.org/officeDocument/2006/relationships/image" Target="../media/image10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105.png"/><Relationship Id="rId3" Type="http://schemas.openxmlformats.org/officeDocument/2006/relationships/image" Target="../media/image104.png"/></Relationships>
</file>

<file path=ppt/slides/_rels/slide14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hyperlink" Target="http://www.steveblank.com/" TargetMode="External"/><Relationship Id="rId1" Type="http://schemas.openxmlformats.org/officeDocument/2006/relationships/slideLayout" Target="../slideLayouts/slideLayout94.xml"/><Relationship Id="rId2" Type="http://schemas.openxmlformats.org/officeDocument/2006/relationships/notesSlide" Target="../notesSlides/notesSlide5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106.jpeg"/><Relationship Id="rId3" Type="http://schemas.openxmlformats.org/officeDocument/2006/relationships/image" Target="../media/image13.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8.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9.png"/><Relationship Id="rId3" Type="http://schemas.openxmlformats.org/officeDocument/2006/relationships/image" Target="../media/image108.jpeg"/></Relationships>
</file>

<file path=ppt/slides/_rels/slide155.xml.rels><?xml version="1.0" encoding="UTF-8" standalone="yes"?>
<Relationships xmlns="http://schemas.openxmlformats.org/package/2006/relationships"><Relationship Id="rId3" Type="http://schemas.microsoft.com/office/2007/relationships/hdphoto" Target="../media/hdphoto1.wdp"/><Relationship Id="rId4" Type="http://schemas.microsoft.com/office/2007/relationships/hdphoto" Target="../media/hdphoto2.wdp"/><Relationship Id="rId5" Type="http://schemas.openxmlformats.org/officeDocument/2006/relationships/image" Target="../media/image111.jpe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slideLayout" Target="../slideLayouts/slideLayout43.xml"/><Relationship Id="rId2" Type="http://schemas.openxmlformats.org/officeDocument/2006/relationships/image" Target="../media/image11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2.xml"/><Relationship Id="rId3" Type="http://schemas.openxmlformats.org/officeDocument/2006/relationships/image" Target="../media/image115.png"/></Relationships>
</file>

<file path=ppt/slides/_rels/slide15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3.png"/><Relationship Id="rId1" Type="http://schemas.openxmlformats.org/officeDocument/2006/relationships/slideLayout" Target="../slideLayouts/slideLayout43.xml"/><Relationship Id="rId2" Type="http://schemas.openxmlformats.org/officeDocument/2006/relationships/notesSlide" Target="../notesSlides/notesSlide53.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43.xml"/><Relationship Id="rId2" Type="http://schemas.openxmlformats.org/officeDocument/2006/relationships/image" Target="../media/image11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21.e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3.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08.jpeg"/><Relationship Id="rId6" Type="http://schemas.openxmlformats.org/officeDocument/2006/relationships/image" Target="../media/image125.jpeg"/><Relationship Id="rId1" Type="http://schemas.openxmlformats.org/officeDocument/2006/relationships/slideLayout" Target="../slideLayouts/slideLayout43.xml"/><Relationship Id="rId2" Type="http://schemas.openxmlformats.org/officeDocument/2006/relationships/image" Target="../media/image12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08.jpeg"/><Relationship Id="rId6" Type="http://schemas.openxmlformats.org/officeDocument/2006/relationships/image" Target="../media/image125.jpeg"/><Relationship Id="rId1" Type="http://schemas.openxmlformats.org/officeDocument/2006/relationships/slideLayout" Target="../slideLayouts/slideLayout43.xml"/><Relationship Id="rId2" Type="http://schemas.openxmlformats.org/officeDocument/2006/relationships/image" Target="../media/image12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6.png"/><Relationship Id="rId3" Type="http://schemas.openxmlformats.org/officeDocument/2006/relationships/image" Target="../media/image127.png"/></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43.xml"/><Relationship Id="rId2" Type="http://schemas.openxmlformats.org/officeDocument/2006/relationships/image" Target="../media/image12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emf"/></Relationships>
</file>

<file path=ppt/slides/_rels/slide168.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5" Type="http://schemas.microsoft.com/office/2007/relationships/hdphoto" Target="../media/hdphoto3.wdp"/><Relationship Id="rId1" Type="http://schemas.openxmlformats.org/officeDocument/2006/relationships/slideLayout" Target="../slideLayouts/slideLayout43.xml"/><Relationship Id="rId2" Type="http://schemas.openxmlformats.org/officeDocument/2006/relationships/image" Target="../media/image125.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2.png"/><Relationship Id="rId3"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43.xml"/><Relationship Id="rId2" Type="http://schemas.openxmlformats.org/officeDocument/2006/relationships/image" Target="../media/image125.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em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emf"/></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emf"/></Relationships>
</file>

<file path=ppt/slides/_rels/slide176.xml.rels><?xml version="1.0" encoding="UTF-8" standalone="yes"?>
<Relationships xmlns="http://schemas.openxmlformats.org/package/2006/relationships"><Relationship Id="rId1" Type="http://schemas.openxmlformats.org/officeDocument/2006/relationships/video" Target="file://localhost/Users/sblank/Documents/Teaching/2011%20Oct%20NSF/Team%20Presentations/Final%20Presentations/SenSevere/iCorps%20Movie.m4v" TargetMode="External"/><Relationship Id="rId2" Type="http://schemas.openxmlformats.org/officeDocument/2006/relationships/slideLayout" Target="../slideLayouts/slideLayout43.xml"/><Relationship Id="rId3" Type="http://schemas.openxmlformats.org/officeDocument/2006/relationships/image" Target="../media/image137.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8.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9.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6.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video" Target="file://localhost/Users/sblank/Documents/Teaching/Presentations/business_model_canvas_highres.mov" TargetMode="External"/><Relationship Id="rId2" Type="http://schemas.openxmlformats.org/officeDocument/2006/relationships/slideLayout" Target="../slideLayouts/slideLayout18.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hyperlink" Target="http://www.steveblank.com/"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video" Target="file://localhost/Users/sblank/Documents/Teaching/2011%20Oct%20NSF/Team%20Presentations/Final%20Presentations/Graphene%20Frontiers/GF%20Movie.mp4" TargetMode="External"/><Relationship Id="rId2" Type="http://schemas.openxmlformats.org/officeDocument/2006/relationships/slideLayout" Target="../slideLayouts/slideLayout18.xml"/><Relationship Id="rId3"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hyperlink" Target="http://www.youtube.com/watch_popup?v=dTSnnlITsVg&amp;vq=medium%23t=76" TargetMode="External"/><Relationship Id="rId6" Type="http://schemas.openxmlformats.org/officeDocument/2006/relationships/image" Target="../media/image31.png"/><Relationship Id="rId1" Type="http://schemas.openxmlformats.org/officeDocument/2006/relationships/slideLayout" Target="../slideLayouts/slideLayout48.xml"/><Relationship Id="rId2" Type="http://schemas.openxmlformats.org/officeDocument/2006/relationships/notesSlide" Target="../notesSlides/notesSlide17.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53.xml"/><Relationship Id="rId2" Type="http://schemas.openxmlformats.org/officeDocument/2006/relationships/notesSlide" Target="../notesSlides/notesSlide18.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1.png"/><Relationship Id="rId1" Type="http://schemas.openxmlformats.org/officeDocument/2006/relationships/slideLayout" Target="../slideLayouts/slideLayout53.xml"/><Relationship Id="rId2" Type="http://schemas.openxmlformats.org/officeDocument/2006/relationships/notesSlide" Target="../notesSlides/notesSlide19.xml"/></Relationships>
</file>

<file path=ppt/slides/_rels/slide7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7.jpe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 Type="http://schemas.openxmlformats.org/officeDocument/2006/relationships/slideLayout" Target="../slideLayouts/slideLayout53.xml"/><Relationship Id="rId2" Type="http://schemas.openxmlformats.org/officeDocument/2006/relationships/notesSlide" Target="../notesSlides/notesSlide20.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1" Type="http://schemas.openxmlformats.org/officeDocument/2006/relationships/slideLayout" Target="../slideLayouts/slideLayout53.xml"/><Relationship Id="rId2" Type="http://schemas.openxmlformats.org/officeDocument/2006/relationships/notesSlide" Target="../notesSlides/notesSlide21.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53.xml"/><Relationship Id="rId2" Type="http://schemas.openxmlformats.org/officeDocument/2006/relationships/notesSlide" Target="../notesSlides/notesSlide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60.xml"/><Relationship Id="rId2" Type="http://schemas.openxmlformats.org/officeDocument/2006/relationships/notesSlide" Target="../notesSlides/notesSlide23.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44.jpeg"/><Relationship Id="rId1" Type="http://schemas.openxmlformats.org/officeDocument/2006/relationships/slideLayout" Target="../slideLayouts/slideLayout60.xml"/><Relationship Id="rId2" Type="http://schemas.openxmlformats.org/officeDocument/2006/relationships/notesSlide" Target="../notesSlides/notesSlide24.xml"/></Relationships>
</file>

<file path=ppt/slides/_rels/slide82.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 Type="http://schemas.openxmlformats.org/officeDocument/2006/relationships/slideLayout" Target="../slideLayouts/slideLayout59.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60.xml"/><Relationship Id="rId2" Type="http://schemas.openxmlformats.org/officeDocument/2006/relationships/notesSlide" Target="../notesSlides/notesSlide26.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61.jpeg"/><Relationship Id="rId7" Type="http://schemas.openxmlformats.org/officeDocument/2006/relationships/image" Target="../media/image62.png"/><Relationship Id="rId1" Type="http://schemas.openxmlformats.org/officeDocument/2006/relationships/slideLayout" Target="../slideLayouts/slideLayout60.xml"/><Relationship Id="rId2" Type="http://schemas.openxmlformats.org/officeDocument/2006/relationships/notesSlide" Target="../notesSlides/notesSlide27.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60.xml"/><Relationship Id="rId2" Type="http://schemas.openxmlformats.org/officeDocument/2006/relationships/notesSlide" Target="../notesSlides/notesSlide28.xml"/></Relationships>
</file>

<file path=ppt/slides/_rels/slide86.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 Type="http://schemas.openxmlformats.org/officeDocument/2006/relationships/slideLayout" Target="../slideLayouts/slideLayout59.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60.xml"/><Relationship Id="rId2" Type="http://schemas.openxmlformats.org/officeDocument/2006/relationships/notesSlide" Target="../notesSlides/notesSlide30.xml"/></Relationships>
</file>

<file path=ppt/slides/_rels/slide88.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 Type="http://schemas.openxmlformats.org/officeDocument/2006/relationships/slideLayout" Target="../slideLayouts/slideLayout59.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60.xml"/><Relationship Id="rId2" Type="http://schemas.openxmlformats.org/officeDocument/2006/relationships/notesSlide" Target="../notesSlides/notesSlide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 Type="http://schemas.openxmlformats.org/officeDocument/2006/relationships/slideLayout" Target="../slideLayouts/slideLayout59.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91.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 Type="http://schemas.openxmlformats.org/officeDocument/2006/relationships/slideLayout" Target="../slideLayouts/slideLayout59.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59.xml"/><Relationship Id="rId2" Type="http://schemas.openxmlformats.org/officeDocument/2006/relationships/notesSlide" Target="../notesSlides/notesSlide35.xml"/></Relationships>
</file>

<file path=ppt/slides/_rels/slide93.xml.rels><?xml version="1.0" encoding="UTF-8" standalone="yes"?>
<Relationships xmlns="http://schemas.openxmlformats.org/package/2006/relationships"><Relationship Id="rId9" Type="http://schemas.openxmlformats.org/officeDocument/2006/relationships/image" Target="../media/image51.png"/><Relationship Id="rId20" Type="http://schemas.openxmlformats.org/officeDocument/2006/relationships/image" Target="../media/image67.png"/><Relationship Id="rId21" Type="http://schemas.openxmlformats.org/officeDocument/2006/relationships/image" Target="../media/image68.png"/><Relationship Id="rId22" Type="http://schemas.openxmlformats.org/officeDocument/2006/relationships/image" Target="../media/image69.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9" Type="http://schemas.openxmlformats.org/officeDocument/2006/relationships/image" Target="../media/image66.png"/><Relationship Id="rId1" Type="http://schemas.openxmlformats.org/officeDocument/2006/relationships/slideLayout" Target="../slideLayouts/slideLayout59.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s>
</file>

<file path=ppt/slides/_rels/slide94.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 Type="http://schemas.openxmlformats.org/officeDocument/2006/relationships/slideLayout" Target="../slideLayouts/slideLayout59.xml"/><Relationship Id="rId2" Type="http://schemas.openxmlformats.org/officeDocument/2006/relationships/notesSlide" Target="../notesSlides/notesSlide37.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64.xml"/><Relationship Id="rId2" Type="http://schemas.openxmlformats.org/officeDocument/2006/relationships/notesSlide" Target="../notesSlides/notesSlide38.xml"/></Relationships>
</file>

<file path=ppt/slides/_rels/slide9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64.xml"/><Relationship Id="rId2" Type="http://schemas.openxmlformats.org/officeDocument/2006/relationships/notesSlide" Target="../notesSlides/notesSlide39.xml"/></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64.xml"/><Relationship Id="rId2" Type="http://schemas.openxmlformats.org/officeDocument/2006/relationships/notesSlide" Target="../notesSlides/notesSlide40.xml"/></Relationships>
</file>

<file path=ppt/slides/_rels/slide9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66.png"/><Relationship Id="rId7" Type="http://schemas.openxmlformats.org/officeDocument/2006/relationships/image" Target="../media/image70.png"/><Relationship Id="rId1" Type="http://schemas.openxmlformats.org/officeDocument/2006/relationships/slideLayout" Target="../slideLayouts/slideLayout64.xml"/><Relationship Id="rId2" Type="http://schemas.openxmlformats.org/officeDocument/2006/relationships/notesSlide" Target="../notesSlides/notesSlide41.xml"/></Relationships>
</file>

<file path=ppt/slides/_rels/slide99.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76.png"/><Relationship Id="rId13" Type="http://schemas.openxmlformats.org/officeDocument/2006/relationships/image" Target="../media/image77.jpeg"/><Relationship Id="rId14" Type="http://schemas.openxmlformats.org/officeDocument/2006/relationships/image" Target="../media/image78.png"/><Relationship Id="rId15" Type="http://schemas.openxmlformats.org/officeDocument/2006/relationships/image" Target="../media/image66.png"/><Relationship Id="rId16" Type="http://schemas.openxmlformats.org/officeDocument/2006/relationships/image" Target="../media/image70.png"/><Relationship Id="rId1" Type="http://schemas.openxmlformats.org/officeDocument/2006/relationships/slideLayout" Target="../slideLayouts/slideLayout64.xml"/><Relationship Id="rId2" Type="http://schemas.openxmlformats.org/officeDocument/2006/relationships/notesSlide" Target="../notesSlides/notesSlide42.xml"/><Relationship Id="rId3" Type="http://schemas.openxmlformats.org/officeDocument/2006/relationships/image" Target="../media/image71.jpe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72.jpeg"/><Relationship Id="rId8" Type="http://schemas.openxmlformats.org/officeDocument/2006/relationships/image" Target="../media/image73.jpeg"/><Relationship Id="rId9" Type="http://schemas.openxmlformats.org/officeDocument/2006/relationships/image" Target="../media/image74.jpeg"/><Relationship Id="rId10"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7" name="Subtitle 10"/>
          <p:cNvSpPr>
            <a:spLocks noGrp="1"/>
          </p:cNvSpPr>
          <p:nvPr>
            <p:ph type="subTitle" idx="1"/>
          </p:nvPr>
        </p:nvSpPr>
        <p:spPr>
          <a:xfrm>
            <a:off x="1371600" y="5181600"/>
            <a:ext cx="6400800" cy="1371600"/>
          </a:xfrm>
        </p:spPr>
        <p:txBody>
          <a:bodyPr/>
          <a:lstStyle/>
          <a:p>
            <a:r>
              <a:rPr lang="en-US" sz="1800" dirty="0" smtClean="0"/>
              <a:t>Steve Blank</a:t>
            </a:r>
          </a:p>
          <a:p>
            <a:r>
              <a:rPr lang="en-US" sz="1800" dirty="0" err="1" smtClean="0">
                <a:solidFill>
                  <a:srgbClr val="FF0000"/>
                </a:solidFill>
              </a:rPr>
              <a:t>www.steveblank.com</a:t>
            </a:r>
            <a:endParaRPr lang="en-US" sz="1800" dirty="0" smtClean="0">
              <a:solidFill>
                <a:srgbClr val="FF0000"/>
              </a:solidFill>
            </a:endParaRPr>
          </a:p>
          <a:p>
            <a:r>
              <a:rPr lang="en-US" sz="1800" dirty="0" smtClean="0"/>
              <a:t>Twitter: @</a:t>
            </a:r>
            <a:r>
              <a:rPr lang="en-US" sz="1800" dirty="0" err="1" smtClean="0"/>
              <a:t>sgblank</a:t>
            </a:r>
            <a:endParaRPr lang="en-US" sz="1800" dirty="0" smtClean="0"/>
          </a:p>
        </p:txBody>
      </p:sp>
      <p:sp>
        <p:nvSpPr>
          <p:cNvPr id="7" name="Title 6"/>
          <p:cNvSpPr>
            <a:spLocks noGrp="1"/>
          </p:cNvSpPr>
          <p:nvPr>
            <p:ph type="ctrTitle"/>
          </p:nvPr>
        </p:nvSpPr>
        <p:spPr>
          <a:xfrm>
            <a:off x="762000" y="2743200"/>
            <a:ext cx="7772400" cy="1470025"/>
          </a:xfrm>
        </p:spPr>
        <p:txBody>
          <a:bodyPr/>
          <a:lstStyle/>
          <a:p>
            <a:r>
              <a:rPr lang="en-US" dirty="0" smtClean="0"/>
              <a:t>The Scientific Method for Getting Technology to Market</a:t>
            </a:r>
            <a:br>
              <a:rPr lang="en-US" dirty="0" smtClean="0"/>
            </a:br>
            <a:endParaRPr lang="en-US" dirty="0"/>
          </a:p>
        </p:txBody>
      </p:sp>
      <p:pic>
        <p:nvPicPr>
          <p:cNvPr id="6" name="Picture 5"/>
          <p:cNvPicPr>
            <a:picLocks noChangeAspect="1"/>
          </p:cNvPicPr>
          <p:nvPr/>
        </p:nvPicPr>
        <p:blipFill>
          <a:blip r:embed="rId3"/>
          <a:stretch>
            <a:fillRect/>
          </a:stretch>
        </p:blipFill>
        <p:spPr>
          <a:xfrm>
            <a:off x="457200" y="1143000"/>
            <a:ext cx="8686800" cy="609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p:txBody>
          <a:bodyPr/>
          <a:lstStyle/>
          <a:p>
            <a:r>
              <a:rPr lang="en-US" dirty="0" smtClean="0"/>
              <a:t>Startups Fail Because They Confuse </a:t>
            </a:r>
            <a:r>
              <a:rPr lang="en-US" i="1" dirty="0" smtClean="0">
                <a:solidFill>
                  <a:srgbClr val="FF0000"/>
                </a:solidFill>
              </a:rPr>
              <a:t>Search </a:t>
            </a:r>
            <a:r>
              <a:rPr lang="en-US" dirty="0" smtClean="0"/>
              <a:t>with </a:t>
            </a:r>
            <a:r>
              <a:rPr lang="en-US" i="1" dirty="0" smtClean="0">
                <a:solidFill>
                  <a:srgbClr val="FF0000"/>
                </a:solidFill>
              </a:rPr>
              <a:t>Execute</a:t>
            </a:r>
          </a:p>
        </p:txBody>
      </p:sp>
      <p:sp>
        <p:nvSpPr>
          <p:cNvPr id="77827"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51" name="Picture 26" descr="Corning"/>
          <p:cNvPicPr>
            <a:picLocks noChangeAspect="1" noChangeArrowheads="1"/>
          </p:cNvPicPr>
          <p:nvPr/>
        </p:nvPicPr>
        <p:blipFill>
          <a:blip r:embed="rId3"/>
          <a:srcRect/>
          <a:stretch>
            <a:fillRect/>
          </a:stretch>
        </p:blipFill>
        <p:spPr bwMode="auto">
          <a:xfrm>
            <a:off x="2514600" y="3276600"/>
            <a:ext cx="2209800" cy="1600200"/>
          </a:xfrm>
          <a:prstGeom prst="rect">
            <a:avLst/>
          </a:prstGeom>
          <a:noFill/>
          <a:ln w="9525">
            <a:noFill/>
            <a:miter lim="800000"/>
            <a:headEnd/>
            <a:tailEnd/>
          </a:ln>
        </p:spPr>
      </p:pic>
      <p:pic>
        <p:nvPicPr>
          <p:cNvPr id="38952" name="Picture 2"/>
          <p:cNvPicPr>
            <a:picLocks noChangeAspect="1" noChangeArrowheads="1"/>
          </p:cNvPicPr>
          <p:nvPr/>
        </p:nvPicPr>
        <p:blipFill>
          <a:blip r:embed="rId4"/>
          <a:srcRect b="5925"/>
          <a:stretch>
            <a:fillRect/>
          </a:stretch>
        </p:blipFill>
        <p:spPr bwMode="auto">
          <a:xfrm>
            <a:off x="0" y="5648325"/>
            <a:ext cx="9144000" cy="1209675"/>
          </a:xfrm>
          <a:prstGeom prst="rect">
            <a:avLst/>
          </a:prstGeom>
          <a:blipFill dpi="0" rotWithShape="1">
            <a:blip r:embed="rId5"/>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l" eaLnBrk="1" hangingPunct="1"/>
            <a:r>
              <a:rPr lang="en-US" sz="4000" dirty="0" smtClean="0">
                <a:solidFill>
                  <a:srgbClr val="FFFFFF"/>
                </a:solidFill>
              </a:rPr>
              <a:t> What’s Next:  Secure Partnerships + Investment</a:t>
            </a:r>
          </a:p>
        </p:txBody>
      </p:sp>
      <p:pic>
        <p:nvPicPr>
          <p:cNvPr id="38956" name="Picture 1"/>
          <p:cNvPicPr>
            <a:picLocks noChangeAspect="1"/>
          </p:cNvPicPr>
          <p:nvPr/>
        </p:nvPicPr>
        <p:blipFill>
          <a:blip r:embed="rId6"/>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5" name="Rounded Rectangle 4"/>
          <p:cNvSpPr>
            <a:spLocks noChangeArrowheads="1"/>
          </p:cNvSpPr>
          <p:nvPr/>
        </p:nvSpPr>
        <p:spPr bwMode="auto">
          <a:xfrm>
            <a:off x="2362200" y="1828800"/>
            <a:ext cx="76200" cy="3581400"/>
          </a:xfrm>
          <a:prstGeom prst="roundRect">
            <a:avLst>
              <a:gd name="adj" fmla="val 16667"/>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r" fontAlgn="base">
              <a:spcBef>
                <a:spcPct val="50000"/>
              </a:spcBef>
              <a:spcAft>
                <a:spcPct val="0"/>
              </a:spcAft>
              <a:defRPr/>
            </a:pPr>
            <a:endParaRPr lang="en-US" sz="160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6" name="Rounded Rectangle 5"/>
          <p:cNvSpPr>
            <a:spLocks noChangeArrowheads="1"/>
          </p:cNvSpPr>
          <p:nvPr/>
        </p:nvSpPr>
        <p:spPr bwMode="auto">
          <a:xfrm>
            <a:off x="6248400" y="1828800"/>
            <a:ext cx="76200" cy="3581400"/>
          </a:xfrm>
          <a:prstGeom prst="roundRect">
            <a:avLst>
              <a:gd name="adj" fmla="val 16667"/>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r" fontAlgn="base">
              <a:spcBef>
                <a:spcPct val="50000"/>
              </a:spcBef>
              <a:spcAft>
                <a:spcPct val="0"/>
              </a:spcAft>
              <a:defRPr/>
            </a:pPr>
            <a:endParaRPr lang="en-US" sz="160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38959" name="TextBox 14"/>
          <p:cNvSpPr txBox="1">
            <a:spLocks noChangeArrowheads="1"/>
          </p:cNvSpPr>
          <p:nvPr/>
        </p:nvSpPr>
        <p:spPr bwMode="auto">
          <a:xfrm>
            <a:off x="3048000" y="990600"/>
            <a:ext cx="2565400" cy="830997"/>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000000"/>
                </a:solidFill>
                <a:latin typeface="Arial" charset="0"/>
                <a:ea typeface="ＭＳ Ｐゴシック"/>
                <a:cs typeface="ＭＳ Ｐゴシック"/>
              </a:rPr>
              <a:t>Active </a:t>
            </a:r>
            <a:r>
              <a:rPr lang="en-US" sz="2400" dirty="0" smtClean="0">
                <a:solidFill>
                  <a:srgbClr val="000000"/>
                </a:solidFill>
                <a:latin typeface="Arial" charset="0"/>
                <a:ea typeface="ＭＳ Ｐゴシック"/>
                <a:cs typeface="ＭＳ Ｐゴシック"/>
              </a:rPr>
              <a:t>Customer Conversations</a:t>
            </a:r>
            <a:endParaRPr lang="en-US" sz="2400" dirty="0">
              <a:solidFill>
                <a:srgbClr val="000000"/>
              </a:solidFill>
              <a:latin typeface="Arial" charset="0"/>
              <a:ea typeface="ＭＳ Ｐゴシック"/>
              <a:cs typeface="ＭＳ Ｐゴシック"/>
            </a:endParaRPr>
          </a:p>
        </p:txBody>
      </p:sp>
      <p:sp>
        <p:nvSpPr>
          <p:cNvPr id="38960" name="TextBox 15"/>
          <p:cNvSpPr txBox="1">
            <a:spLocks noChangeArrowheads="1"/>
          </p:cNvSpPr>
          <p:nvPr/>
        </p:nvSpPr>
        <p:spPr bwMode="auto">
          <a:xfrm>
            <a:off x="6553200" y="990600"/>
            <a:ext cx="2362200" cy="822325"/>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000000"/>
                </a:solidFill>
                <a:latin typeface="Arial" charset="0"/>
                <a:ea typeface="ＭＳ Ｐゴシック"/>
                <a:cs typeface="ＭＳ Ｐゴシック"/>
              </a:rPr>
              <a:t>Manufacturing Partners</a:t>
            </a:r>
          </a:p>
        </p:txBody>
      </p:sp>
      <p:sp>
        <p:nvSpPr>
          <p:cNvPr id="13" name="Rectangle 12"/>
          <p:cNvSpPr/>
          <p:nvPr/>
        </p:nvSpPr>
        <p:spPr bwMode="auto">
          <a:xfrm>
            <a:off x="3276600" y="4686300"/>
            <a:ext cx="508000" cy="368300"/>
          </a:xfrm>
          <a:prstGeom prst="rect">
            <a:avLst/>
          </a:prstGeom>
          <a:solidFill>
            <a:srgbClr val="FFFFFF"/>
          </a:solidFill>
          <a:ln w="19050" cap="flat" cmpd="sng" algn="ctr">
            <a:noFill/>
            <a:prstDash val="solid"/>
            <a:round/>
            <a:headEnd type="none" w="med" len="med"/>
            <a:tailEnd type="none" w="med" len="med"/>
          </a:ln>
          <a:effectLst/>
        </p:spPr>
        <p:txBody>
          <a:bodyPr wrap="none" anchor="ctr"/>
          <a:lstStyle/>
          <a:p>
            <a:pPr algn="r" fontAlgn="base">
              <a:spcBef>
                <a:spcPct val="50000"/>
              </a:spcBef>
              <a:spcAft>
                <a:spcPct val="0"/>
              </a:spcAft>
              <a:defRPr/>
            </a:pPr>
            <a:endParaRPr lang="en-US" sz="1600">
              <a:solidFill>
                <a:srgbClr val="000000"/>
              </a:solidFill>
              <a:effectLst>
                <a:outerShdw blurRad="38100" dist="38100" dir="2700000" algn="tl">
                  <a:srgbClr val="000000">
                    <a:alpha val="43137"/>
                  </a:srgbClr>
                </a:outerShdw>
              </a:effectLst>
              <a:ea typeface="ＭＳ Ｐゴシック" pitchFamily="34" charset="-128"/>
            </a:endParaRPr>
          </a:p>
        </p:txBody>
      </p:sp>
      <p:cxnSp>
        <p:nvCxnSpPr>
          <p:cNvPr id="38963" name="Straight Connector 25"/>
          <p:cNvCxnSpPr>
            <a:cxnSpLocks noChangeShapeType="1"/>
          </p:cNvCxnSpPr>
          <p:nvPr/>
        </p:nvCxnSpPr>
        <p:spPr bwMode="auto">
          <a:xfrm>
            <a:off x="228600" y="1752600"/>
            <a:ext cx="8394700" cy="12700"/>
          </a:xfrm>
          <a:prstGeom prst="line">
            <a:avLst/>
          </a:prstGeom>
          <a:noFill/>
          <a:ln w="19050">
            <a:solidFill>
              <a:srgbClr val="000000"/>
            </a:solidFill>
            <a:round/>
            <a:headEnd/>
            <a:tailEnd/>
          </a:ln>
        </p:spPr>
      </p:cxnSp>
      <p:sp>
        <p:nvSpPr>
          <p:cNvPr id="38964" name="TextBox 15"/>
          <p:cNvSpPr txBox="1">
            <a:spLocks noChangeArrowheads="1"/>
          </p:cNvSpPr>
          <p:nvPr/>
        </p:nvSpPr>
        <p:spPr bwMode="auto">
          <a:xfrm>
            <a:off x="381000" y="990600"/>
            <a:ext cx="2057400" cy="822325"/>
          </a:xfrm>
          <a:prstGeom prst="rect">
            <a:avLst/>
          </a:prstGeom>
          <a:noFill/>
          <a:ln w="9525">
            <a:noFill/>
            <a:miter lim="800000"/>
            <a:headEnd/>
            <a:tailEnd/>
          </a:ln>
        </p:spPr>
        <p:txBody>
          <a:bodyPr>
            <a:spAutoFit/>
          </a:bodyPr>
          <a:lstStyle/>
          <a:p>
            <a:pPr algn="ctr" fontAlgn="base">
              <a:spcBef>
                <a:spcPct val="0"/>
              </a:spcBef>
              <a:spcAft>
                <a:spcPct val="0"/>
              </a:spcAft>
            </a:pPr>
            <a:r>
              <a:rPr lang="en-US" sz="2400">
                <a:solidFill>
                  <a:srgbClr val="000000"/>
                </a:solidFill>
                <a:latin typeface="Arial" charset="0"/>
                <a:ea typeface="ＭＳ Ｐゴシック"/>
                <a:cs typeface="ＭＳ Ｐゴシック"/>
              </a:rPr>
              <a:t>Distribution Partners</a:t>
            </a:r>
          </a:p>
        </p:txBody>
      </p:sp>
      <p:pic>
        <p:nvPicPr>
          <p:cNvPr id="38965" name="Picture 23" descr="3M"/>
          <p:cNvPicPr>
            <a:picLocks noChangeAspect="1" noChangeArrowheads="1"/>
          </p:cNvPicPr>
          <p:nvPr/>
        </p:nvPicPr>
        <p:blipFill>
          <a:blip r:embed="rId7"/>
          <a:srcRect/>
          <a:stretch>
            <a:fillRect/>
          </a:stretch>
        </p:blipFill>
        <p:spPr bwMode="auto">
          <a:xfrm>
            <a:off x="2743200" y="1905000"/>
            <a:ext cx="957263" cy="661988"/>
          </a:xfrm>
          <a:prstGeom prst="rect">
            <a:avLst/>
          </a:prstGeom>
          <a:noFill/>
          <a:ln w="9525">
            <a:noFill/>
            <a:miter lim="800000"/>
            <a:headEnd/>
            <a:tailEnd/>
          </a:ln>
        </p:spPr>
      </p:pic>
      <p:pic>
        <p:nvPicPr>
          <p:cNvPr id="38966" name="Picture 24" descr="AMTlogo"/>
          <p:cNvPicPr>
            <a:picLocks noChangeAspect="1" noChangeArrowheads="1"/>
          </p:cNvPicPr>
          <p:nvPr/>
        </p:nvPicPr>
        <p:blipFill>
          <a:blip r:embed="rId8"/>
          <a:srcRect/>
          <a:stretch>
            <a:fillRect/>
          </a:stretch>
        </p:blipFill>
        <p:spPr bwMode="auto">
          <a:xfrm>
            <a:off x="2667000" y="2819400"/>
            <a:ext cx="2133600" cy="485775"/>
          </a:xfrm>
          <a:prstGeom prst="rect">
            <a:avLst/>
          </a:prstGeom>
          <a:noFill/>
          <a:ln w="9525">
            <a:noFill/>
            <a:miter lim="800000"/>
            <a:headEnd/>
            <a:tailEnd/>
          </a:ln>
        </p:spPr>
      </p:pic>
      <p:pic>
        <p:nvPicPr>
          <p:cNvPr id="38967" name="Picture 25" descr="BASF"/>
          <p:cNvPicPr>
            <a:picLocks noChangeAspect="1" noChangeArrowheads="1"/>
          </p:cNvPicPr>
          <p:nvPr/>
        </p:nvPicPr>
        <p:blipFill>
          <a:blip r:embed="rId9"/>
          <a:srcRect/>
          <a:stretch>
            <a:fillRect/>
          </a:stretch>
        </p:blipFill>
        <p:spPr bwMode="auto">
          <a:xfrm>
            <a:off x="4648200" y="3505200"/>
            <a:ext cx="1524000" cy="1219200"/>
          </a:xfrm>
          <a:prstGeom prst="rect">
            <a:avLst/>
          </a:prstGeom>
          <a:noFill/>
          <a:ln w="9525">
            <a:noFill/>
            <a:miter lim="800000"/>
            <a:headEnd/>
            <a:tailEnd/>
          </a:ln>
        </p:spPr>
      </p:pic>
      <p:pic>
        <p:nvPicPr>
          <p:cNvPr id="38968" name="Picture 27" descr="dow_logo"/>
          <p:cNvPicPr>
            <a:picLocks noChangeAspect="1" noChangeArrowheads="1"/>
          </p:cNvPicPr>
          <p:nvPr/>
        </p:nvPicPr>
        <p:blipFill>
          <a:blip r:embed="rId10"/>
          <a:srcRect/>
          <a:stretch>
            <a:fillRect/>
          </a:stretch>
        </p:blipFill>
        <p:spPr bwMode="auto">
          <a:xfrm>
            <a:off x="3048000" y="3505200"/>
            <a:ext cx="1371600" cy="493713"/>
          </a:xfrm>
          <a:prstGeom prst="rect">
            <a:avLst/>
          </a:prstGeom>
          <a:noFill/>
          <a:ln w="9525">
            <a:noFill/>
            <a:miter lim="800000"/>
            <a:headEnd/>
            <a:tailEnd/>
          </a:ln>
        </p:spPr>
      </p:pic>
      <p:pic>
        <p:nvPicPr>
          <p:cNvPr id="38969" name="Picture 28" descr="dupontLogoOnWhite"/>
          <p:cNvPicPr>
            <a:picLocks noChangeAspect="1" noChangeArrowheads="1"/>
          </p:cNvPicPr>
          <p:nvPr/>
        </p:nvPicPr>
        <p:blipFill>
          <a:blip r:embed="rId11"/>
          <a:srcRect/>
          <a:stretch>
            <a:fillRect/>
          </a:stretch>
        </p:blipFill>
        <p:spPr bwMode="auto">
          <a:xfrm>
            <a:off x="2971800" y="4800600"/>
            <a:ext cx="2057400" cy="649288"/>
          </a:xfrm>
          <a:prstGeom prst="rect">
            <a:avLst/>
          </a:prstGeom>
          <a:noFill/>
          <a:ln w="9525">
            <a:noFill/>
            <a:miter lim="800000"/>
            <a:headEnd/>
            <a:tailEnd/>
          </a:ln>
        </p:spPr>
      </p:pic>
      <p:pic>
        <p:nvPicPr>
          <p:cNvPr id="38970" name="Picture 29" descr="gore_logo"/>
          <p:cNvPicPr>
            <a:picLocks noChangeAspect="1" noChangeArrowheads="1"/>
          </p:cNvPicPr>
          <p:nvPr/>
        </p:nvPicPr>
        <p:blipFill>
          <a:blip r:embed="rId12"/>
          <a:srcRect/>
          <a:stretch>
            <a:fillRect/>
          </a:stretch>
        </p:blipFill>
        <p:spPr bwMode="auto">
          <a:xfrm>
            <a:off x="4419600" y="2590800"/>
            <a:ext cx="1295400" cy="1130300"/>
          </a:xfrm>
          <a:prstGeom prst="rect">
            <a:avLst/>
          </a:prstGeom>
          <a:noFill/>
          <a:ln w="9525">
            <a:noFill/>
            <a:miter lim="800000"/>
            <a:headEnd/>
            <a:tailEnd/>
          </a:ln>
        </p:spPr>
      </p:pic>
      <p:pic>
        <p:nvPicPr>
          <p:cNvPr id="38971" name="Picture 30" descr="graftech"/>
          <p:cNvPicPr>
            <a:picLocks noChangeAspect="1" noChangeArrowheads="1"/>
          </p:cNvPicPr>
          <p:nvPr/>
        </p:nvPicPr>
        <p:blipFill>
          <a:blip r:embed="rId13"/>
          <a:srcRect/>
          <a:stretch>
            <a:fillRect/>
          </a:stretch>
        </p:blipFill>
        <p:spPr bwMode="auto">
          <a:xfrm>
            <a:off x="3886200" y="1981200"/>
            <a:ext cx="1905000" cy="503238"/>
          </a:xfrm>
          <a:prstGeom prst="rect">
            <a:avLst/>
          </a:prstGeom>
          <a:noFill/>
          <a:ln w="9525">
            <a:noFill/>
            <a:miter lim="800000"/>
            <a:headEnd/>
            <a:tailEnd/>
          </a:ln>
        </p:spPr>
      </p:pic>
      <p:pic>
        <p:nvPicPr>
          <p:cNvPr id="38972" name="Picture 31" descr="Plextronics"/>
          <p:cNvPicPr>
            <a:picLocks noChangeAspect="1" noChangeArrowheads="1"/>
          </p:cNvPicPr>
          <p:nvPr/>
        </p:nvPicPr>
        <p:blipFill>
          <a:blip r:embed="rId14"/>
          <a:srcRect/>
          <a:stretch>
            <a:fillRect/>
          </a:stretch>
        </p:blipFill>
        <p:spPr bwMode="auto">
          <a:xfrm>
            <a:off x="4343400" y="4495800"/>
            <a:ext cx="1905000" cy="657225"/>
          </a:xfrm>
          <a:prstGeom prst="rect">
            <a:avLst/>
          </a:prstGeom>
          <a:noFill/>
          <a:ln w="9525">
            <a:noFill/>
            <a:miter lim="800000"/>
            <a:headEnd/>
            <a:tailEnd/>
          </a:ln>
        </p:spPr>
      </p:pic>
      <p:pic>
        <p:nvPicPr>
          <p:cNvPr id="38973" name="Picture 32" descr="spisup"/>
          <p:cNvPicPr>
            <a:picLocks noChangeAspect="1" noChangeArrowheads="1"/>
          </p:cNvPicPr>
          <p:nvPr/>
        </p:nvPicPr>
        <p:blipFill>
          <a:blip r:embed="rId15"/>
          <a:srcRect/>
          <a:stretch>
            <a:fillRect/>
          </a:stretch>
        </p:blipFill>
        <p:spPr bwMode="auto">
          <a:xfrm>
            <a:off x="504825" y="2438400"/>
            <a:ext cx="1552575" cy="704850"/>
          </a:xfrm>
          <a:prstGeom prst="rect">
            <a:avLst/>
          </a:prstGeom>
          <a:noFill/>
          <a:ln w="9525">
            <a:noFill/>
            <a:miter lim="800000"/>
            <a:headEnd/>
            <a:tailEnd/>
          </a:ln>
        </p:spPr>
      </p:pic>
      <p:pic>
        <p:nvPicPr>
          <p:cNvPr id="38974" name="Picture 40" descr="New Metals and Chemicals"/>
          <p:cNvPicPr>
            <a:picLocks noChangeAspect="1" noChangeArrowheads="1"/>
          </p:cNvPicPr>
          <p:nvPr/>
        </p:nvPicPr>
        <p:blipFill>
          <a:blip r:embed="rId16"/>
          <a:srcRect/>
          <a:stretch>
            <a:fillRect/>
          </a:stretch>
        </p:blipFill>
        <p:spPr bwMode="auto">
          <a:xfrm>
            <a:off x="838200" y="3581400"/>
            <a:ext cx="946150" cy="990600"/>
          </a:xfrm>
          <a:prstGeom prst="rect">
            <a:avLst/>
          </a:prstGeom>
          <a:noFill/>
          <a:ln w="9525">
            <a:noFill/>
            <a:miter lim="800000"/>
            <a:headEnd/>
            <a:tailEnd/>
          </a:ln>
        </p:spPr>
      </p:pic>
      <p:sp>
        <p:nvSpPr>
          <p:cNvPr id="2" name="Rectangle 1"/>
          <p:cNvSpPr/>
          <p:nvPr/>
        </p:nvSpPr>
        <p:spPr>
          <a:xfrm>
            <a:off x="7162800" y="1752600"/>
            <a:ext cx="1371600"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Right Arrow 8"/>
          <p:cNvSpPr/>
          <p:nvPr/>
        </p:nvSpPr>
        <p:spPr>
          <a:xfrm>
            <a:off x="5867400" y="253743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86172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rka Solutions Final Video.mp4">
            <a:hlinkClick r:id="" action="ppaction://media"/>
          </p:cNvPr>
          <p:cNvPicPr/>
          <p:nvPr>
            <p:ph idx="1"/>
            <a:videoFile r:link="rId1"/>
          </p:nvPr>
        </p:nvPicPr>
        <p:blipFill>
          <a:blip r:embed="rId3"/>
          <a:stretch>
            <a:fillRect/>
          </a:stretch>
        </p:blipFill>
        <p:spPr>
          <a:xfrm>
            <a:off x="-74789" y="1066800"/>
            <a:ext cx="9211733" cy="5181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762000" y="2743200"/>
            <a:ext cx="7772400" cy="1470025"/>
          </a:xfrm>
        </p:spPr>
        <p:txBody>
          <a:bodyPr/>
          <a:lstStyle/>
          <a:p>
            <a:r>
              <a:rPr lang="en-US" sz="3200" dirty="0" smtClean="0">
                <a:latin typeface="Arial" charset="0"/>
              </a:rPr>
              <a:t>21 Teams in 2011</a:t>
            </a:r>
            <a:br>
              <a:rPr lang="en-US" sz="3200" dirty="0" smtClean="0">
                <a:latin typeface="Arial" charset="0"/>
              </a:rPr>
            </a:br>
            <a:r>
              <a:rPr lang="en-US" sz="3200" dirty="0" smtClean="0">
                <a:latin typeface="Arial" charset="0"/>
              </a:rPr>
              <a:t>200 teams/year 2012</a:t>
            </a:r>
            <a:br>
              <a:rPr lang="en-US" sz="3200" dirty="0" smtClean="0">
                <a:latin typeface="Arial" charset="0"/>
              </a:rPr>
            </a:br>
            <a:r>
              <a:rPr lang="en-US" sz="3200" dirty="0" smtClean="0">
                <a:latin typeface="Arial" charset="0"/>
              </a:rPr>
              <a:t>National University Network</a:t>
            </a:r>
            <a:br>
              <a:rPr lang="en-US" sz="3200" dirty="0" smtClean="0">
                <a:latin typeface="Arial" charset="0"/>
              </a:rPr>
            </a:br>
            <a:r>
              <a:rPr lang="en-US" sz="3200" dirty="0" smtClean="0">
                <a:latin typeface="Arial" charset="0"/>
              </a:rPr>
              <a:t/>
            </a:r>
            <a:br>
              <a:rPr lang="en-US" sz="3200" dirty="0" smtClean="0">
                <a:latin typeface="Arial" charset="0"/>
              </a:rPr>
            </a:br>
            <a:r>
              <a:rPr lang="en-US" dirty="0" smtClean="0">
                <a:latin typeface="Arial" charset="0"/>
              </a:rPr>
              <a:t/>
            </a:r>
            <a:br>
              <a:rPr lang="en-US" dirty="0" smtClean="0">
                <a:latin typeface="Arial" charset="0"/>
              </a:rPr>
            </a:br>
            <a:endParaRPr lang="en-US" dirty="0" smtClean="0">
              <a:latin typeface="Arial" charset="0"/>
            </a:endParaRPr>
          </a:p>
        </p:txBody>
      </p:sp>
      <p:sp>
        <p:nvSpPr>
          <p:cNvPr id="81923" name="Subtitle 3"/>
          <p:cNvSpPr>
            <a:spLocks noGrp="1"/>
          </p:cNvSpPr>
          <p:nvPr>
            <p:ph type="subTitle" idx="1"/>
          </p:nvPr>
        </p:nvSpPr>
        <p:spPr/>
        <p:txBody>
          <a:bodyPr/>
          <a:lstStyle/>
          <a:p>
            <a:pPr>
              <a:defRPr/>
            </a:pPr>
            <a:r>
              <a:rPr lang="en-US" sz="2400" dirty="0" smtClean="0">
                <a:latin typeface="Arial" charset="0"/>
              </a:rPr>
              <a:t>Stanford</a:t>
            </a:r>
            <a:br>
              <a:rPr lang="en-US" sz="2400" dirty="0" smtClean="0">
                <a:latin typeface="Arial" charset="0"/>
              </a:rPr>
            </a:br>
            <a:r>
              <a:rPr lang="en-US" sz="2400" dirty="0" smtClean="0">
                <a:latin typeface="Arial" charset="0"/>
              </a:rPr>
              <a:t>University of Michigan</a:t>
            </a:r>
            <a:br>
              <a:rPr lang="en-US" sz="2400" dirty="0" smtClean="0">
                <a:latin typeface="Arial" charset="0"/>
              </a:rPr>
            </a:br>
            <a:r>
              <a:rPr lang="en-US" sz="2400" dirty="0" smtClean="0">
                <a:latin typeface="Arial" charset="0"/>
              </a:rPr>
              <a:t>Georgia Tech</a:t>
            </a:r>
            <a:br>
              <a:rPr lang="en-US" sz="2400" dirty="0" smtClean="0">
                <a:latin typeface="Arial" charset="0"/>
              </a:rPr>
            </a:br>
            <a:r>
              <a:rPr lang="en-US" sz="2400" dirty="0" smtClean="0">
                <a:latin typeface="Arial" charset="0"/>
              </a:rPr>
              <a:t>Others to be announced</a:t>
            </a:r>
            <a:endParaRPr lang="en-US" sz="2400" dirty="0"/>
          </a:p>
        </p:txBody>
      </p:sp>
      <p:pic>
        <p:nvPicPr>
          <p:cNvPr id="4" name="Picture 3"/>
          <p:cNvPicPr>
            <a:picLocks noChangeAspect="1"/>
          </p:cNvPicPr>
          <p:nvPr/>
        </p:nvPicPr>
        <p:blipFill>
          <a:blip r:embed="rId2"/>
          <a:stretch>
            <a:fillRect/>
          </a:stretch>
        </p:blipFill>
        <p:spPr>
          <a:xfrm>
            <a:off x="2514600" y="228600"/>
            <a:ext cx="3910348" cy="1354866"/>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Line 3"/>
          <p:cNvSpPr>
            <a:spLocks noChangeShapeType="1"/>
          </p:cNvSpPr>
          <p:nvPr/>
        </p:nvSpPr>
        <p:spPr bwMode="auto">
          <a:xfrm>
            <a:off x="1235753" y="1757875"/>
            <a:ext cx="0" cy="4433538"/>
          </a:xfrm>
          <a:prstGeom prst="line">
            <a:avLst/>
          </a:prstGeom>
          <a:noFill/>
          <a:ln w="38100">
            <a:solidFill>
              <a:schemeClr val="accent3">
                <a:lumMod val="60000"/>
                <a:lumOff val="40000"/>
              </a:schemeClr>
            </a:solidFill>
            <a:prstDash val="sysDot"/>
            <a:round/>
            <a:headEnd/>
            <a:tailEnd/>
          </a:ln>
        </p:spPr>
        <p:txBody>
          <a:bodyPr/>
          <a:lstStyle/>
          <a:p>
            <a:pPr>
              <a:defRPr/>
            </a:pPr>
            <a:endParaRPr lang="en-US"/>
          </a:p>
        </p:txBody>
      </p:sp>
      <p:sp>
        <p:nvSpPr>
          <p:cNvPr id="6" name="Line 4"/>
          <p:cNvSpPr>
            <a:spLocks noChangeShapeType="1"/>
          </p:cNvSpPr>
          <p:nvPr/>
        </p:nvSpPr>
        <p:spPr bwMode="auto">
          <a:xfrm>
            <a:off x="1844644" y="2285592"/>
            <a:ext cx="0" cy="3911733"/>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7" name="Line 5"/>
          <p:cNvSpPr>
            <a:spLocks noChangeShapeType="1"/>
          </p:cNvSpPr>
          <p:nvPr/>
        </p:nvSpPr>
        <p:spPr bwMode="auto">
          <a:xfrm>
            <a:off x="3211076" y="2283305"/>
            <a:ext cx="54931" cy="3913544"/>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8" name="Line 6"/>
          <p:cNvSpPr>
            <a:spLocks noChangeShapeType="1"/>
          </p:cNvSpPr>
          <p:nvPr/>
        </p:nvSpPr>
        <p:spPr bwMode="auto">
          <a:xfrm>
            <a:off x="3482543" y="1757875"/>
            <a:ext cx="0" cy="4433538"/>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0" name="Line 8"/>
          <p:cNvSpPr>
            <a:spLocks noChangeShapeType="1"/>
          </p:cNvSpPr>
          <p:nvPr/>
        </p:nvSpPr>
        <p:spPr bwMode="auto">
          <a:xfrm>
            <a:off x="2198250" y="1757875"/>
            <a:ext cx="0" cy="4433538"/>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1" name="Line 9"/>
          <p:cNvSpPr>
            <a:spLocks noChangeShapeType="1"/>
          </p:cNvSpPr>
          <p:nvPr/>
        </p:nvSpPr>
        <p:spPr bwMode="auto">
          <a:xfrm>
            <a:off x="2821831" y="1763786"/>
            <a:ext cx="0" cy="4433537"/>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2" name="Line 10"/>
          <p:cNvSpPr>
            <a:spLocks noChangeShapeType="1"/>
          </p:cNvSpPr>
          <p:nvPr/>
        </p:nvSpPr>
        <p:spPr bwMode="auto">
          <a:xfrm>
            <a:off x="1461543" y="2285116"/>
            <a:ext cx="0" cy="3911733"/>
          </a:xfrm>
          <a:prstGeom prst="line">
            <a:avLst/>
          </a:prstGeom>
          <a:noFill/>
          <a:ln w="38100">
            <a:solidFill>
              <a:schemeClr val="accent5">
                <a:lumMod val="60000"/>
                <a:lumOff val="40000"/>
              </a:schemeClr>
            </a:solidFill>
            <a:prstDash val="dash"/>
            <a:round/>
            <a:headEnd/>
            <a:tailEnd/>
          </a:ln>
        </p:spPr>
        <p:txBody>
          <a:bodyPr/>
          <a:lstStyle/>
          <a:p>
            <a:endParaRPr lang="en-US"/>
          </a:p>
        </p:txBody>
      </p:sp>
      <p:cxnSp>
        <p:nvCxnSpPr>
          <p:cNvPr id="13" name="AutoShape 11"/>
          <p:cNvCxnSpPr>
            <a:cxnSpLocks noChangeShapeType="1"/>
          </p:cNvCxnSpPr>
          <p:nvPr/>
        </p:nvCxnSpPr>
        <p:spPr bwMode="auto">
          <a:xfrm>
            <a:off x="928531" y="1766935"/>
            <a:ext cx="0" cy="4433537"/>
          </a:xfrm>
          <a:prstGeom prst="straightConnector1">
            <a:avLst/>
          </a:prstGeom>
          <a:noFill/>
          <a:ln w="25400">
            <a:solidFill>
              <a:schemeClr val="tx1"/>
            </a:solidFill>
            <a:round/>
            <a:headEnd/>
            <a:tailEnd/>
          </a:ln>
        </p:spPr>
      </p:cxnSp>
      <p:cxnSp>
        <p:nvCxnSpPr>
          <p:cNvPr id="14" name="AutoShape 12"/>
          <p:cNvCxnSpPr>
            <a:cxnSpLocks noChangeShapeType="1"/>
          </p:cNvCxnSpPr>
          <p:nvPr/>
        </p:nvCxnSpPr>
        <p:spPr bwMode="auto">
          <a:xfrm>
            <a:off x="928531" y="6198661"/>
            <a:ext cx="7373320" cy="0"/>
          </a:xfrm>
          <a:prstGeom prst="straightConnector1">
            <a:avLst/>
          </a:prstGeom>
          <a:noFill/>
          <a:ln w="25400">
            <a:solidFill>
              <a:schemeClr val="tx1"/>
            </a:solidFill>
            <a:round/>
            <a:headEnd/>
            <a:tailEnd/>
          </a:ln>
        </p:spPr>
      </p:cxnSp>
      <p:sp>
        <p:nvSpPr>
          <p:cNvPr id="16" name="Freeform 14"/>
          <p:cNvSpPr>
            <a:spLocks/>
          </p:cNvSpPr>
          <p:nvPr/>
        </p:nvSpPr>
        <p:spPr bwMode="auto">
          <a:xfrm>
            <a:off x="2616400" y="1980730"/>
            <a:ext cx="4797100" cy="3522189"/>
          </a:xfrm>
          <a:custGeom>
            <a:avLst/>
            <a:gdLst>
              <a:gd name="T0" fmla="*/ 0 w 2592"/>
              <a:gd name="T1" fmla="*/ 2147483647 h 1944"/>
              <a:gd name="T2" fmla="*/ 2147483647 w 2592"/>
              <a:gd name="T3" fmla="*/ 2147483647 h 1944"/>
              <a:gd name="T4" fmla="*/ 2147483647 w 2592"/>
              <a:gd name="T5" fmla="*/ 2147483647 h 1944"/>
              <a:gd name="T6" fmla="*/ 2147483647 w 2592"/>
              <a:gd name="T7" fmla="*/ 2147483647 h 1944"/>
              <a:gd name="T8" fmla="*/ 2147483647 w 2592"/>
              <a:gd name="T9" fmla="*/ 2147483647 h 1944"/>
              <a:gd name="T10" fmla="*/ 2147483647 w 2592"/>
              <a:gd name="T11" fmla="*/ 0 h 1944"/>
              <a:gd name="T12" fmla="*/ 0 60000 65536"/>
              <a:gd name="T13" fmla="*/ 0 60000 65536"/>
              <a:gd name="T14" fmla="*/ 0 60000 65536"/>
              <a:gd name="T15" fmla="*/ 0 60000 65536"/>
              <a:gd name="T16" fmla="*/ 0 60000 65536"/>
              <a:gd name="T17" fmla="*/ 0 60000 65536"/>
              <a:gd name="T18" fmla="*/ 0 w 2592"/>
              <a:gd name="T19" fmla="*/ 0 h 1944"/>
              <a:gd name="T20" fmla="*/ 2592 w 2592"/>
              <a:gd name="T21" fmla="*/ 1944 h 1944"/>
            </a:gdLst>
            <a:ahLst/>
            <a:cxnLst>
              <a:cxn ang="T12">
                <a:pos x="T0" y="T1"/>
              </a:cxn>
              <a:cxn ang="T13">
                <a:pos x="T2" y="T3"/>
              </a:cxn>
              <a:cxn ang="T14">
                <a:pos x="T4" y="T5"/>
              </a:cxn>
              <a:cxn ang="T15">
                <a:pos x="T6" y="T7"/>
              </a:cxn>
              <a:cxn ang="T16">
                <a:pos x="T8" y="T9"/>
              </a:cxn>
              <a:cxn ang="T17">
                <a:pos x="T10" y="T11"/>
              </a:cxn>
            </a:cxnLst>
            <a:rect l="T18" t="T19" r="T20" b="T21"/>
            <a:pathLst>
              <a:path w="2592" h="1944">
                <a:moveTo>
                  <a:pt x="0" y="1944"/>
                </a:moveTo>
                <a:cubicBezTo>
                  <a:pt x="144" y="1920"/>
                  <a:pt x="616" y="1896"/>
                  <a:pt x="864" y="1800"/>
                </a:cubicBezTo>
                <a:cubicBezTo>
                  <a:pt x="1112" y="1704"/>
                  <a:pt x="1328" y="1544"/>
                  <a:pt x="1488" y="1368"/>
                </a:cubicBezTo>
                <a:cubicBezTo>
                  <a:pt x="1648" y="1192"/>
                  <a:pt x="1697" y="931"/>
                  <a:pt x="1824" y="744"/>
                </a:cubicBezTo>
                <a:cubicBezTo>
                  <a:pt x="1951" y="557"/>
                  <a:pt x="2120" y="372"/>
                  <a:pt x="2248" y="248"/>
                </a:cubicBezTo>
                <a:cubicBezTo>
                  <a:pt x="2376" y="124"/>
                  <a:pt x="2520" y="52"/>
                  <a:pt x="2592" y="0"/>
                </a:cubicBezTo>
              </a:path>
            </a:pathLst>
          </a:custGeom>
          <a:noFill/>
          <a:ln w="15875">
            <a:solidFill>
              <a:schemeClr val="tx1"/>
            </a:solidFill>
            <a:round/>
            <a:headEnd/>
            <a:tailEnd/>
          </a:ln>
        </p:spPr>
        <p:txBody>
          <a:bodyPr/>
          <a:lstStyle/>
          <a:p>
            <a:endParaRPr lang="en-US"/>
          </a:p>
        </p:txBody>
      </p:sp>
      <p:sp>
        <p:nvSpPr>
          <p:cNvPr id="18" name="Oval 17"/>
          <p:cNvSpPr>
            <a:spLocks noChangeArrowheads="1"/>
          </p:cNvSpPr>
          <p:nvPr/>
        </p:nvSpPr>
        <p:spPr bwMode="auto">
          <a:xfrm>
            <a:off x="4570774" y="2806923"/>
            <a:ext cx="1776704" cy="434838"/>
          </a:xfrm>
          <a:prstGeom prst="ellipse">
            <a:avLst/>
          </a:prstGeom>
          <a:solidFill>
            <a:schemeClr val="accent6"/>
          </a:solidFill>
          <a:ln w="9525">
            <a:noFill/>
            <a:round/>
            <a:headEnd/>
            <a:tailEnd/>
          </a:ln>
        </p:spPr>
        <p:txBody>
          <a:bodyPr wrap="none" anchor="ctr"/>
          <a:lstStyle/>
          <a:p>
            <a:pPr algn="ctr" defTabSz="914400">
              <a:defRPr/>
            </a:pPr>
            <a:r>
              <a:rPr lang="en-US" dirty="0"/>
              <a:t>Investors</a:t>
            </a:r>
          </a:p>
        </p:txBody>
      </p:sp>
      <p:sp>
        <p:nvSpPr>
          <p:cNvPr id="19" name="Oval 18"/>
          <p:cNvSpPr>
            <a:spLocks noChangeArrowheads="1"/>
          </p:cNvSpPr>
          <p:nvPr/>
        </p:nvSpPr>
        <p:spPr bwMode="auto">
          <a:xfrm>
            <a:off x="5725631" y="1850279"/>
            <a:ext cx="1776704" cy="434838"/>
          </a:xfrm>
          <a:prstGeom prst="ellipse">
            <a:avLst/>
          </a:prstGeom>
          <a:solidFill>
            <a:schemeClr val="accent6"/>
          </a:solidFill>
          <a:ln w="9525">
            <a:noFill/>
            <a:round/>
            <a:headEnd/>
            <a:tailEnd/>
          </a:ln>
        </p:spPr>
        <p:txBody>
          <a:bodyPr wrap="none" anchor="ctr"/>
          <a:lstStyle/>
          <a:p>
            <a:pPr algn="ctr" defTabSz="914400">
              <a:defRPr/>
            </a:pPr>
            <a:r>
              <a:rPr lang="en-US" dirty="0"/>
              <a:t>Industry</a:t>
            </a:r>
          </a:p>
        </p:txBody>
      </p:sp>
      <p:sp>
        <p:nvSpPr>
          <p:cNvPr id="21" name="Text Box 21"/>
          <p:cNvSpPr txBox="1">
            <a:spLocks noChangeArrowheads="1"/>
          </p:cNvSpPr>
          <p:nvPr/>
        </p:nvSpPr>
        <p:spPr bwMode="auto">
          <a:xfrm rot="16200000">
            <a:off x="1325491" y="1666957"/>
            <a:ext cx="1034833" cy="358811"/>
          </a:xfrm>
          <a:prstGeom prst="rect">
            <a:avLst/>
          </a:prstGeom>
          <a:noFill/>
          <a:ln w="9525">
            <a:noFill/>
            <a:miter lim="800000"/>
            <a:headEnd/>
            <a:tailEnd/>
          </a:ln>
        </p:spPr>
        <p:txBody>
          <a:bodyPr wrap="square">
            <a:spAutoFit/>
          </a:bodyPr>
          <a:lstStyle/>
          <a:p>
            <a:pPr defTabSz="914400"/>
            <a:r>
              <a:rPr lang="en-US" sz="1400" b="1" dirty="0"/>
              <a:t>GOALI</a:t>
            </a:r>
          </a:p>
        </p:txBody>
      </p:sp>
      <p:sp>
        <p:nvSpPr>
          <p:cNvPr id="22" name="Text Box 22"/>
          <p:cNvSpPr txBox="1">
            <a:spLocks noChangeArrowheads="1"/>
          </p:cNvSpPr>
          <p:nvPr/>
        </p:nvSpPr>
        <p:spPr bwMode="auto">
          <a:xfrm rot="16200000">
            <a:off x="2755394" y="1703258"/>
            <a:ext cx="965704" cy="355341"/>
          </a:xfrm>
          <a:prstGeom prst="rect">
            <a:avLst/>
          </a:prstGeom>
          <a:noFill/>
          <a:ln w="9525" algn="ctr">
            <a:noFill/>
            <a:miter lim="800000"/>
            <a:headEnd/>
            <a:tailEnd/>
          </a:ln>
        </p:spPr>
        <p:txBody>
          <a:bodyPr>
            <a:spAutoFit/>
          </a:bodyPr>
          <a:lstStyle/>
          <a:p>
            <a:pPr defTabSz="914400"/>
            <a:r>
              <a:rPr lang="en-US" sz="1400" b="1" dirty="0" smtClean="0"/>
              <a:t>STTR</a:t>
            </a:r>
            <a:endParaRPr lang="en-US" sz="1400" b="1" dirty="0"/>
          </a:p>
        </p:txBody>
      </p:sp>
      <p:sp>
        <p:nvSpPr>
          <p:cNvPr id="23" name="Text Box 23"/>
          <p:cNvSpPr txBox="1">
            <a:spLocks noChangeArrowheads="1"/>
          </p:cNvSpPr>
          <p:nvPr/>
        </p:nvSpPr>
        <p:spPr bwMode="auto">
          <a:xfrm rot="16200000">
            <a:off x="2063991" y="1706052"/>
            <a:ext cx="956644" cy="358811"/>
          </a:xfrm>
          <a:prstGeom prst="rect">
            <a:avLst/>
          </a:prstGeom>
          <a:noFill/>
          <a:ln w="9525" algn="ctr">
            <a:noFill/>
            <a:miter lim="800000"/>
            <a:headEnd/>
            <a:tailEnd/>
          </a:ln>
        </p:spPr>
        <p:txBody>
          <a:bodyPr wrap="square">
            <a:spAutoFit/>
          </a:bodyPr>
          <a:lstStyle/>
          <a:p>
            <a:pPr defTabSz="914400"/>
            <a:r>
              <a:rPr lang="en-US" sz="1400" b="1" dirty="0" smtClean="0"/>
              <a:t>AIR/PFI</a:t>
            </a:r>
            <a:endParaRPr lang="en-US" sz="1400" b="1" dirty="0"/>
          </a:p>
        </p:txBody>
      </p:sp>
      <p:sp>
        <p:nvSpPr>
          <p:cNvPr id="24" name="Text Box 24"/>
          <p:cNvSpPr txBox="1">
            <a:spLocks noChangeArrowheads="1"/>
          </p:cNvSpPr>
          <p:nvPr/>
        </p:nvSpPr>
        <p:spPr bwMode="auto">
          <a:xfrm rot="16200000">
            <a:off x="1931725" y="1294920"/>
            <a:ext cx="533049" cy="358811"/>
          </a:xfrm>
          <a:prstGeom prst="rect">
            <a:avLst/>
          </a:prstGeom>
          <a:noFill/>
          <a:ln w="9525">
            <a:noFill/>
            <a:miter lim="800000"/>
            <a:headEnd/>
            <a:tailEnd/>
          </a:ln>
        </p:spPr>
        <p:txBody>
          <a:bodyPr wrap="none">
            <a:spAutoFit/>
          </a:bodyPr>
          <a:lstStyle/>
          <a:p>
            <a:pPr defTabSz="914400"/>
            <a:r>
              <a:rPr lang="en-US" sz="1400" b="1" dirty="0"/>
              <a:t>ERC</a:t>
            </a:r>
          </a:p>
        </p:txBody>
      </p:sp>
      <p:sp>
        <p:nvSpPr>
          <p:cNvPr id="25" name="Text Box 25"/>
          <p:cNvSpPr txBox="1">
            <a:spLocks noChangeArrowheads="1"/>
          </p:cNvSpPr>
          <p:nvPr/>
        </p:nvSpPr>
        <p:spPr bwMode="auto">
          <a:xfrm rot="16200000">
            <a:off x="2415253" y="1317282"/>
            <a:ext cx="816625" cy="358811"/>
          </a:xfrm>
          <a:prstGeom prst="rect">
            <a:avLst/>
          </a:prstGeom>
          <a:noFill/>
          <a:ln w="9525">
            <a:noFill/>
            <a:miter lim="800000"/>
            <a:headEnd/>
            <a:tailEnd/>
          </a:ln>
        </p:spPr>
        <p:txBody>
          <a:bodyPr wrap="none">
            <a:spAutoFit/>
          </a:bodyPr>
          <a:lstStyle/>
          <a:p>
            <a:pPr defTabSz="914400"/>
            <a:r>
              <a:rPr lang="en-US" sz="1400" b="1" dirty="0" smtClean="0"/>
              <a:t>I/UCRC</a:t>
            </a:r>
            <a:endParaRPr lang="en-US" sz="1400" b="1" dirty="0"/>
          </a:p>
        </p:txBody>
      </p:sp>
      <p:sp>
        <p:nvSpPr>
          <p:cNvPr id="26" name="Text Box 26"/>
          <p:cNvSpPr txBox="1">
            <a:spLocks noChangeArrowheads="1"/>
          </p:cNvSpPr>
          <p:nvPr/>
        </p:nvSpPr>
        <p:spPr bwMode="auto">
          <a:xfrm rot="16200000">
            <a:off x="3185978" y="1266837"/>
            <a:ext cx="593131" cy="358811"/>
          </a:xfrm>
          <a:prstGeom prst="rect">
            <a:avLst/>
          </a:prstGeom>
          <a:noFill/>
          <a:ln w="9525">
            <a:noFill/>
            <a:miter lim="800000"/>
            <a:headEnd/>
            <a:tailEnd/>
          </a:ln>
        </p:spPr>
        <p:txBody>
          <a:bodyPr wrap="none">
            <a:spAutoFit/>
          </a:bodyPr>
          <a:lstStyle/>
          <a:p>
            <a:pPr defTabSz="914400"/>
            <a:r>
              <a:rPr lang="en-US" sz="1400" b="1" dirty="0"/>
              <a:t>SBIR</a:t>
            </a:r>
          </a:p>
        </p:txBody>
      </p:sp>
      <p:sp>
        <p:nvSpPr>
          <p:cNvPr id="27" name="Text Box 28"/>
          <p:cNvSpPr txBox="1">
            <a:spLocks noChangeArrowheads="1"/>
          </p:cNvSpPr>
          <p:nvPr/>
        </p:nvSpPr>
        <p:spPr bwMode="auto">
          <a:xfrm rot="16200000">
            <a:off x="1109142" y="1833710"/>
            <a:ext cx="704801" cy="355341"/>
          </a:xfrm>
          <a:prstGeom prst="rect">
            <a:avLst/>
          </a:prstGeom>
          <a:noFill/>
          <a:ln w="9525" algn="ctr">
            <a:noFill/>
            <a:miter lim="800000"/>
            <a:headEnd/>
            <a:tailEnd/>
          </a:ln>
        </p:spPr>
        <p:txBody>
          <a:bodyPr>
            <a:spAutoFit/>
          </a:bodyPr>
          <a:lstStyle/>
          <a:p>
            <a:pPr defTabSz="914400"/>
            <a:r>
              <a:rPr lang="en-US" sz="1400" b="1" dirty="0"/>
              <a:t>STC</a:t>
            </a:r>
          </a:p>
        </p:txBody>
      </p:sp>
      <p:sp>
        <p:nvSpPr>
          <p:cNvPr id="28" name="Text Box 29"/>
          <p:cNvSpPr txBox="1">
            <a:spLocks noChangeArrowheads="1"/>
          </p:cNvSpPr>
          <p:nvPr/>
        </p:nvSpPr>
        <p:spPr bwMode="auto">
          <a:xfrm rot="16200000">
            <a:off x="-706339" y="3851939"/>
            <a:ext cx="2488732" cy="466455"/>
          </a:xfrm>
          <a:prstGeom prst="rect">
            <a:avLst/>
          </a:prstGeom>
          <a:noFill/>
          <a:ln w="9525">
            <a:noFill/>
            <a:miter lim="800000"/>
            <a:headEnd/>
            <a:tailEnd/>
          </a:ln>
        </p:spPr>
        <p:txBody>
          <a:bodyPr wrap="none">
            <a:spAutoFit/>
          </a:bodyPr>
          <a:lstStyle/>
          <a:p>
            <a:pPr defTabSz="914400"/>
            <a:r>
              <a:rPr lang="en-US" sz="2000" dirty="0"/>
              <a:t>Resources Invested</a:t>
            </a:r>
          </a:p>
        </p:txBody>
      </p:sp>
      <p:sp>
        <p:nvSpPr>
          <p:cNvPr id="29" name="Text Box 30"/>
          <p:cNvSpPr txBox="1">
            <a:spLocks noChangeArrowheads="1"/>
          </p:cNvSpPr>
          <p:nvPr/>
        </p:nvSpPr>
        <p:spPr bwMode="auto">
          <a:xfrm>
            <a:off x="928531" y="6234898"/>
            <a:ext cx="1698973" cy="384107"/>
          </a:xfrm>
          <a:prstGeom prst="rect">
            <a:avLst/>
          </a:prstGeom>
          <a:noFill/>
          <a:ln w="9525">
            <a:noFill/>
            <a:miter lim="800000"/>
            <a:headEnd/>
            <a:tailEnd/>
          </a:ln>
        </p:spPr>
        <p:txBody>
          <a:bodyPr>
            <a:spAutoFit/>
          </a:bodyPr>
          <a:lstStyle/>
          <a:p>
            <a:pPr defTabSz="914400"/>
            <a:r>
              <a:rPr lang="en-US" sz="1600" dirty="0"/>
              <a:t>Discovery</a:t>
            </a:r>
          </a:p>
        </p:txBody>
      </p:sp>
      <p:sp>
        <p:nvSpPr>
          <p:cNvPr id="30" name="Text Box 31"/>
          <p:cNvSpPr txBox="1">
            <a:spLocks noChangeArrowheads="1"/>
          </p:cNvSpPr>
          <p:nvPr/>
        </p:nvSpPr>
        <p:spPr bwMode="auto">
          <a:xfrm>
            <a:off x="3839642" y="6234898"/>
            <a:ext cx="1527039" cy="386394"/>
          </a:xfrm>
          <a:prstGeom prst="rect">
            <a:avLst/>
          </a:prstGeom>
          <a:noFill/>
          <a:ln w="9525">
            <a:noFill/>
            <a:miter lim="800000"/>
            <a:headEnd/>
            <a:tailEnd/>
          </a:ln>
        </p:spPr>
        <p:txBody>
          <a:bodyPr wrap="none">
            <a:spAutoFit/>
          </a:bodyPr>
          <a:lstStyle/>
          <a:p>
            <a:pPr algn="ctr" defTabSz="914400"/>
            <a:r>
              <a:rPr lang="en-US" sz="1600" dirty="0"/>
              <a:t>Development</a:t>
            </a:r>
          </a:p>
        </p:txBody>
      </p:sp>
      <p:sp>
        <p:nvSpPr>
          <p:cNvPr id="31" name="Text Box 32"/>
          <p:cNvSpPr txBox="1">
            <a:spLocks noChangeArrowheads="1"/>
          </p:cNvSpPr>
          <p:nvPr/>
        </p:nvSpPr>
        <p:spPr bwMode="auto">
          <a:xfrm>
            <a:off x="6324600" y="6234898"/>
            <a:ext cx="2018311" cy="386394"/>
          </a:xfrm>
          <a:prstGeom prst="rect">
            <a:avLst/>
          </a:prstGeom>
          <a:noFill/>
          <a:ln w="9525">
            <a:noFill/>
            <a:miter lim="800000"/>
            <a:headEnd/>
            <a:tailEnd/>
          </a:ln>
        </p:spPr>
        <p:txBody>
          <a:bodyPr wrap="none">
            <a:spAutoFit/>
          </a:bodyPr>
          <a:lstStyle/>
          <a:p>
            <a:pPr algn="r" defTabSz="914400"/>
            <a:r>
              <a:rPr lang="en-US" sz="1600" dirty="0"/>
              <a:t>Commercialization</a:t>
            </a:r>
          </a:p>
        </p:txBody>
      </p:sp>
      <p:sp>
        <p:nvSpPr>
          <p:cNvPr id="32" name="Oval 34"/>
          <p:cNvSpPr>
            <a:spLocks noChangeArrowheads="1"/>
          </p:cNvSpPr>
          <p:nvPr/>
        </p:nvSpPr>
        <p:spPr bwMode="auto">
          <a:xfrm>
            <a:off x="5016800" y="4651362"/>
            <a:ext cx="1776704" cy="434838"/>
          </a:xfrm>
          <a:prstGeom prst="ellipse">
            <a:avLst/>
          </a:prstGeom>
          <a:solidFill>
            <a:schemeClr val="accent6"/>
          </a:solidFill>
          <a:ln w="9525">
            <a:noFill/>
            <a:round/>
            <a:headEnd/>
            <a:tailEnd/>
          </a:ln>
        </p:spPr>
        <p:txBody>
          <a:bodyPr wrap="none" anchor="ctr"/>
          <a:lstStyle/>
          <a:p>
            <a:pPr algn="ctr" defTabSz="914400">
              <a:defRPr/>
            </a:pPr>
            <a:r>
              <a:rPr lang="en-US" dirty="0"/>
              <a:t>Foundations</a:t>
            </a:r>
          </a:p>
        </p:txBody>
      </p:sp>
      <p:sp>
        <p:nvSpPr>
          <p:cNvPr id="33" name="Text Box 36"/>
          <p:cNvSpPr txBox="1">
            <a:spLocks noChangeArrowheads="1"/>
          </p:cNvSpPr>
          <p:nvPr/>
        </p:nvSpPr>
        <p:spPr bwMode="auto">
          <a:xfrm>
            <a:off x="3799018" y="4196593"/>
            <a:ext cx="1510198" cy="707886"/>
          </a:xfrm>
          <a:prstGeom prst="rect">
            <a:avLst/>
          </a:prstGeom>
          <a:noFill/>
          <a:ln w="9525">
            <a:noFill/>
            <a:miter lim="800000"/>
            <a:headEnd/>
            <a:tailEnd/>
          </a:ln>
        </p:spPr>
        <p:txBody>
          <a:bodyPr>
            <a:spAutoFit/>
          </a:bodyPr>
          <a:lstStyle/>
          <a:p>
            <a:pPr algn="ctr" defTabSz="914400"/>
            <a:r>
              <a:rPr lang="en-US" sz="2000" b="1" dirty="0">
                <a:solidFill>
                  <a:srgbClr val="FF0000"/>
                </a:solidFill>
              </a:rPr>
              <a:t>Valley of </a:t>
            </a:r>
            <a:r>
              <a:rPr lang="en-US" sz="2000" b="1" dirty="0" smtClean="0">
                <a:solidFill>
                  <a:srgbClr val="FF0000"/>
                </a:solidFill>
              </a:rPr>
              <a:t>Death</a:t>
            </a:r>
            <a:endParaRPr lang="en-US" sz="2000" b="1" dirty="0">
              <a:solidFill>
                <a:srgbClr val="FF0000"/>
              </a:solidFill>
            </a:endParaRPr>
          </a:p>
        </p:txBody>
      </p:sp>
      <p:sp>
        <p:nvSpPr>
          <p:cNvPr id="34" name="Line 7"/>
          <p:cNvSpPr>
            <a:spLocks noChangeShapeType="1"/>
          </p:cNvSpPr>
          <p:nvPr/>
        </p:nvSpPr>
        <p:spPr bwMode="auto">
          <a:xfrm>
            <a:off x="2999501" y="720174"/>
            <a:ext cx="0" cy="5564118"/>
          </a:xfrm>
          <a:prstGeom prst="line">
            <a:avLst/>
          </a:prstGeom>
          <a:noFill/>
          <a:ln w="38100">
            <a:solidFill>
              <a:schemeClr val="accent2"/>
            </a:solidFill>
            <a:prstDash val="dash"/>
            <a:round/>
            <a:headEnd/>
            <a:tailEnd/>
          </a:ln>
        </p:spPr>
        <p:txBody>
          <a:bodyPr/>
          <a:lstStyle/>
          <a:p>
            <a:endParaRPr lang="en-US"/>
          </a:p>
        </p:txBody>
      </p:sp>
      <p:sp>
        <p:nvSpPr>
          <p:cNvPr id="36" name="Text Box 26"/>
          <p:cNvSpPr txBox="1">
            <a:spLocks noChangeArrowheads="1"/>
          </p:cNvSpPr>
          <p:nvPr/>
        </p:nvSpPr>
        <p:spPr bwMode="auto">
          <a:xfrm>
            <a:off x="2590800" y="685800"/>
            <a:ext cx="902811" cy="338554"/>
          </a:xfrm>
          <a:prstGeom prst="rect">
            <a:avLst/>
          </a:prstGeom>
          <a:solidFill>
            <a:schemeClr val="bg1"/>
          </a:solidFill>
          <a:ln w="9525">
            <a:noFill/>
            <a:miter lim="800000"/>
            <a:headEnd/>
            <a:tailEnd/>
          </a:ln>
        </p:spPr>
        <p:txBody>
          <a:bodyPr wrap="none">
            <a:spAutoFit/>
          </a:bodyPr>
          <a:lstStyle/>
          <a:p>
            <a:pPr defTabSz="914400"/>
            <a:r>
              <a:rPr lang="en-US" sz="1600" b="1" dirty="0" smtClean="0">
                <a:solidFill>
                  <a:srgbClr val="00B400"/>
                </a:solidFill>
              </a:rPr>
              <a:t>I-Corps</a:t>
            </a:r>
            <a:endParaRPr lang="en-US" sz="1600" b="1" dirty="0">
              <a:solidFill>
                <a:srgbClr val="00B400"/>
              </a:solidFill>
            </a:endParaRPr>
          </a:p>
        </p:txBody>
      </p:sp>
      <p:sp>
        <p:nvSpPr>
          <p:cNvPr id="9" name="Line 7"/>
          <p:cNvSpPr>
            <a:spLocks noChangeShapeType="1"/>
          </p:cNvSpPr>
          <p:nvPr/>
        </p:nvSpPr>
        <p:spPr bwMode="auto">
          <a:xfrm>
            <a:off x="2527565" y="2285116"/>
            <a:ext cx="0" cy="3911733"/>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7" name="Oval 15"/>
          <p:cNvSpPr>
            <a:spLocks noChangeArrowheads="1"/>
          </p:cNvSpPr>
          <p:nvPr/>
        </p:nvSpPr>
        <p:spPr bwMode="auto">
          <a:xfrm>
            <a:off x="1017367" y="5676855"/>
            <a:ext cx="2070970" cy="434838"/>
          </a:xfrm>
          <a:prstGeom prst="ellipse">
            <a:avLst/>
          </a:prstGeom>
          <a:solidFill>
            <a:schemeClr val="accent6"/>
          </a:solidFill>
          <a:ln w="9525">
            <a:noFill/>
            <a:round/>
            <a:headEnd/>
            <a:tailEnd/>
          </a:ln>
        </p:spPr>
        <p:txBody>
          <a:bodyPr wrap="none" anchor="ctr"/>
          <a:lstStyle/>
          <a:p>
            <a:pPr algn="ctr" defTabSz="914400">
              <a:defRPr/>
            </a:pPr>
            <a:r>
              <a:rPr lang="en-US" dirty="0"/>
              <a:t>University</a:t>
            </a:r>
          </a:p>
        </p:txBody>
      </p:sp>
      <p:sp>
        <p:nvSpPr>
          <p:cNvPr id="35" name="Oval 16"/>
          <p:cNvSpPr>
            <a:spLocks noChangeArrowheads="1"/>
          </p:cNvSpPr>
          <p:nvPr/>
        </p:nvSpPr>
        <p:spPr bwMode="auto">
          <a:xfrm>
            <a:off x="2466490" y="5191286"/>
            <a:ext cx="2193119" cy="434838"/>
          </a:xfrm>
          <a:prstGeom prst="ellipse">
            <a:avLst/>
          </a:prstGeom>
          <a:solidFill>
            <a:schemeClr val="accent6"/>
          </a:solidFill>
          <a:ln w="9525">
            <a:noFill/>
            <a:round/>
            <a:headEnd/>
            <a:tailEnd/>
          </a:ln>
        </p:spPr>
        <p:txBody>
          <a:bodyPr wrap="none" anchor="ctr"/>
          <a:lstStyle/>
          <a:p>
            <a:pPr algn="ctr" defTabSz="914400">
              <a:defRPr/>
            </a:pPr>
            <a:r>
              <a:rPr lang="en-US" dirty="0"/>
              <a:t>Small Business</a:t>
            </a:r>
          </a:p>
        </p:txBody>
      </p:sp>
      <p:sp>
        <p:nvSpPr>
          <p:cNvPr id="60" name="Freeform 59"/>
          <p:cNvSpPr/>
          <p:nvPr/>
        </p:nvSpPr>
        <p:spPr>
          <a:xfrm>
            <a:off x="1104900" y="2971800"/>
            <a:ext cx="4450080" cy="2446020"/>
          </a:xfrm>
          <a:custGeom>
            <a:avLst/>
            <a:gdLst>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1935480 w 4450080"/>
              <a:gd name="connsiteY5" fmla="*/ 815340 h 2446020"/>
              <a:gd name="connsiteX6" fmla="*/ 2080260 w 4450080"/>
              <a:gd name="connsiteY6" fmla="*/ 480060 h 2446020"/>
              <a:gd name="connsiteX7" fmla="*/ 2171700 w 4450080"/>
              <a:gd name="connsiteY7" fmla="*/ 556260 h 2446020"/>
              <a:gd name="connsiteX8" fmla="*/ 2125980 w 4450080"/>
              <a:gd name="connsiteY8" fmla="*/ 800100 h 2446020"/>
              <a:gd name="connsiteX9" fmla="*/ 2202180 w 4450080"/>
              <a:gd name="connsiteY9" fmla="*/ 960120 h 2446020"/>
              <a:gd name="connsiteX10" fmla="*/ 2461260 w 4450080"/>
              <a:gd name="connsiteY10" fmla="*/ 1363980 h 2446020"/>
              <a:gd name="connsiteX11" fmla="*/ 2865120 w 4450080"/>
              <a:gd name="connsiteY11" fmla="*/ 1821180 h 2446020"/>
              <a:gd name="connsiteX12" fmla="*/ 3352800 w 4450080"/>
              <a:gd name="connsiteY12" fmla="*/ 2164080 h 2446020"/>
              <a:gd name="connsiteX13" fmla="*/ 3726180 w 4450080"/>
              <a:gd name="connsiteY13" fmla="*/ 2301240 h 2446020"/>
              <a:gd name="connsiteX14" fmla="*/ 4450080 w 4450080"/>
              <a:gd name="connsiteY14" fmla="*/ 2446020 h 244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0080" h="2446020">
                <a:moveTo>
                  <a:pt x="0" y="0"/>
                </a:moveTo>
                <a:cubicBezTo>
                  <a:pt x="228600" y="19050"/>
                  <a:pt x="457200" y="38100"/>
                  <a:pt x="678180" y="76200"/>
                </a:cubicBezTo>
                <a:cubicBezTo>
                  <a:pt x="899160" y="114300"/>
                  <a:pt x="1130300" y="157480"/>
                  <a:pt x="1325880" y="228600"/>
                </a:cubicBezTo>
                <a:cubicBezTo>
                  <a:pt x="1521460" y="299720"/>
                  <a:pt x="1771650" y="406400"/>
                  <a:pt x="1851660" y="502920"/>
                </a:cubicBezTo>
                <a:cubicBezTo>
                  <a:pt x="1931670" y="599440"/>
                  <a:pt x="1791970" y="755650"/>
                  <a:pt x="1805940" y="807720"/>
                </a:cubicBezTo>
                <a:cubicBezTo>
                  <a:pt x="1819910" y="859790"/>
                  <a:pt x="1889760" y="869950"/>
                  <a:pt x="1935480" y="815340"/>
                </a:cubicBezTo>
                <a:cubicBezTo>
                  <a:pt x="1981200" y="760730"/>
                  <a:pt x="2040890" y="523240"/>
                  <a:pt x="2080260" y="480060"/>
                </a:cubicBezTo>
                <a:cubicBezTo>
                  <a:pt x="2119630" y="436880"/>
                  <a:pt x="2164080" y="502920"/>
                  <a:pt x="2171700" y="556260"/>
                </a:cubicBezTo>
                <a:cubicBezTo>
                  <a:pt x="2179320" y="609600"/>
                  <a:pt x="2120900" y="732790"/>
                  <a:pt x="2125980" y="800100"/>
                </a:cubicBezTo>
                <a:cubicBezTo>
                  <a:pt x="2131060" y="867410"/>
                  <a:pt x="2146300" y="866140"/>
                  <a:pt x="2202180" y="960120"/>
                </a:cubicBezTo>
                <a:cubicBezTo>
                  <a:pt x="2258060" y="1054100"/>
                  <a:pt x="2350770" y="1220470"/>
                  <a:pt x="2461260" y="1363980"/>
                </a:cubicBezTo>
                <a:cubicBezTo>
                  <a:pt x="2571750" y="1507490"/>
                  <a:pt x="2716530" y="1687830"/>
                  <a:pt x="2865120" y="1821180"/>
                </a:cubicBezTo>
                <a:cubicBezTo>
                  <a:pt x="3013710" y="1954530"/>
                  <a:pt x="3209290" y="2084070"/>
                  <a:pt x="3352800" y="2164080"/>
                </a:cubicBezTo>
                <a:cubicBezTo>
                  <a:pt x="3496310" y="2244090"/>
                  <a:pt x="3543300" y="2254250"/>
                  <a:pt x="3726180" y="2301240"/>
                </a:cubicBezTo>
                <a:cubicBezTo>
                  <a:pt x="3909060" y="2348230"/>
                  <a:pt x="4179570" y="2397125"/>
                  <a:pt x="4450080" y="2446020"/>
                </a:cubicBezTo>
              </a:path>
            </a:pathLst>
          </a:custGeom>
          <a:ln w="158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 Box 36"/>
          <p:cNvSpPr txBox="1">
            <a:spLocks noChangeArrowheads="1"/>
          </p:cNvSpPr>
          <p:nvPr/>
        </p:nvSpPr>
        <p:spPr bwMode="auto">
          <a:xfrm>
            <a:off x="1981200" y="3810000"/>
            <a:ext cx="1510198" cy="707886"/>
          </a:xfrm>
          <a:prstGeom prst="rect">
            <a:avLst/>
          </a:prstGeom>
          <a:noFill/>
          <a:ln w="9525">
            <a:noFill/>
            <a:miter lim="800000"/>
            <a:headEnd/>
            <a:tailEnd/>
          </a:ln>
        </p:spPr>
        <p:txBody>
          <a:bodyPr>
            <a:spAutoFit/>
          </a:bodyPr>
          <a:lstStyle/>
          <a:p>
            <a:pPr algn="ctr" defTabSz="914400"/>
            <a:r>
              <a:rPr lang="en-US" sz="2000" b="1" dirty="0" smtClean="0"/>
              <a:t>“</a:t>
            </a:r>
            <a:r>
              <a:rPr lang="en-US" sz="2000" b="1" dirty="0" smtClean="0">
                <a:solidFill>
                  <a:srgbClr val="FF0000"/>
                </a:solidFill>
              </a:rPr>
              <a:t>Ditch of Death</a:t>
            </a:r>
            <a:r>
              <a:rPr lang="en-US" sz="2000" b="1" dirty="0" smtClean="0"/>
              <a:t>”</a:t>
            </a:r>
            <a:endParaRPr lang="en-US" sz="2000" b="1" dirty="0"/>
          </a:p>
        </p:txBody>
      </p:sp>
      <p:sp>
        <p:nvSpPr>
          <p:cNvPr id="40" name="Rectangle 39"/>
          <p:cNvSpPr/>
          <p:nvPr/>
        </p:nvSpPr>
        <p:spPr>
          <a:xfrm>
            <a:off x="914400" y="2057400"/>
            <a:ext cx="304800" cy="411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112520" y="2971800"/>
            <a:ext cx="4450080" cy="2446020"/>
          </a:xfrm>
          <a:custGeom>
            <a:avLst/>
            <a:gdLst>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1935480 w 4450080"/>
              <a:gd name="connsiteY5" fmla="*/ 815340 h 2446020"/>
              <a:gd name="connsiteX6" fmla="*/ 2080260 w 4450080"/>
              <a:gd name="connsiteY6" fmla="*/ 480060 h 2446020"/>
              <a:gd name="connsiteX7" fmla="*/ 2171700 w 4450080"/>
              <a:gd name="connsiteY7" fmla="*/ 556260 h 2446020"/>
              <a:gd name="connsiteX8" fmla="*/ 2125980 w 4450080"/>
              <a:gd name="connsiteY8" fmla="*/ 800100 h 2446020"/>
              <a:gd name="connsiteX9" fmla="*/ 2202180 w 4450080"/>
              <a:gd name="connsiteY9" fmla="*/ 960120 h 2446020"/>
              <a:gd name="connsiteX10" fmla="*/ 2461260 w 4450080"/>
              <a:gd name="connsiteY10" fmla="*/ 1363980 h 2446020"/>
              <a:gd name="connsiteX11" fmla="*/ 2865120 w 4450080"/>
              <a:gd name="connsiteY11" fmla="*/ 1821180 h 2446020"/>
              <a:gd name="connsiteX12" fmla="*/ 3352800 w 4450080"/>
              <a:gd name="connsiteY12" fmla="*/ 2164080 h 2446020"/>
              <a:gd name="connsiteX13" fmla="*/ 3726180 w 4450080"/>
              <a:gd name="connsiteY13" fmla="*/ 2301240 h 2446020"/>
              <a:gd name="connsiteX14" fmla="*/ 4450080 w 4450080"/>
              <a:gd name="connsiteY14"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080260 w 4450080"/>
              <a:gd name="connsiteY5" fmla="*/ 480060 h 2446020"/>
              <a:gd name="connsiteX6" fmla="*/ 2171700 w 4450080"/>
              <a:gd name="connsiteY6" fmla="*/ 556260 h 2446020"/>
              <a:gd name="connsiteX7" fmla="*/ 2125980 w 4450080"/>
              <a:gd name="connsiteY7" fmla="*/ 800100 h 2446020"/>
              <a:gd name="connsiteX8" fmla="*/ 2202180 w 4450080"/>
              <a:gd name="connsiteY8" fmla="*/ 960120 h 2446020"/>
              <a:gd name="connsiteX9" fmla="*/ 2461260 w 4450080"/>
              <a:gd name="connsiteY9" fmla="*/ 1363980 h 2446020"/>
              <a:gd name="connsiteX10" fmla="*/ 2865120 w 4450080"/>
              <a:gd name="connsiteY10" fmla="*/ 1821180 h 2446020"/>
              <a:gd name="connsiteX11" fmla="*/ 3352800 w 4450080"/>
              <a:gd name="connsiteY11" fmla="*/ 2164080 h 2446020"/>
              <a:gd name="connsiteX12" fmla="*/ 3726180 w 4450080"/>
              <a:gd name="connsiteY12" fmla="*/ 2301240 h 2446020"/>
              <a:gd name="connsiteX13" fmla="*/ 4450080 w 4450080"/>
              <a:gd name="connsiteY13"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171700 w 4450080"/>
              <a:gd name="connsiteY5" fmla="*/ 556260 h 2446020"/>
              <a:gd name="connsiteX6" fmla="*/ 2125980 w 4450080"/>
              <a:gd name="connsiteY6" fmla="*/ 800100 h 2446020"/>
              <a:gd name="connsiteX7" fmla="*/ 2202180 w 4450080"/>
              <a:gd name="connsiteY7" fmla="*/ 960120 h 2446020"/>
              <a:gd name="connsiteX8" fmla="*/ 2461260 w 4450080"/>
              <a:gd name="connsiteY8" fmla="*/ 1363980 h 2446020"/>
              <a:gd name="connsiteX9" fmla="*/ 2865120 w 4450080"/>
              <a:gd name="connsiteY9" fmla="*/ 1821180 h 2446020"/>
              <a:gd name="connsiteX10" fmla="*/ 3352800 w 4450080"/>
              <a:gd name="connsiteY10" fmla="*/ 2164080 h 2446020"/>
              <a:gd name="connsiteX11" fmla="*/ 3726180 w 4450080"/>
              <a:gd name="connsiteY11" fmla="*/ 2301240 h 2446020"/>
              <a:gd name="connsiteX12" fmla="*/ 4450080 w 4450080"/>
              <a:gd name="connsiteY12"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125980 w 4450080"/>
              <a:gd name="connsiteY5" fmla="*/ 800100 h 2446020"/>
              <a:gd name="connsiteX6" fmla="*/ 2202180 w 4450080"/>
              <a:gd name="connsiteY6" fmla="*/ 960120 h 2446020"/>
              <a:gd name="connsiteX7" fmla="*/ 2461260 w 4450080"/>
              <a:gd name="connsiteY7" fmla="*/ 1363980 h 2446020"/>
              <a:gd name="connsiteX8" fmla="*/ 2865120 w 4450080"/>
              <a:gd name="connsiteY8" fmla="*/ 1821180 h 2446020"/>
              <a:gd name="connsiteX9" fmla="*/ 3352800 w 4450080"/>
              <a:gd name="connsiteY9" fmla="*/ 2164080 h 2446020"/>
              <a:gd name="connsiteX10" fmla="*/ 3726180 w 4450080"/>
              <a:gd name="connsiteY10" fmla="*/ 2301240 h 2446020"/>
              <a:gd name="connsiteX11" fmla="*/ 4450080 w 4450080"/>
              <a:gd name="connsiteY11"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202180 w 4450080"/>
              <a:gd name="connsiteY5" fmla="*/ 960120 h 2446020"/>
              <a:gd name="connsiteX6" fmla="*/ 2461260 w 4450080"/>
              <a:gd name="connsiteY6" fmla="*/ 1363980 h 2446020"/>
              <a:gd name="connsiteX7" fmla="*/ 2865120 w 4450080"/>
              <a:gd name="connsiteY7" fmla="*/ 1821180 h 2446020"/>
              <a:gd name="connsiteX8" fmla="*/ 3352800 w 4450080"/>
              <a:gd name="connsiteY8" fmla="*/ 2164080 h 2446020"/>
              <a:gd name="connsiteX9" fmla="*/ 3726180 w 4450080"/>
              <a:gd name="connsiteY9" fmla="*/ 2301240 h 2446020"/>
              <a:gd name="connsiteX10" fmla="*/ 4450080 w 4450080"/>
              <a:gd name="connsiteY10"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2202180 w 4450080"/>
              <a:gd name="connsiteY4" fmla="*/ 960120 h 2446020"/>
              <a:gd name="connsiteX5" fmla="*/ 2461260 w 4450080"/>
              <a:gd name="connsiteY5" fmla="*/ 1363980 h 2446020"/>
              <a:gd name="connsiteX6" fmla="*/ 2865120 w 4450080"/>
              <a:gd name="connsiteY6" fmla="*/ 1821180 h 2446020"/>
              <a:gd name="connsiteX7" fmla="*/ 3352800 w 4450080"/>
              <a:gd name="connsiteY7" fmla="*/ 2164080 h 2446020"/>
              <a:gd name="connsiteX8" fmla="*/ 3726180 w 4450080"/>
              <a:gd name="connsiteY8" fmla="*/ 2301240 h 2446020"/>
              <a:gd name="connsiteX9" fmla="*/ 4450080 w 4450080"/>
              <a:gd name="connsiteY9" fmla="*/ 2446020 h 244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0080" h="2446020">
                <a:moveTo>
                  <a:pt x="0" y="0"/>
                </a:moveTo>
                <a:cubicBezTo>
                  <a:pt x="228600" y="19050"/>
                  <a:pt x="457200" y="38100"/>
                  <a:pt x="678180" y="76200"/>
                </a:cubicBezTo>
                <a:cubicBezTo>
                  <a:pt x="899160" y="114300"/>
                  <a:pt x="1130300" y="157480"/>
                  <a:pt x="1325880" y="228600"/>
                </a:cubicBezTo>
                <a:cubicBezTo>
                  <a:pt x="1521460" y="299720"/>
                  <a:pt x="1705610" y="381000"/>
                  <a:pt x="1851660" y="502920"/>
                </a:cubicBezTo>
                <a:cubicBezTo>
                  <a:pt x="1997710" y="624840"/>
                  <a:pt x="2100580" y="816610"/>
                  <a:pt x="2202180" y="960120"/>
                </a:cubicBezTo>
                <a:cubicBezTo>
                  <a:pt x="2303780" y="1103630"/>
                  <a:pt x="2350770" y="1220470"/>
                  <a:pt x="2461260" y="1363980"/>
                </a:cubicBezTo>
                <a:cubicBezTo>
                  <a:pt x="2571750" y="1507490"/>
                  <a:pt x="2716530" y="1687830"/>
                  <a:pt x="2865120" y="1821180"/>
                </a:cubicBezTo>
                <a:cubicBezTo>
                  <a:pt x="3013710" y="1954530"/>
                  <a:pt x="3209290" y="2084070"/>
                  <a:pt x="3352800" y="2164080"/>
                </a:cubicBezTo>
                <a:cubicBezTo>
                  <a:pt x="3496310" y="2244090"/>
                  <a:pt x="3543300" y="2254250"/>
                  <a:pt x="3726180" y="2301240"/>
                </a:cubicBezTo>
                <a:cubicBezTo>
                  <a:pt x="3909060" y="2348230"/>
                  <a:pt x="4179570" y="2397125"/>
                  <a:pt x="4450080" y="2446020"/>
                </a:cubicBezTo>
              </a:path>
            </a:pathLst>
          </a:custGeom>
          <a:ln w="158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 Box 20"/>
          <p:cNvSpPr txBox="1">
            <a:spLocks noChangeArrowheads="1"/>
          </p:cNvSpPr>
          <p:nvPr/>
        </p:nvSpPr>
        <p:spPr bwMode="auto">
          <a:xfrm rot="16200000">
            <a:off x="-91225" y="3638871"/>
            <a:ext cx="2282295" cy="338554"/>
          </a:xfrm>
          <a:prstGeom prst="rect">
            <a:avLst/>
          </a:prstGeom>
          <a:noFill/>
          <a:ln w="9525">
            <a:noFill/>
            <a:miter lim="800000"/>
            <a:headEnd/>
            <a:tailEnd/>
          </a:ln>
        </p:spPr>
        <p:txBody>
          <a:bodyPr wrap="none">
            <a:spAutoFit/>
          </a:bodyPr>
          <a:lstStyle/>
          <a:p>
            <a:pPr defTabSz="914400"/>
            <a:r>
              <a:rPr lang="en-US" sz="1600" b="1" dirty="0">
                <a:solidFill>
                  <a:schemeClr val="bg1"/>
                </a:solidFill>
              </a:rPr>
              <a:t>NSF </a:t>
            </a:r>
            <a:r>
              <a:rPr lang="en-US" sz="1600" b="1" dirty="0" smtClean="0">
                <a:solidFill>
                  <a:schemeClr val="bg1"/>
                </a:solidFill>
              </a:rPr>
              <a:t>Primary Funding</a:t>
            </a:r>
            <a:endParaRPr lang="en-US" sz="1600" b="1" dirty="0">
              <a:solidFill>
                <a:schemeClr val="bg1"/>
              </a:solidFill>
            </a:endParaRPr>
          </a:p>
        </p:txBody>
      </p:sp>
      <p:pic>
        <p:nvPicPr>
          <p:cNvPr id="42" name="Picture 41"/>
          <p:cNvPicPr>
            <a:picLocks noChangeAspect="1"/>
          </p:cNvPicPr>
          <p:nvPr/>
        </p:nvPicPr>
        <p:blipFill>
          <a:blip r:embed="rId3"/>
          <a:srcRect r="73810"/>
          <a:stretch>
            <a:fillRect/>
          </a:stretch>
        </p:blipFill>
        <p:spPr>
          <a:xfrm>
            <a:off x="609600" y="0"/>
            <a:ext cx="838200" cy="1108881"/>
          </a:xfrm>
          <a:prstGeom prst="rect">
            <a:avLst/>
          </a:prstGeom>
        </p:spPr>
      </p:pic>
      <p:sp>
        <p:nvSpPr>
          <p:cNvPr id="43" name="Title 42"/>
          <p:cNvSpPr>
            <a:spLocks noGrp="1"/>
          </p:cNvSpPr>
          <p:nvPr>
            <p:ph type="title"/>
          </p:nvPr>
        </p:nvSpPr>
        <p:spPr>
          <a:xfrm>
            <a:off x="685800" y="-152400"/>
            <a:ext cx="8229600" cy="1143000"/>
          </a:xfrm>
        </p:spPr>
        <p:txBody>
          <a:bodyPr/>
          <a:lstStyle/>
          <a:p>
            <a:r>
              <a:rPr lang="en-US" dirty="0" smtClean="0"/>
              <a:t>National Science Foundation</a:t>
            </a:r>
            <a:endParaRPr lang="en-US" dirty="0"/>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165335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grpId="0" nodeType="afterEffect">
                                  <p:stCondLst>
                                    <p:cond delay="20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20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600"/>
                            </p:stCondLst>
                            <p:childTnLst>
                              <p:par>
                                <p:cTn id="25" presetID="1" presetClass="entr" presetSubtype="0" fill="hold" grpId="0" nodeType="afterEffect">
                                  <p:stCondLst>
                                    <p:cond delay="20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800"/>
                            </p:stCondLst>
                            <p:childTnLst>
                              <p:par>
                                <p:cTn id="30" presetID="1" presetClass="entr" presetSubtype="0" fill="hold" grpId="0" nodeType="afterEffect">
                                  <p:stCondLst>
                                    <p:cond delay="20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20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par>
                          <p:cTn id="45" fill="hold">
                            <p:stCondLst>
                              <p:cond delay="0"/>
                            </p:stCondLst>
                            <p:childTnLst>
                              <p:par>
                                <p:cTn id="46" presetID="10" presetClass="exit" presetSubtype="0" fill="hold" grpId="0" nodeType="afterEffect">
                                  <p:stCondLst>
                                    <p:cond delay="500"/>
                                  </p:stCondLst>
                                  <p:childTnLst>
                                    <p:animEffect transition="out" filter="fade">
                                      <p:cBhvr>
                                        <p:cTn id="47" dur="2000"/>
                                        <p:tgtEl>
                                          <p:spTgt spid="41"/>
                                        </p:tgtEl>
                                      </p:cBhvr>
                                    </p:animEffect>
                                    <p:set>
                                      <p:cBhvr>
                                        <p:cTn id="48" dur="1" fill="hold">
                                          <p:stCondLst>
                                            <p:cond delay="1999"/>
                                          </p:stCondLst>
                                        </p:cTn>
                                        <p:tgtEl>
                                          <p:spTgt spid="41"/>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2000"/>
                                        <p:tgtEl>
                                          <p:spTgt spid="6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21" grpId="0"/>
      <p:bldP spid="22" grpId="0"/>
      <p:bldP spid="23" grpId="0"/>
      <p:bldP spid="24" grpId="0"/>
      <p:bldP spid="25" grpId="0"/>
      <p:bldP spid="26" grpId="0"/>
      <p:bldP spid="27" grpId="0"/>
      <p:bldP spid="34" grpId="0" animBg="1"/>
      <p:bldP spid="36" grpId="0" animBg="1"/>
      <p:bldP spid="9" grpId="0" animBg="1"/>
      <p:bldP spid="60" grpId="0" animBg="1"/>
      <p:bldP spid="37" grpId="0"/>
      <p:bldP spid="41" grpId="0" animBg="1"/>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Line 3"/>
          <p:cNvSpPr>
            <a:spLocks noChangeShapeType="1"/>
          </p:cNvSpPr>
          <p:nvPr/>
        </p:nvSpPr>
        <p:spPr bwMode="auto">
          <a:xfrm>
            <a:off x="1235753" y="1757875"/>
            <a:ext cx="0" cy="4433538"/>
          </a:xfrm>
          <a:prstGeom prst="line">
            <a:avLst/>
          </a:prstGeom>
          <a:noFill/>
          <a:ln w="38100">
            <a:solidFill>
              <a:schemeClr val="accent3">
                <a:lumMod val="60000"/>
                <a:lumOff val="40000"/>
              </a:schemeClr>
            </a:solidFill>
            <a:prstDash val="sysDot"/>
            <a:round/>
            <a:headEnd/>
            <a:tailEnd/>
          </a:ln>
        </p:spPr>
        <p:txBody>
          <a:bodyPr/>
          <a:lstStyle/>
          <a:p>
            <a:pPr>
              <a:defRPr/>
            </a:pPr>
            <a:endParaRPr lang="en-US"/>
          </a:p>
        </p:txBody>
      </p:sp>
      <p:sp>
        <p:nvSpPr>
          <p:cNvPr id="6" name="Line 4"/>
          <p:cNvSpPr>
            <a:spLocks noChangeShapeType="1"/>
          </p:cNvSpPr>
          <p:nvPr/>
        </p:nvSpPr>
        <p:spPr bwMode="auto">
          <a:xfrm>
            <a:off x="1844644" y="2285592"/>
            <a:ext cx="0" cy="3911733"/>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7" name="Line 5"/>
          <p:cNvSpPr>
            <a:spLocks noChangeShapeType="1"/>
          </p:cNvSpPr>
          <p:nvPr/>
        </p:nvSpPr>
        <p:spPr bwMode="auto">
          <a:xfrm>
            <a:off x="3211076" y="2283305"/>
            <a:ext cx="54931" cy="3913544"/>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8" name="Line 6"/>
          <p:cNvSpPr>
            <a:spLocks noChangeShapeType="1"/>
          </p:cNvSpPr>
          <p:nvPr/>
        </p:nvSpPr>
        <p:spPr bwMode="auto">
          <a:xfrm>
            <a:off x="3482543" y="1757875"/>
            <a:ext cx="0" cy="4433538"/>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0" name="Line 8"/>
          <p:cNvSpPr>
            <a:spLocks noChangeShapeType="1"/>
          </p:cNvSpPr>
          <p:nvPr/>
        </p:nvSpPr>
        <p:spPr bwMode="auto">
          <a:xfrm>
            <a:off x="2198250" y="1757875"/>
            <a:ext cx="0" cy="4433538"/>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1" name="Line 9"/>
          <p:cNvSpPr>
            <a:spLocks noChangeShapeType="1"/>
          </p:cNvSpPr>
          <p:nvPr/>
        </p:nvSpPr>
        <p:spPr bwMode="auto">
          <a:xfrm>
            <a:off x="2821831" y="1763786"/>
            <a:ext cx="0" cy="4433537"/>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2" name="Line 10"/>
          <p:cNvSpPr>
            <a:spLocks noChangeShapeType="1"/>
          </p:cNvSpPr>
          <p:nvPr/>
        </p:nvSpPr>
        <p:spPr bwMode="auto">
          <a:xfrm>
            <a:off x="1461543" y="2285116"/>
            <a:ext cx="0" cy="3911733"/>
          </a:xfrm>
          <a:prstGeom prst="line">
            <a:avLst/>
          </a:prstGeom>
          <a:noFill/>
          <a:ln w="38100">
            <a:solidFill>
              <a:schemeClr val="accent5">
                <a:lumMod val="60000"/>
                <a:lumOff val="40000"/>
              </a:schemeClr>
            </a:solidFill>
            <a:prstDash val="dash"/>
            <a:round/>
            <a:headEnd/>
            <a:tailEnd/>
          </a:ln>
        </p:spPr>
        <p:txBody>
          <a:bodyPr/>
          <a:lstStyle/>
          <a:p>
            <a:endParaRPr lang="en-US"/>
          </a:p>
        </p:txBody>
      </p:sp>
      <p:cxnSp>
        <p:nvCxnSpPr>
          <p:cNvPr id="13" name="AutoShape 11"/>
          <p:cNvCxnSpPr>
            <a:cxnSpLocks noChangeShapeType="1"/>
          </p:cNvCxnSpPr>
          <p:nvPr/>
        </p:nvCxnSpPr>
        <p:spPr bwMode="auto">
          <a:xfrm>
            <a:off x="928531" y="1766935"/>
            <a:ext cx="0" cy="4433537"/>
          </a:xfrm>
          <a:prstGeom prst="straightConnector1">
            <a:avLst/>
          </a:prstGeom>
          <a:noFill/>
          <a:ln w="25400">
            <a:solidFill>
              <a:schemeClr val="tx1"/>
            </a:solidFill>
            <a:round/>
            <a:headEnd/>
            <a:tailEnd/>
          </a:ln>
        </p:spPr>
      </p:cxnSp>
      <p:cxnSp>
        <p:nvCxnSpPr>
          <p:cNvPr id="14" name="AutoShape 12"/>
          <p:cNvCxnSpPr>
            <a:cxnSpLocks noChangeShapeType="1"/>
          </p:cNvCxnSpPr>
          <p:nvPr/>
        </p:nvCxnSpPr>
        <p:spPr bwMode="auto">
          <a:xfrm>
            <a:off x="928531" y="6198661"/>
            <a:ext cx="7373320" cy="0"/>
          </a:xfrm>
          <a:prstGeom prst="straightConnector1">
            <a:avLst/>
          </a:prstGeom>
          <a:noFill/>
          <a:ln w="25400">
            <a:solidFill>
              <a:schemeClr val="tx1"/>
            </a:solidFill>
            <a:round/>
            <a:headEnd/>
            <a:tailEnd/>
          </a:ln>
        </p:spPr>
      </p:cxnSp>
      <p:sp>
        <p:nvSpPr>
          <p:cNvPr id="16" name="Freeform 14"/>
          <p:cNvSpPr>
            <a:spLocks/>
          </p:cNvSpPr>
          <p:nvPr/>
        </p:nvSpPr>
        <p:spPr bwMode="auto">
          <a:xfrm>
            <a:off x="2616400" y="1980730"/>
            <a:ext cx="4797100" cy="3522189"/>
          </a:xfrm>
          <a:custGeom>
            <a:avLst/>
            <a:gdLst>
              <a:gd name="T0" fmla="*/ 0 w 2592"/>
              <a:gd name="T1" fmla="*/ 2147483647 h 1944"/>
              <a:gd name="T2" fmla="*/ 2147483647 w 2592"/>
              <a:gd name="T3" fmla="*/ 2147483647 h 1944"/>
              <a:gd name="T4" fmla="*/ 2147483647 w 2592"/>
              <a:gd name="T5" fmla="*/ 2147483647 h 1944"/>
              <a:gd name="T6" fmla="*/ 2147483647 w 2592"/>
              <a:gd name="T7" fmla="*/ 2147483647 h 1944"/>
              <a:gd name="T8" fmla="*/ 2147483647 w 2592"/>
              <a:gd name="T9" fmla="*/ 2147483647 h 1944"/>
              <a:gd name="T10" fmla="*/ 2147483647 w 2592"/>
              <a:gd name="T11" fmla="*/ 0 h 1944"/>
              <a:gd name="T12" fmla="*/ 0 60000 65536"/>
              <a:gd name="T13" fmla="*/ 0 60000 65536"/>
              <a:gd name="T14" fmla="*/ 0 60000 65536"/>
              <a:gd name="T15" fmla="*/ 0 60000 65536"/>
              <a:gd name="T16" fmla="*/ 0 60000 65536"/>
              <a:gd name="T17" fmla="*/ 0 60000 65536"/>
              <a:gd name="T18" fmla="*/ 0 w 2592"/>
              <a:gd name="T19" fmla="*/ 0 h 1944"/>
              <a:gd name="T20" fmla="*/ 2592 w 2592"/>
              <a:gd name="T21" fmla="*/ 1944 h 1944"/>
            </a:gdLst>
            <a:ahLst/>
            <a:cxnLst>
              <a:cxn ang="T12">
                <a:pos x="T0" y="T1"/>
              </a:cxn>
              <a:cxn ang="T13">
                <a:pos x="T2" y="T3"/>
              </a:cxn>
              <a:cxn ang="T14">
                <a:pos x="T4" y="T5"/>
              </a:cxn>
              <a:cxn ang="T15">
                <a:pos x="T6" y="T7"/>
              </a:cxn>
              <a:cxn ang="T16">
                <a:pos x="T8" y="T9"/>
              </a:cxn>
              <a:cxn ang="T17">
                <a:pos x="T10" y="T11"/>
              </a:cxn>
            </a:cxnLst>
            <a:rect l="T18" t="T19" r="T20" b="T21"/>
            <a:pathLst>
              <a:path w="2592" h="1944">
                <a:moveTo>
                  <a:pt x="0" y="1944"/>
                </a:moveTo>
                <a:cubicBezTo>
                  <a:pt x="144" y="1920"/>
                  <a:pt x="616" y="1896"/>
                  <a:pt x="864" y="1800"/>
                </a:cubicBezTo>
                <a:cubicBezTo>
                  <a:pt x="1112" y="1704"/>
                  <a:pt x="1328" y="1544"/>
                  <a:pt x="1488" y="1368"/>
                </a:cubicBezTo>
                <a:cubicBezTo>
                  <a:pt x="1648" y="1192"/>
                  <a:pt x="1697" y="931"/>
                  <a:pt x="1824" y="744"/>
                </a:cubicBezTo>
                <a:cubicBezTo>
                  <a:pt x="1951" y="557"/>
                  <a:pt x="2120" y="372"/>
                  <a:pt x="2248" y="248"/>
                </a:cubicBezTo>
                <a:cubicBezTo>
                  <a:pt x="2376" y="124"/>
                  <a:pt x="2520" y="52"/>
                  <a:pt x="2592" y="0"/>
                </a:cubicBezTo>
              </a:path>
            </a:pathLst>
          </a:custGeom>
          <a:noFill/>
          <a:ln w="15875">
            <a:solidFill>
              <a:schemeClr val="tx1"/>
            </a:solidFill>
            <a:round/>
            <a:headEnd/>
            <a:tailEnd/>
          </a:ln>
        </p:spPr>
        <p:txBody>
          <a:bodyPr/>
          <a:lstStyle/>
          <a:p>
            <a:endParaRPr lang="en-US"/>
          </a:p>
        </p:txBody>
      </p:sp>
      <p:sp>
        <p:nvSpPr>
          <p:cNvPr id="18" name="Oval 17"/>
          <p:cNvSpPr>
            <a:spLocks noChangeArrowheads="1"/>
          </p:cNvSpPr>
          <p:nvPr/>
        </p:nvSpPr>
        <p:spPr bwMode="auto">
          <a:xfrm>
            <a:off x="3505200" y="2806922"/>
            <a:ext cx="2842278" cy="545877"/>
          </a:xfrm>
          <a:prstGeom prst="ellipse">
            <a:avLst/>
          </a:prstGeom>
          <a:solidFill>
            <a:schemeClr val="accent6"/>
          </a:solidFill>
          <a:ln w="9525">
            <a:noFill/>
            <a:round/>
            <a:headEnd/>
            <a:tailEnd/>
          </a:ln>
        </p:spPr>
        <p:txBody>
          <a:bodyPr wrap="none" anchor="ctr"/>
          <a:lstStyle/>
          <a:p>
            <a:pPr algn="ctr" defTabSz="914400">
              <a:defRPr/>
            </a:pPr>
            <a:r>
              <a:rPr lang="en-US" dirty="0"/>
              <a:t>Investors</a:t>
            </a:r>
          </a:p>
        </p:txBody>
      </p:sp>
      <p:sp>
        <p:nvSpPr>
          <p:cNvPr id="19" name="Oval 18"/>
          <p:cNvSpPr>
            <a:spLocks noChangeArrowheads="1"/>
          </p:cNvSpPr>
          <p:nvPr/>
        </p:nvSpPr>
        <p:spPr bwMode="auto">
          <a:xfrm>
            <a:off x="5725631" y="1850279"/>
            <a:ext cx="1776704" cy="434838"/>
          </a:xfrm>
          <a:prstGeom prst="ellipse">
            <a:avLst/>
          </a:prstGeom>
          <a:solidFill>
            <a:schemeClr val="accent6"/>
          </a:solidFill>
          <a:ln w="9525">
            <a:noFill/>
            <a:round/>
            <a:headEnd/>
            <a:tailEnd/>
          </a:ln>
        </p:spPr>
        <p:txBody>
          <a:bodyPr wrap="none" anchor="ctr"/>
          <a:lstStyle/>
          <a:p>
            <a:pPr algn="ctr" defTabSz="914400">
              <a:defRPr/>
            </a:pPr>
            <a:r>
              <a:rPr lang="en-US" dirty="0"/>
              <a:t>Industry</a:t>
            </a:r>
          </a:p>
        </p:txBody>
      </p:sp>
      <p:sp>
        <p:nvSpPr>
          <p:cNvPr id="21" name="Text Box 21"/>
          <p:cNvSpPr txBox="1">
            <a:spLocks noChangeArrowheads="1"/>
          </p:cNvSpPr>
          <p:nvPr/>
        </p:nvSpPr>
        <p:spPr bwMode="auto">
          <a:xfrm rot="16200000">
            <a:off x="1325491" y="1666957"/>
            <a:ext cx="1034833" cy="358811"/>
          </a:xfrm>
          <a:prstGeom prst="rect">
            <a:avLst/>
          </a:prstGeom>
          <a:noFill/>
          <a:ln w="9525">
            <a:noFill/>
            <a:miter lim="800000"/>
            <a:headEnd/>
            <a:tailEnd/>
          </a:ln>
        </p:spPr>
        <p:txBody>
          <a:bodyPr wrap="square">
            <a:spAutoFit/>
          </a:bodyPr>
          <a:lstStyle/>
          <a:p>
            <a:pPr defTabSz="914400"/>
            <a:r>
              <a:rPr lang="en-US" sz="1400" b="1" dirty="0"/>
              <a:t>GOALI</a:t>
            </a:r>
          </a:p>
        </p:txBody>
      </p:sp>
      <p:sp>
        <p:nvSpPr>
          <p:cNvPr id="22" name="Text Box 22"/>
          <p:cNvSpPr txBox="1">
            <a:spLocks noChangeArrowheads="1"/>
          </p:cNvSpPr>
          <p:nvPr/>
        </p:nvSpPr>
        <p:spPr bwMode="auto">
          <a:xfrm rot="16200000">
            <a:off x="2755394" y="1703258"/>
            <a:ext cx="965704" cy="355341"/>
          </a:xfrm>
          <a:prstGeom prst="rect">
            <a:avLst/>
          </a:prstGeom>
          <a:noFill/>
          <a:ln w="9525" algn="ctr">
            <a:noFill/>
            <a:miter lim="800000"/>
            <a:headEnd/>
            <a:tailEnd/>
          </a:ln>
        </p:spPr>
        <p:txBody>
          <a:bodyPr>
            <a:spAutoFit/>
          </a:bodyPr>
          <a:lstStyle/>
          <a:p>
            <a:pPr defTabSz="914400"/>
            <a:r>
              <a:rPr lang="en-US" sz="1400" b="1" dirty="0" smtClean="0"/>
              <a:t>STTR</a:t>
            </a:r>
            <a:endParaRPr lang="en-US" sz="1400" b="1" dirty="0"/>
          </a:p>
        </p:txBody>
      </p:sp>
      <p:sp>
        <p:nvSpPr>
          <p:cNvPr id="23" name="Text Box 23"/>
          <p:cNvSpPr txBox="1">
            <a:spLocks noChangeArrowheads="1"/>
          </p:cNvSpPr>
          <p:nvPr/>
        </p:nvSpPr>
        <p:spPr bwMode="auto">
          <a:xfrm rot="16200000">
            <a:off x="2063991" y="1706052"/>
            <a:ext cx="956644" cy="358811"/>
          </a:xfrm>
          <a:prstGeom prst="rect">
            <a:avLst/>
          </a:prstGeom>
          <a:noFill/>
          <a:ln w="9525" algn="ctr">
            <a:noFill/>
            <a:miter lim="800000"/>
            <a:headEnd/>
            <a:tailEnd/>
          </a:ln>
        </p:spPr>
        <p:txBody>
          <a:bodyPr wrap="square">
            <a:spAutoFit/>
          </a:bodyPr>
          <a:lstStyle/>
          <a:p>
            <a:pPr defTabSz="914400"/>
            <a:r>
              <a:rPr lang="en-US" sz="1400" b="1" dirty="0" smtClean="0"/>
              <a:t>AIR/PFI</a:t>
            </a:r>
            <a:endParaRPr lang="en-US" sz="1400" b="1" dirty="0"/>
          </a:p>
        </p:txBody>
      </p:sp>
      <p:sp>
        <p:nvSpPr>
          <p:cNvPr id="24" name="Text Box 24"/>
          <p:cNvSpPr txBox="1">
            <a:spLocks noChangeArrowheads="1"/>
          </p:cNvSpPr>
          <p:nvPr/>
        </p:nvSpPr>
        <p:spPr bwMode="auto">
          <a:xfrm rot="16200000">
            <a:off x="1931725" y="1294920"/>
            <a:ext cx="533049" cy="358811"/>
          </a:xfrm>
          <a:prstGeom prst="rect">
            <a:avLst/>
          </a:prstGeom>
          <a:noFill/>
          <a:ln w="9525">
            <a:noFill/>
            <a:miter lim="800000"/>
            <a:headEnd/>
            <a:tailEnd/>
          </a:ln>
        </p:spPr>
        <p:txBody>
          <a:bodyPr wrap="none">
            <a:spAutoFit/>
          </a:bodyPr>
          <a:lstStyle/>
          <a:p>
            <a:pPr defTabSz="914400"/>
            <a:r>
              <a:rPr lang="en-US" sz="1400" b="1" dirty="0"/>
              <a:t>ERC</a:t>
            </a:r>
          </a:p>
        </p:txBody>
      </p:sp>
      <p:sp>
        <p:nvSpPr>
          <p:cNvPr id="25" name="Text Box 25"/>
          <p:cNvSpPr txBox="1">
            <a:spLocks noChangeArrowheads="1"/>
          </p:cNvSpPr>
          <p:nvPr/>
        </p:nvSpPr>
        <p:spPr bwMode="auto">
          <a:xfrm rot="16200000">
            <a:off x="2415253" y="1393482"/>
            <a:ext cx="816625" cy="358811"/>
          </a:xfrm>
          <a:prstGeom prst="rect">
            <a:avLst/>
          </a:prstGeom>
          <a:noFill/>
          <a:ln w="9525">
            <a:noFill/>
            <a:miter lim="800000"/>
            <a:headEnd/>
            <a:tailEnd/>
          </a:ln>
        </p:spPr>
        <p:txBody>
          <a:bodyPr wrap="none">
            <a:spAutoFit/>
          </a:bodyPr>
          <a:lstStyle/>
          <a:p>
            <a:pPr defTabSz="914400"/>
            <a:r>
              <a:rPr lang="en-US" sz="1400" b="1" dirty="0" smtClean="0"/>
              <a:t>I/UCRC</a:t>
            </a:r>
            <a:endParaRPr lang="en-US" sz="1400" b="1" dirty="0"/>
          </a:p>
        </p:txBody>
      </p:sp>
      <p:sp>
        <p:nvSpPr>
          <p:cNvPr id="26" name="Text Box 26"/>
          <p:cNvSpPr txBox="1">
            <a:spLocks noChangeArrowheads="1"/>
          </p:cNvSpPr>
          <p:nvPr/>
        </p:nvSpPr>
        <p:spPr bwMode="auto">
          <a:xfrm rot="16200000">
            <a:off x="3185978" y="1266837"/>
            <a:ext cx="593131" cy="358811"/>
          </a:xfrm>
          <a:prstGeom prst="rect">
            <a:avLst/>
          </a:prstGeom>
          <a:noFill/>
          <a:ln w="9525">
            <a:noFill/>
            <a:miter lim="800000"/>
            <a:headEnd/>
            <a:tailEnd/>
          </a:ln>
        </p:spPr>
        <p:txBody>
          <a:bodyPr wrap="none">
            <a:spAutoFit/>
          </a:bodyPr>
          <a:lstStyle/>
          <a:p>
            <a:pPr defTabSz="914400"/>
            <a:r>
              <a:rPr lang="en-US" sz="1400" b="1" dirty="0"/>
              <a:t>SBIR</a:t>
            </a:r>
          </a:p>
        </p:txBody>
      </p:sp>
      <p:sp>
        <p:nvSpPr>
          <p:cNvPr id="27" name="Text Box 28"/>
          <p:cNvSpPr txBox="1">
            <a:spLocks noChangeArrowheads="1"/>
          </p:cNvSpPr>
          <p:nvPr/>
        </p:nvSpPr>
        <p:spPr bwMode="auto">
          <a:xfrm rot="16200000">
            <a:off x="1109142" y="1833710"/>
            <a:ext cx="704801" cy="355341"/>
          </a:xfrm>
          <a:prstGeom prst="rect">
            <a:avLst/>
          </a:prstGeom>
          <a:noFill/>
          <a:ln w="9525" algn="ctr">
            <a:noFill/>
            <a:miter lim="800000"/>
            <a:headEnd/>
            <a:tailEnd/>
          </a:ln>
        </p:spPr>
        <p:txBody>
          <a:bodyPr>
            <a:spAutoFit/>
          </a:bodyPr>
          <a:lstStyle/>
          <a:p>
            <a:pPr defTabSz="914400"/>
            <a:r>
              <a:rPr lang="en-US" sz="1400" b="1" dirty="0"/>
              <a:t>STC</a:t>
            </a:r>
          </a:p>
        </p:txBody>
      </p:sp>
      <p:sp>
        <p:nvSpPr>
          <p:cNvPr id="28" name="Text Box 29"/>
          <p:cNvSpPr txBox="1">
            <a:spLocks noChangeArrowheads="1"/>
          </p:cNvSpPr>
          <p:nvPr/>
        </p:nvSpPr>
        <p:spPr bwMode="auto">
          <a:xfrm rot="16200000">
            <a:off x="-706339" y="3851939"/>
            <a:ext cx="2488732" cy="466455"/>
          </a:xfrm>
          <a:prstGeom prst="rect">
            <a:avLst/>
          </a:prstGeom>
          <a:noFill/>
          <a:ln w="9525">
            <a:noFill/>
            <a:miter lim="800000"/>
            <a:headEnd/>
            <a:tailEnd/>
          </a:ln>
        </p:spPr>
        <p:txBody>
          <a:bodyPr wrap="none">
            <a:spAutoFit/>
          </a:bodyPr>
          <a:lstStyle/>
          <a:p>
            <a:pPr defTabSz="914400"/>
            <a:r>
              <a:rPr lang="en-US" sz="2000" dirty="0"/>
              <a:t>Resources Invested</a:t>
            </a:r>
          </a:p>
        </p:txBody>
      </p:sp>
      <p:sp>
        <p:nvSpPr>
          <p:cNvPr id="29" name="Text Box 30"/>
          <p:cNvSpPr txBox="1">
            <a:spLocks noChangeArrowheads="1"/>
          </p:cNvSpPr>
          <p:nvPr/>
        </p:nvSpPr>
        <p:spPr bwMode="auto">
          <a:xfrm>
            <a:off x="928531" y="6234898"/>
            <a:ext cx="1698973" cy="384107"/>
          </a:xfrm>
          <a:prstGeom prst="rect">
            <a:avLst/>
          </a:prstGeom>
          <a:noFill/>
          <a:ln w="9525">
            <a:noFill/>
            <a:miter lim="800000"/>
            <a:headEnd/>
            <a:tailEnd/>
          </a:ln>
        </p:spPr>
        <p:txBody>
          <a:bodyPr>
            <a:spAutoFit/>
          </a:bodyPr>
          <a:lstStyle/>
          <a:p>
            <a:pPr defTabSz="914400"/>
            <a:r>
              <a:rPr lang="en-US" sz="1600" dirty="0"/>
              <a:t>Discovery</a:t>
            </a:r>
          </a:p>
        </p:txBody>
      </p:sp>
      <p:sp>
        <p:nvSpPr>
          <p:cNvPr id="30" name="Text Box 31"/>
          <p:cNvSpPr txBox="1">
            <a:spLocks noChangeArrowheads="1"/>
          </p:cNvSpPr>
          <p:nvPr/>
        </p:nvSpPr>
        <p:spPr bwMode="auto">
          <a:xfrm>
            <a:off x="3839642" y="6234898"/>
            <a:ext cx="1527039" cy="386394"/>
          </a:xfrm>
          <a:prstGeom prst="rect">
            <a:avLst/>
          </a:prstGeom>
          <a:noFill/>
          <a:ln w="9525">
            <a:noFill/>
            <a:miter lim="800000"/>
            <a:headEnd/>
            <a:tailEnd/>
          </a:ln>
        </p:spPr>
        <p:txBody>
          <a:bodyPr wrap="none">
            <a:spAutoFit/>
          </a:bodyPr>
          <a:lstStyle/>
          <a:p>
            <a:pPr algn="ctr" defTabSz="914400"/>
            <a:r>
              <a:rPr lang="en-US" sz="1600" dirty="0"/>
              <a:t>Development</a:t>
            </a:r>
          </a:p>
        </p:txBody>
      </p:sp>
      <p:sp>
        <p:nvSpPr>
          <p:cNvPr id="31" name="Text Box 32"/>
          <p:cNvSpPr txBox="1">
            <a:spLocks noChangeArrowheads="1"/>
          </p:cNvSpPr>
          <p:nvPr/>
        </p:nvSpPr>
        <p:spPr bwMode="auto">
          <a:xfrm>
            <a:off x="6324600" y="6234898"/>
            <a:ext cx="2018311" cy="386394"/>
          </a:xfrm>
          <a:prstGeom prst="rect">
            <a:avLst/>
          </a:prstGeom>
          <a:noFill/>
          <a:ln w="9525">
            <a:noFill/>
            <a:miter lim="800000"/>
            <a:headEnd/>
            <a:tailEnd/>
          </a:ln>
        </p:spPr>
        <p:txBody>
          <a:bodyPr wrap="none">
            <a:spAutoFit/>
          </a:bodyPr>
          <a:lstStyle/>
          <a:p>
            <a:pPr algn="r" defTabSz="914400"/>
            <a:r>
              <a:rPr lang="en-US" sz="1600" dirty="0"/>
              <a:t>Commercialization</a:t>
            </a:r>
          </a:p>
        </p:txBody>
      </p:sp>
      <p:sp>
        <p:nvSpPr>
          <p:cNvPr id="32" name="Oval 34"/>
          <p:cNvSpPr>
            <a:spLocks noChangeArrowheads="1"/>
          </p:cNvSpPr>
          <p:nvPr/>
        </p:nvSpPr>
        <p:spPr bwMode="auto">
          <a:xfrm>
            <a:off x="5016800" y="4651362"/>
            <a:ext cx="1776704" cy="434838"/>
          </a:xfrm>
          <a:prstGeom prst="ellipse">
            <a:avLst/>
          </a:prstGeom>
          <a:solidFill>
            <a:schemeClr val="accent6"/>
          </a:solidFill>
          <a:ln w="9525">
            <a:noFill/>
            <a:round/>
            <a:headEnd/>
            <a:tailEnd/>
          </a:ln>
        </p:spPr>
        <p:txBody>
          <a:bodyPr wrap="none" anchor="ctr"/>
          <a:lstStyle/>
          <a:p>
            <a:pPr algn="ctr" defTabSz="914400">
              <a:defRPr/>
            </a:pPr>
            <a:r>
              <a:rPr lang="en-US" dirty="0"/>
              <a:t>Foundations</a:t>
            </a:r>
          </a:p>
        </p:txBody>
      </p:sp>
      <p:sp>
        <p:nvSpPr>
          <p:cNvPr id="33" name="Text Box 36"/>
          <p:cNvSpPr txBox="1">
            <a:spLocks noChangeArrowheads="1"/>
          </p:cNvSpPr>
          <p:nvPr/>
        </p:nvSpPr>
        <p:spPr bwMode="auto">
          <a:xfrm>
            <a:off x="3799018" y="4196593"/>
            <a:ext cx="1510198" cy="707886"/>
          </a:xfrm>
          <a:prstGeom prst="rect">
            <a:avLst/>
          </a:prstGeom>
          <a:noFill/>
          <a:ln w="9525">
            <a:noFill/>
            <a:miter lim="800000"/>
            <a:headEnd/>
            <a:tailEnd/>
          </a:ln>
        </p:spPr>
        <p:txBody>
          <a:bodyPr>
            <a:spAutoFit/>
          </a:bodyPr>
          <a:lstStyle/>
          <a:p>
            <a:pPr algn="ctr" defTabSz="914400"/>
            <a:r>
              <a:rPr lang="en-US" sz="2000" b="1" dirty="0">
                <a:solidFill>
                  <a:srgbClr val="FF0000"/>
                </a:solidFill>
              </a:rPr>
              <a:t>Valley of </a:t>
            </a:r>
            <a:r>
              <a:rPr lang="en-US" sz="2000" b="1" dirty="0" smtClean="0">
                <a:solidFill>
                  <a:srgbClr val="FF0000"/>
                </a:solidFill>
              </a:rPr>
              <a:t>Death</a:t>
            </a:r>
            <a:endParaRPr lang="en-US" sz="2000" b="1" dirty="0">
              <a:solidFill>
                <a:srgbClr val="FF0000"/>
              </a:solidFill>
            </a:endParaRPr>
          </a:p>
        </p:txBody>
      </p:sp>
      <p:sp>
        <p:nvSpPr>
          <p:cNvPr id="34" name="Line 7"/>
          <p:cNvSpPr>
            <a:spLocks noChangeShapeType="1"/>
          </p:cNvSpPr>
          <p:nvPr/>
        </p:nvSpPr>
        <p:spPr bwMode="auto">
          <a:xfrm>
            <a:off x="2999501" y="720174"/>
            <a:ext cx="0" cy="5564118"/>
          </a:xfrm>
          <a:prstGeom prst="line">
            <a:avLst/>
          </a:prstGeom>
          <a:noFill/>
          <a:ln w="38100">
            <a:solidFill>
              <a:schemeClr val="accent2"/>
            </a:solidFill>
            <a:prstDash val="dash"/>
            <a:round/>
            <a:headEnd/>
            <a:tailEnd/>
          </a:ln>
        </p:spPr>
        <p:txBody>
          <a:bodyPr/>
          <a:lstStyle/>
          <a:p>
            <a:endParaRPr lang="en-US"/>
          </a:p>
        </p:txBody>
      </p:sp>
      <p:sp>
        <p:nvSpPr>
          <p:cNvPr id="9" name="Line 7"/>
          <p:cNvSpPr>
            <a:spLocks noChangeShapeType="1"/>
          </p:cNvSpPr>
          <p:nvPr/>
        </p:nvSpPr>
        <p:spPr bwMode="auto">
          <a:xfrm>
            <a:off x="2527565" y="2285116"/>
            <a:ext cx="0" cy="3911733"/>
          </a:xfrm>
          <a:prstGeom prst="line">
            <a:avLst/>
          </a:prstGeom>
          <a:noFill/>
          <a:ln w="38100">
            <a:solidFill>
              <a:schemeClr val="accent5">
                <a:lumMod val="60000"/>
                <a:lumOff val="40000"/>
              </a:schemeClr>
            </a:solidFill>
            <a:prstDash val="dash"/>
            <a:round/>
            <a:headEnd/>
            <a:tailEnd/>
          </a:ln>
        </p:spPr>
        <p:txBody>
          <a:bodyPr/>
          <a:lstStyle/>
          <a:p>
            <a:endParaRPr lang="en-US"/>
          </a:p>
        </p:txBody>
      </p:sp>
      <p:sp>
        <p:nvSpPr>
          <p:cNvPr id="17" name="Oval 15"/>
          <p:cNvSpPr>
            <a:spLocks noChangeArrowheads="1"/>
          </p:cNvSpPr>
          <p:nvPr/>
        </p:nvSpPr>
        <p:spPr bwMode="auto">
          <a:xfrm>
            <a:off x="1017367" y="5676855"/>
            <a:ext cx="2070970" cy="434838"/>
          </a:xfrm>
          <a:prstGeom prst="ellipse">
            <a:avLst/>
          </a:prstGeom>
          <a:solidFill>
            <a:schemeClr val="accent6"/>
          </a:solidFill>
          <a:ln w="9525">
            <a:noFill/>
            <a:round/>
            <a:headEnd/>
            <a:tailEnd/>
          </a:ln>
        </p:spPr>
        <p:txBody>
          <a:bodyPr wrap="none" anchor="ctr"/>
          <a:lstStyle/>
          <a:p>
            <a:pPr algn="ctr" defTabSz="914400">
              <a:defRPr/>
            </a:pPr>
            <a:r>
              <a:rPr lang="en-US" dirty="0"/>
              <a:t>University</a:t>
            </a:r>
          </a:p>
        </p:txBody>
      </p:sp>
      <p:sp>
        <p:nvSpPr>
          <p:cNvPr id="60" name="Freeform 59"/>
          <p:cNvSpPr/>
          <p:nvPr/>
        </p:nvSpPr>
        <p:spPr>
          <a:xfrm>
            <a:off x="1104900" y="2971800"/>
            <a:ext cx="4450080" cy="2446020"/>
          </a:xfrm>
          <a:custGeom>
            <a:avLst/>
            <a:gdLst>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1935480 w 4450080"/>
              <a:gd name="connsiteY5" fmla="*/ 815340 h 2446020"/>
              <a:gd name="connsiteX6" fmla="*/ 2080260 w 4450080"/>
              <a:gd name="connsiteY6" fmla="*/ 480060 h 2446020"/>
              <a:gd name="connsiteX7" fmla="*/ 2171700 w 4450080"/>
              <a:gd name="connsiteY7" fmla="*/ 556260 h 2446020"/>
              <a:gd name="connsiteX8" fmla="*/ 2125980 w 4450080"/>
              <a:gd name="connsiteY8" fmla="*/ 800100 h 2446020"/>
              <a:gd name="connsiteX9" fmla="*/ 2202180 w 4450080"/>
              <a:gd name="connsiteY9" fmla="*/ 960120 h 2446020"/>
              <a:gd name="connsiteX10" fmla="*/ 2461260 w 4450080"/>
              <a:gd name="connsiteY10" fmla="*/ 1363980 h 2446020"/>
              <a:gd name="connsiteX11" fmla="*/ 2865120 w 4450080"/>
              <a:gd name="connsiteY11" fmla="*/ 1821180 h 2446020"/>
              <a:gd name="connsiteX12" fmla="*/ 3352800 w 4450080"/>
              <a:gd name="connsiteY12" fmla="*/ 2164080 h 2446020"/>
              <a:gd name="connsiteX13" fmla="*/ 3726180 w 4450080"/>
              <a:gd name="connsiteY13" fmla="*/ 2301240 h 2446020"/>
              <a:gd name="connsiteX14" fmla="*/ 4450080 w 4450080"/>
              <a:gd name="connsiteY14" fmla="*/ 2446020 h 244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0080" h="2446020">
                <a:moveTo>
                  <a:pt x="0" y="0"/>
                </a:moveTo>
                <a:cubicBezTo>
                  <a:pt x="228600" y="19050"/>
                  <a:pt x="457200" y="38100"/>
                  <a:pt x="678180" y="76200"/>
                </a:cubicBezTo>
                <a:cubicBezTo>
                  <a:pt x="899160" y="114300"/>
                  <a:pt x="1130300" y="157480"/>
                  <a:pt x="1325880" y="228600"/>
                </a:cubicBezTo>
                <a:cubicBezTo>
                  <a:pt x="1521460" y="299720"/>
                  <a:pt x="1771650" y="406400"/>
                  <a:pt x="1851660" y="502920"/>
                </a:cubicBezTo>
                <a:cubicBezTo>
                  <a:pt x="1931670" y="599440"/>
                  <a:pt x="1791970" y="755650"/>
                  <a:pt x="1805940" y="807720"/>
                </a:cubicBezTo>
                <a:cubicBezTo>
                  <a:pt x="1819910" y="859790"/>
                  <a:pt x="1889760" y="869950"/>
                  <a:pt x="1935480" y="815340"/>
                </a:cubicBezTo>
                <a:cubicBezTo>
                  <a:pt x="1981200" y="760730"/>
                  <a:pt x="2040890" y="523240"/>
                  <a:pt x="2080260" y="480060"/>
                </a:cubicBezTo>
                <a:cubicBezTo>
                  <a:pt x="2119630" y="436880"/>
                  <a:pt x="2164080" y="502920"/>
                  <a:pt x="2171700" y="556260"/>
                </a:cubicBezTo>
                <a:cubicBezTo>
                  <a:pt x="2179320" y="609600"/>
                  <a:pt x="2120900" y="732790"/>
                  <a:pt x="2125980" y="800100"/>
                </a:cubicBezTo>
                <a:cubicBezTo>
                  <a:pt x="2131060" y="867410"/>
                  <a:pt x="2146300" y="866140"/>
                  <a:pt x="2202180" y="960120"/>
                </a:cubicBezTo>
                <a:cubicBezTo>
                  <a:pt x="2258060" y="1054100"/>
                  <a:pt x="2350770" y="1220470"/>
                  <a:pt x="2461260" y="1363980"/>
                </a:cubicBezTo>
                <a:cubicBezTo>
                  <a:pt x="2571750" y="1507490"/>
                  <a:pt x="2716530" y="1687830"/>
                  <a:pt x="2865120" y="1821180"/>
                </a:cubicBezTo>
                <a:cubicBezTo>
                  <a:pt x="3013710" y="1954530"/>
                  <a:pt x="3209290" y="2084070"/>
                  <a:pt x="3352800" y="2164080"/>
                </a:cubicBezTo>
                <a:cubicBezTo>
                  <a:pt x="3496310" y="2244090"/>
                  <a:pt x="3543300" y="2254250"/>
                  <a:pt x="3726180" y="2301240"/>
                </a:cubicBezTo>
                <a:cubicBezTo>
                  <a:pt x="3909060" y="2348230"/>
                  <a:pt x="4179570" y="2397125"/>
                  <a:pt x="4450080" y="2446020"/>
                </a:cubicBezTo>
              </a:path>
            </a:pathLst>
          </a:custGeom>
          <a:ln w="158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914400" y="2057400"/>
            <a:ext cx="304800" cy="411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112520" y="2971800"/>
            <a:ext cx="4450080" cy="2446020"/>
          </a:xfrm>
          <a:custGeom>
            <a:avLst/>
            <a:gdLst>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1935480 w 4450080"/>
              <a:gd name="connsiteY5" fmla="*/ 815340 h 2446020"/>
              <a:gd name="connsiteX6" fmla="*/ 2080260 w 4450080"/>
              <a:gd name="connsiteY6" fmla="*/ 480060 h 2446020"/>
              <a:gd name="connsiteX7" fmla="*/ 2171700 w 4450080"/>
              <a:gd name="connsiteY7" fmla="*/ 556260 h 2446020"/>
              <a:gd name="connsiteX8" fmla="*/ 2125980 w 4450080"/>
              <a:gd name="connsiteY8" fmla="*/ 800100 h 2446020"/>
              <a:gd name="connsiteX9" fmla="*/ 2202180 w 4450080"/>
              <a:gd name="connsiteY9" fmla="*/ 960120 h 2446020"/>
              <a:gd name="connsiteX10" fmla="*/ 2461260 w 4450080"/>
              <a:gd name="connsiteY10" fmla="*/ 1363980 h 2446020"/>
              <a:gd name="connsiteX11" fmla="*/ 2865120 w 4450080"/>
              <a:gd name="connsiteY11" fmla="*/ 1821180 h 2446020"/>
              <a:gd name="connsiteX12" fmla="*/ 3352800 w 4450080"/>
              <a:gd name="connsiteY12" fmla="*/ 2164080 h 2446020"/>
              <a:gd name="connsiteX13" fmla="*/ 3726180 w 4450080"/>
              <a:gd name="connsiteY13" fmla="*/ 2301240 h 2446020"/>
              <a:gd name="connsiteX14" fmla="*/ 4450080 w 4450080"/>
              <a:gd name="connsiteY14"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080260 w 4450080"/>
              <a:gd name="connsiteY5" fmla="*/ 480060 h 2446020"/>
              <a:gd name="connsiteX6" fmla="*/ 2171700 w 4450080"/>
              <a:gd name="connsiteY6" fmla="*/ 556260 h 2446020"/>
              <a:gd name="connsiteX7" fmla="*/ 2125980 w 4450080"/>
              <a:gd name="connsiteY7" fmla="*/ 800100 h 2446020"/>
              <a:gd name="connsiteX8" fmla="*/ 2202180 w 4450080"/>
              <a:gd name="connsiteY8" fmla="*/ 960120 h 2446020"/>
              <a:gd name="connsiteX9" fmla="*/ 2461260 w 4450080"/>
              <a:gd name="connsiteY9" fmla="*/ 1363980 h 2446020"/>
              <a:gd name="connsiteX10" fmla="*/ 2865120 w 4450080"/>
              <a:gd name="connsiteY10" fmla="*/ 1821180 h 2446020"/>
              <a:gd name="connsiteX11" fmla="*/ 3352800 w 4450080"/>
              <a:gd name="connsiteY11" fmla="*/ 2164080 h 2446020"/>
              <a:gd name="connsiteX12" fmla="*/ 3726180 w 4450080"/>
              <a:gd name="connsiteY12" fmla="*/ 2301240 h 2446020"/>
              <a:gd name="connsiteX13" fmla="*/ 4450080 w 4450080"/>
              <a:gd name="connsiteY13"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171700 w 4450080"/>
              <a:gd name="connsiteY5" fmla="*/ 556260 h 2446020"/>
              <a:gd name="connsiteX6" fmla="*/ 2125980 w 4450080"/>
              <a:gd name="connsiteY6" fmla="*/ 800100 h 2446020"/>
              <a:gd name="connsiteX7" fmla="*/ 2202180 w 4450080"/>
              <a:gd name="connsiteY7" fmla="*/ 960120 h 2446020"/>
              <a:gd name="connsiteX8" fmla="*/ 2461260 w 4450080"/>
              <a:gd name="connsiteY8" fmla="*/ 1363980 h 2446020"/>
              <a:gd name="connsiteX9" fmla="*/ 2865120 w 4450080"/>
              <a:gd name="connsiteY9" fmla="*/ 1821180 h 2446020"/>
              <a:gd name="connsiteX10" fmla="*/ 3352800 w 4450080"/>
              <a:gd name="connsiteY10" fmla="*/ 2164080 h 2446020"/>
              <a:gd name="connsiteX11" fmla="*/ 3726180 w 4450080"/>
              <a:gd name="connsiteY11" fmla="*/ 2301240 h 2446020"/>
              <a:gd name="connsiteX12" fmla="*/ 4450080 w 4450080"/>
              <a:gd name="connsiteY12"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125980 w 4450080"/>
              <a:gd name="connsiteY5" fmla="*/ 800100 h 2446020"/>
              <a:gd name="connsiteX6" fmla="*/ 2202180 w 4450080"/>
              <a:gd name="connsiteY6" fmla="*/ 960120 h 2446020"/>
              <a:gd name="connsiteX7" fmla="*/ 2461260 w 4450080"/>
              <a:gd name="connsiteY7" fmla="*/ 1363980 h 2446020"/>
              <a:gd name="connsiteX8" fmla="*/ 2865120 w 4450080"/>
              <a:gd name="connsiteY8" fmla="*/ 1821180 h 2446020"/>
              <a:gd name="connsiteX9" fmla="*/ 3352800 w 4450080"/>
              <a:gd name="connsiteY9" fmla="*/ 2164080 h 2446020"/>
              <a:gd name="connsiteX10" fmla="*/ 3726180 w 4450080"/>
              <a:gd name="connsiteY10" fmla="*/ 2301240 h 2446020"/>
              <a:gd name="connsiteX11" fmla="*/ 4450080 w 4450080"/>
              <a:gd name="connsiteY11"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1805940 w 4450080"/>
              <a:gd name="connsiteY4" fmla="*/ 807720 h 2446020"/>
              <a:gd name="connsiteX5" fmla="*/ 2202180 w 4450080"/>
              <a:gd name="connsiteY5" fmla="*/ 960120 h 2446020"/>
              <a:gd name="connsiteX6" fmla="*/ 2461260 w 4450080"/>
              <a:gd name="connsiteY6" fmla="*/ 1363980 h 2446020"/>
              <a:gd name="connsiteX7" fmla="*/ 2865120 w 4450080"/>
              <a:gd name="connsiteY7" fmla="*/ 1821180 h 2446020"/>
              <a:gd name="connsiteX8" fmla="*/ 3352800 w 4450080"/>
              <a:gd name="connsiteY8" fmla="*/ 2164080 h 2446020"/>
              <a:gd name="connsiteX9" fmla="*/ 3726180 w 4450080"/>
              <a:gd name="connsiteY9" fmla="*/ 2301240 h 2446020"/>
              <a:gd name="connsiteX10" fmla="*/ 4450080 w 4450080"/>
              <a:gd name="connsiteY10" fmla="*/ 2446020 h 2446020"/>
              <a:gd name="connsiteX0" fmla="*/ 0 w 4450080"/>
              <a:gd name="connsiteY0" fmla="*/ 0 h 2446020"/>
              <a:gd name="connsiteX1" fmla="*/ 678180 w 4450080"/>
              <a:gd name="connsiteY1" fmla="*/ 76200 h 2446020"/>
              <a:gd name="connsiteX2" fmla="*/ 1325880 w 4450080"/>
              <a:gd name="connsiteY2" fmla="*/ 228600 h 2446020"/>
              <a:gd name="connsiteX3" fmla="*/ 1851660 w 4450080"/>
              <a:gd name="connsiteY3" fmla="*/ 502920 h 2446020"/>
              <a:gd name="connsiteX4" fmla="*/ 2202180 w 4450080"/>
              <a:gd name="connsiteY4" fmla="*/ 960120 h 2446020"/>
              <a:gd name="connsiteX5" fmla="*/ 2461260 w 4450080"/>
              <a:gd name="connsiteY5" fmla="*/ 1363980 h 2446020"/>
              <a:gd name="connsiteX6" fmla="*/ 2865120 w 4450080"/>
              <a:gd name="connsiteY6" fmla="*/ 1821180 h 2446020"/>
              <a:gd name="connsiteX7" fmla="*/ 3352800 w 4450080"/>
              <a:gd name="connsiteY7" fmla="*/ 2164080 h 2446020"/>
              <a:gd name="connsiteX8" fmla="*/ 3726180 w 4450080"/>
              <a:gd name="connsiteY8" fmla="*/ 2301240 h 2446020"/>
              <a:gd name="connsiteX9" fmla="*/ 4450080 w 4450080"/>
              <a:gd name="connsiteY9" fmla="*/ 2446020 h 244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0080" h="2446020">
                <a:moveTo>
                  <a:pt x="0" y="0"/>
                </a:moveTo>
                <a:cubicBezTo>
                  <a:pt x="228600" y="19050"/>
                  <a:pt x="457200" y="38100"/>
                  <a:pt x="678180" y="76200"/>
                </a:cubicBezTo>
                <a:cubicBezTo>
                  <a:pt x="899160" y="114300"/>
                  <a:pt x="1130300" y="157480"/>
                  <a:pt x="1325880" y="228600"/>
                </a:cubicBezTo>
                <a:cubicBezTo>
                  <a:pt x="1521460" y="299720"/>
                  <a:pt x="1705610" y="381000"/>
                  <a:pt x="1851660" y="502920"/>
                </a:cubicBezTo>
                <a:cubicBezTo>
                  <a:pt x="1997710" y="624840"/>
                  <a:pt x="2100580" y="816610"/>
                  <a:pt x="2202180" y="960120"/>
                </a:cubicBezTo>
                <a:cubicBezTo>
                  <a:pt x="2303780" y="1103630"/>
                  <a:pt x="2350770" y="1220470"/>
                  <a:pt x="2461260" y="1363980"/>
                </a:cubicBezTo>
                <a:cubicBezTo>
                  <a:pt x="2571750" y="1507490"/>
                  <a:pt x="2716530" y="1687830"/>
                  <a:pt x="2865120" y="1821180"/>
                </a:cubicBezTo>
                <a:cubicBezTo>
                  <a:pt x="3013710" y="1954530"/>
                  <a:pt x="3209290" y="2084070"/>
                  <a:pt x="3352800" y="2164080"/>
                </a:cubicBezTo>
                <a:cubicBezTo>
                  <a:pt x="3496310" y="2244090"/>
                  <a:pt x="3543300" y="2254250"/>
                  <a:pt x="3726180" y="2301240"/>
                </a:cubicBezTo>
                <a:cubicBezTo>
                  <a:pt x="3909060" y="2348230"/>
                  <a:pt x="4179570" y="2397125"/>
                  <a:pt x="4450080" y="2446020"/>
                </a:cubicBezTo>
              </a:path>
            </a:pathLst>
          </a:custGeom>
          <a:ln w="158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 Box 20"/>
          <p:cNvSpPr txBox="1">
            <a:spLocks noChangeArrowheads="1"/>
          </p:cNvSpPr>
          <p:nvPr/>
        </p:nvSpPr>
        <p:spPr bwMode="auto">
          <a:xfrm rot="16200000">
            <a:off x="-91225" y="3638871"/>
            <a:ext cx="2282295" cy="338554"/>
          </a:xfrm>
          <a:prstGeom prst="rect">
            <a:avLst/>
          </a:prstGeom>
          <a:noFill/>
          <a:ln w="9525">
            <a:noFill/>
            <a:miter lim="800000"/>
            <a:headEnd/>
            <a:tailEnd/>
          </a:ln>
        </p:spPr>
        <p:txBody>
          <a:bodyPr wrap="none">
            <a:spAutoFit/>
          </a:bodyPr>
          <a:lstStyle/>
          <a:p>
            <a:pPr defTabSz="914400"/>
            <a:r>
              <a:rPr lang="en-US" sz="1600" b="1" dirty="0">
                <a:solidFill>
                  <a:schemeClr val="bg1"/>
                </a:solidFill>
              </a:rPr>
              <a:t>NSF </a:t>
            </a:r>
            <a:r>
              <a:rPr lang="en-US" sz="1600" b="1" dirty="0" smtClean="0">
                <a:solidFill>
                  <a:schemeClr val="bg1"/>
                </a:solidFill>
              </a:rPr>
              <a:t>Primary Funding</a:t>
            </a:r>
            <a:endParaRPr lang="en-US" sz="1600" b="1" dirty="0">
              <a:solidFill>
                <a:schemeClr val="bg1"/>
              </a:solidFill>
            </a:endParaRPr>
          </a:p>
        </p:txBody>
      </p:sp>
      <p:pic>
        <p:nvPicPr>
          <p:cNvPr id="42" name="Picture 41"/>
          <p:cNvPicPr>
            <a:picLocks noChangeAspect="1"/>
          </p:cNvPicPr>
          <p:nvPr/>
        </p:nvPicPr>
        <p:blipFill>
          <a:blip r:embed="rId3"/>
          <a:stretch>
            <a:fillRect/>
          </a:stretch>
        </p:blipFill>
        <p:spPr>
          <a:xfrm>
            <a:off x="0" y="0"/>
            <a:ext cx="2590800" cy="897666"/>
          </a:xfrm>
          <a:prstGeom prst="rect">
            <a:avLst/>
          </a:prstGeom>
        </p:spPr>
      </p:pic>
      <p:sp>
        <p:nvSpPr>
          <p:cNvPr id="43" name="Rectangle 42"/>
          <p:cNvSpPr/>
          <p:nvPr/>
        </p:nvSpPr>
        <p:spPr>
          <a:xfrm>
            <a:off x="2819400" y="2057400"/>
            <a:ext cx="304800" cy="41148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a:spLocks noChangeArrowheads="1"/>
          </p:cNvSpPr>
          <p:nvPr/>
        </p:nvSpPr>
        <p:spPr bwMode="auto">
          <a:xfrm>
            <a:off x="2147402" y="3810000"/>
            <a:ext cx="1510198" cy="707886"/>
          </a:xfrm>
          <a:prstGeom prst="rect">
            <a:avLst/>
          </a:prstGeom>
          <a:solidFill>
            <a:schemeClr val="bg1"/>
          </a:solidFill>
          <a:ln w="9525">
            <a:noFill/>
            <a:miter lim="800000"/>
            <a:headEnd/>
            <a:tailEnd/>
          </a:ln>
        </p:spPr>
        <p:txBody>
          <a:bodyPr>
            <a:spAutoFit/>
          </a:bodyPr>
          <a:lstStyle/>
          <a:p>
            <a:pPr algn="ctr" defTabSz="914400"/>
            <a:r>
              <a:rPr lang="en-US" sz="2000" b="1" dirty="0" smtClean="0"/>
              <a:t>“</a:t>
            </a:r>
            <a:r>
              <a:rPr lang="en-US" sz="2000" b="1" dirty="0" smtClean="0">
                <a:solidFill>
                  <a:srgbClr val="FF0000"/>
                </a:solidFill>
              </a:rPr>
              <a:t>Ditch of Death</a:t>
            </a:r>
            <a:r>
              <a:rPr lang="en-US" sz="2000" b="1" dirty="0" smtClean="0"/>
              <a:t>”</a:t>
            </a:r>
            <a:endParaRPr lang="en-US" sz="2000" b="1" dirty="0"/>
          </a:p>
        </p:txBody>
      </p:sp>
      <p:sp>
        <p:nvSpPr>
          <p:cNvPr id="45" name="Title 44"/>
          <p:cNvSpPr>
            <a:spLocks noGrp="1"/>
          </p:cNvSpPr>
          <p:nvPr>
            <p:ph type="title"/>
          </p:nvPr>
        </p:nvSpPr>
        <p:spPr>
          <a:xfrm>
            <a:off x="2971800" y="-228600"/>
            <a:ext cx="6629400" cy="1143000"/>
          </a:xfrm>
        </p:spPr>
        <p:txBody>
          <a:bodyPr/>
          <a:lstStyle/>
          <a:p>
            <a:r>
              <a:rPr lang="en-US" sz="3600" b="1" dirty="0" smtClean="0"/>
              <a:t>Crossing “The Ditch of Death”</a:t>
            </a:r>
            <a:endParaRPr lang="en-US" sz="3600" b="1" dirty="0"/>
          </a:p>
        </p:txBody>
      </p:sp>
      <p:sp>
        <p:nvSpPr>
          <p:cNvPr id="35" name="Oval 16"/>
          <p:cNvSpPr>
            <a:spLocks noChangeArrowheads="1"/>
          </p:cNvSpPr>
          <p:nvPr/>
        </p:nvSpPr>
        <p:spPr bwMode="auto">
          <a:xfrm>
            <a:off x="2466490" y="5191286"/>
            <a:ext cx="2193119" cy="434838"/>
          </a:xfrm>
          <a:prstGeom prst="ellipse">
            <a:avLst/>
          </a:prstGeom>
          <a:solidFill>
            <a:schemeClr val="accent6"/>
          </a:solidFill>
          <a:ln w="9525">
            <a:noFill/>
            <a:round/>
            <a:headEnd/>
            <a:tailEnd/>
          </a:ln>
        </p:spPr>
        <p:txBody>
          <a:bodyPr wrap="none" anchor="ctr"/>
          <a:lstStyle/>
          <a:p>
            <a:pPr algn="ctr" defTabSz="914400">
              <a:defRPr/>
            </a:pPr>
            <a:r>
              <a:rPr lang="en-US" dirty="0"/>
              <a:t>Small Business</a:t>
            </a:r>
          </a:p>
        </p:txBody>
      </p:sp>
      <p:sp>
        <p:nvSpPr>
          <p:cNvPr id="47" name="Text Box 26"/>
          <p:cNvSpPr txBox="1">
            <a:spLocks noChangeArrowheads="1"/>
          </p:cNvSpPr>
          <p:nvPr/>
        </p:nvSpPr>
        <p:spPr bwMode="auto">
          <a:xfrm>
            <a:off x="2590800" y="685800"/>
            <a:ext cx="902811" cy="338554"/>
          </a:xfrm>
          <a:prstGeom prst="rect">
            <a:avLst/>
          </a:prstGeom>
          <a:solidFill>
            <a:schemeClr val="bg1"/>
          </a:solidFill>
          <a:ln w="9525">
            <a:noFill/>
            <a:miter lim="800000"/>
            <a:headEnd/>
            <a:tailEnd/>
          </a:ln>
        </p:spPr>
        <p:txBody>
          <a:bodyPr wrap="none">
            <a:spAutoFit/>
          </a:bodyPr>
          <a:lstStyle/>
          <a:p>
            <a:pPr defTabSz="914400"/>
            <a:r>
              <a:rPr lang="en-US" sz="1600" b="1" dirty="0" smtClean="0">
                <a:solidFill>
                  <a:srgbClr val="00B400"/>
                </a:solidFill>
              </a:rPr>
              <a:t>I-Corps</a:t>
            </a:r>
            <a:endParaRPr lang="en-US" sz="1600" b="1" dirty="0">
              <a:solidFill>
                <a:srgbClr val="00B400"/>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165335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grpId="0" nodeType="afterEffect">
                                  <p:stCondLst>
                                    <p:cond delay="20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20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600"/>
                            </p:stCondLst>
                            <p:childTnLst>
                              <p:par>
                                <p:cTn id="25" presetID="1" presetClass="entr" presetSubtype="0" fill="hold" grpId="0" nodeType="afterEffect">
                                  <p:stCondLst>
                                    <p:cond delay="20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800"/>
                            </p:stCondLst>
                            <p:childTnLst>
                              <p:par>
                                <p:cTn id="30" presetID="1" presetClass="entr" presetSubtype="0" fill="hold" grpId="0" nodeType="afterEffect">
                                  <p:stCondLst>
                                    <p:cond delay="20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20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par>
                          <p:cTn id="41" fill="hold">
                            <p:stCondLst>
                              <p:cond delay="1200"/>
                            </p:stCondLst>
                            <p:childTnLst>
                              <p:par>
                                <p:cTn id="42" presetID="10" presetClass="exit" presetSubtype="0" fill="hold" grpId="0" nodeType="afterEffect">
                                  <p:stCondLst>
                                    <p:cond delay="500"/>
                                  </p:stCondLst>
                                  <p:childTnLst>
                                    <p:animEffect transition="out" filter="fade">
                                      <p:cBhvr>
                                        <p:cTn id="43" dur="2000"/>
                                        <p:tgtEl>
                                          <p:spTgt spid="41"/>
                                        </p:tgtEl>
                                      </p:cBhvr>
                                    </p:animEffect>
                                    <p:set>
                                      <p:cBhvr>
                                        <p:cTn id="44" dur="1" fill="hold">
                                          <p:stCondLst>
                                            <p:cond delay="1999"/>
                                          </p:stCondLst>
                                        </p:cTn>
                                        <p:tgtEl>
                                          <p:spTgt spid="41"/>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2000"/>
                                        <p:tgtEl>
                                          <p:spTgt spid="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21" grpId="0"/>
      <p:bldP spid="22" grpId="0"/>
      <p:bldP spid="23" grpId="0"/>
      <p:bldP spid="24" grpId="0"/>
      <p:bldP spid="25" grpId="0"/>
      <p:bldP spid="26" grpId="0"/>
      <p:bldP spid="27" grpId="0"/>
      <p:bldP spid="34" grpId="0" animBg="1"/>
      <p:bldP spid="9" grpId="0" animBg="1"/>
      <p:bldP spid="60" grpId="0" animBg="1"/>
      <p:bldP spid="41" grpId="0" animBg="1"/>
      <p:bldP spid="37" grpId="0" animBg="1"/>
      <p:bldP spid="47" grpId="0" animBg="1"/>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But This Can’t Possibly Work in Large Companies</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tx2"/>
                </a:solidFill>
              </a:rPr>
              <a:t>Customer Development in</a:t>
            </a:r>
            <a:r>
              <a:rPr lang="en-US" dirty="0" smtClean="0">
                <a:solidFill>
                  <a:srgbClr val="FF6600"/>
                </a:solidFill>
              </a:rPr>
              <a:t/>
            </a:r>
            <a:br>
              <a:rPr lang="en-US" dirty="0" smtClean="0">
                <a:solidFill>
                  <a:srgbClr val="FF6600"/>
                </a:solidFill>
              </a:rPr>
            </a:br>
            <a:r>
              <a:rPr lang="en-US" sz="3200" dirty="0" smtClean="0">
                <a:solidFill>
                  <a:srgbClr val="FF6600"/>
                </a:solidFill>
              </a:rPr>
              <a:t>GE Energy Storage</a:t>
            </a:r>
            <a:br>
              <a:rPr lang="en-US" sz="3200" dirty="0" smtClean="0">
                <a:solidFill>
                  <a:srgbClr val="FF6600"/>
                </a:solidFill>
              </a:rPr>
            </a:br>
            <a:r>
              <a:rPr lang="en-US" sz="3200" dirty="0" smtClean="0">
                <a:solidFill>
                  <a:srgbClr val="FF6600"/>
                </a:solidFill>
              </a:rPr>
              <a:t/>
            </a:r>
            <a:br>
              <a:rPr lang="en-US" sz="3200" dirty="0" smtClean="0">
                <a:solidFill>
                  <a:srgbClr val="FF6600"/>
                </a:solidFill>
              </a:rPr>
            </a:br>
            <a:r>
              <a:rPr lang="en-US" sz="3200" dirty="0" smtClean="0">
                <a:solidFill>
                  <a:srgbClr val="FF6600"/>
                </a:solidFill>
              </a:rPr>
              <a:t>2010-2012</a:t>
            </a:r>
            <a:endParaRPr lang="en-US" dirty="0">
              <a:solidFill>
                <a:srgbClr val="FF6600"/>
              </a:solidFill>
            </a:endParaRPr>
          </a:p>
        </p:txBody>
      </p:sp>
      <p:pic>
        <p:nvPicPr>
          <p:cNvPr id="6" name="Picture 4"/>
          <p:cNvPicPr>
            <a:picLocks noChangeAspect="1" noChangeArrowheads="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28800" y="2362200"/>
            <a:ext cx="679451" cy="71079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08546" name="Rectangle 2"/>
          <p:cNvSpPr>
            <a:spLocks noGrp="1" noChangeArrowheads="1"/>
          </p:cNvSpPr>
          <p:nvPr>
            <p:ph type="ctrTitle"/>
          </p:nvPr>
        </p:nvSpPr>
        <p:spPr>
          <a:xfrm>
            <a:off x="344488" y="1895475"/>
            <a:ext cx="8401050" cy="1395413"/>
          </a:xfrm>
        </p:spPr>
        <p:txBody>
          <a:bodyPr/>
          <a:lstStyle/>
          <a:p>
            <a:r>
              <a:rPr lang="en-US" dirty="0">
                <a:solidFill>
                  <a:schemeClr val="tx2"/>
                </a:solidFill>
              </a:rPr>
              <a:t>Durathon™ Battery Systems</a:t>
            </a:r>
            <a:r>
              <a:rPr lang="en-US" dirty="0">
                <a:solidFill>
                  <a:srgbClr val="FF6600"/>
                </a:solidFill>
              </a:rPr>
              <a:t/>
            </a:r>
            <a:br>
              <a:rPr lang="en-US" dirty="0">
                <a:solidFill>
                  <a:srgbClr val="FF6600"/>
                </a:solidFill>
              </a:rPr>
            </a:br>
            <a:r>
              <a:rPr lang="en-US" sz="3400" dirty="0"/>
              <a:t>GE Energy Storage</a:t>
            </a:r>
          </a:p>
        </p:txBody>
      </p:sp>
      <p:sp>
        <p:nvSpPr>
          <p:cNvPr id="3308547" name="Rectangle 3"/>
          <p:cNvSpPr>
            <a:spLocks noGrp="1" noChangeArrowheads="1"/>
          </p:cNvSpPr>
          <p:nvPr>
            <p:ph type="subTitle" idx="1"/>
          </p:nvPr>
        </p:nvSpPr>
        <p:spPr>
          <a:xfrm>
            <a:off x="344488" y="4610100"/>
            <a:ext cx="8467725" cy="836613"/>
          </a:xfrm>
        </p:spPr>
        <p:txBody>
          <a:bodyPr/>
          <a:lstStyle/>
          <a:p>
            <a:endParaRPr lang="en-US" sz="3000" dirty="0">
              <a:solidFill>
                <a:schemeClr val="tx1"/>
              </a:solidFill>
            </a:endParaRPr>
          </a:p>
        </p:txBody>
      </p:sp>
      <p:pic>
        <p:nvPicPr>
          <p:cNvPr id="3308550" name="Picture 6" descr="D:\Documents and Settings\210066778\My Documents\_Durathon Commerial Team\MarCom\Image Library\NaMx_purple copy.jpg"/>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91450" y="234950"/>
            <a:ext cx="908050" cy="647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5701" r="7826" b="3368"/>
          <a:stretch>
            <a:fillRect/>
          </a:stretch>
        </p:blipFill>
        <p:spPr>
          <a:xfrm>
            <a:off x="381000" y="282515"/>
            <a:ext cx="8305800" cy="6346885"/>
          </a:xfrm>
          <a:prstGeom prst="rect">
            <a:avLst/>
          </a:prstGeom>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001000" cy="1470025"/>
          </a:xfrm>
        </p:spPr>
        <p:txBody>
          <a:bodyPr/>
          <a:lstStyle/>
          <a:p>
            <a:r>
              <a:rPr lang="en-US" dirty="0" smtClean="0"/>
              <a:t>Make This a Billion Dollar Business</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3" name="Straight Connector 12"/>
          <p:cNvCxnSpPr/>
          <p:nvPr/>
        </p:nvCxnSpPr>
        <p:spPr>
          <a:xfrm rot="5400000">
            <a:off x="6663531" y="3547269"/>
            <a:ext cx="115093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Rounded Rectangle 1"/>
          <p:cNvSpPr/>
          <p:nvPr/>
        </p:nvSpPr>
        <p:spPr>
          <a:xfrm>
            <a:off x="747713" y="2470150"/>
            <a:ext cx="1685925" cy="1066800"/>
          </a:xfrm>
          <a:prstGeom prst="roundRec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solidFill>
              <a:schemeClr val="accent1">
                <a:alpha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005138"/>
            <a:ext cx="1136650" cy="1587"/>
          </a:xfrm>
          <a:prstGeom prst="straightConnector1">
            <a:avLst/>
          </a:prstGeom>
          <a:ln>
            <a:solidFill>
              <a:schemeClr val="accent1">
                <a:alpha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0360" name="TextBox 9"/>
          <p:cNvSpPr txBox="1">
            <a:spLocks noChangeArrowheads="1"/>
          </p:cNvSpPr>
          <p:nvPr/>
        </p:nvSpPr>
        <p:spPr bwMode="auto">
          <a:xfrm>
            <a:off x="5029200" y="4191000"/>
            <a:ext cx="3810000" cy="1479550"/>
          </a:xfrm>
          <a:prstGeom prst="rect">
            <a:avLst/>
          </a:prstGeom>
          <a:noFill/>
          <a:ln w="9525">
            <a:noFill/>
            <a:miter lim="800000"/>
            <a:headEnd/>
            <a:tailEnd/>
          </a:ln>
        </p:spPr>
        <p:txBody>
          <a:bodyPr wrap="none">
            <a:prstTxWarp prst="textNoShape">
              <a:avLst/>
            </a:prstTxWarp>
          </a:bodyPr>
          <a:lstStyle/>
          <a:p>
            <a:r>
              <a:rPr lang="en-US" sz="2400" dirty="0" smtClean="0"/>
              <a:t> Repeatable processes</a:t>
            </a:r>
          </a:p>
          <a:p>
            <a:pPr>
              <a:buFontTx/>
              <a:buChar char="-"/>
            </a:pPr>
            <a:r>
              <a:rPr lang="en-US" sz="2400" dirty="0" smtClean="0"/>
              <a:t> </a:t>
            </a:r>
            <a:r>
              <a:rPr lang="en-US" sz="2400" dirty="0" err="1" smtClean="0">
                <a:solidFill>
                  <a:srgbClr val="FF0000"/>
                </a:solidFill>
              </a:rPr>
              <a:t>Knowns</a:t>
            </a:r>
            <a:r>
              <a:rPr lang="en-US" sz="2400" dirty="0" smtClean="0"/>
              <a:t>: </a:t>
            </a:r>
          </a:p>
          <a:p>
            <a:pPr lvl="1">
              <a:buFontTx/>
              <a:buChar char="-"/>
            </a:pPr>
            <a:r>
              <a:rPr lang="en-US" sz="2400" dirty="0" smtClean="0"/>
              <a:t> customers, features, </a:t>
            </a:r>
          </a:p>
          <a:p>
            <a:pPr lvl="1">
              <a:buFontTx/>
              <a:buChar char="-"/>
            </a:pPr>
            <a:r>
              <a:rPr lang="en-US" sz="2400" dirty="0" smtClean="0"/>
              <a:t> channels, pricing, etc</a:t>
            </a:r>
          </a:p>
          <a:p>
            <a:pPr>
              <a:buFontTx/>
              <a:buChar char="-"/>
            </a:pPr>
            <a:r>
              <a:rPr lang="en-US" sz="2400" dirty="0" smtClean="0"/>
              <a:t> </a:t>
            </a:r>
            <a:r>
              <a:rPr lang="en-US" sz="2400" dirty="0" smtClean="0">
                <a:solidFill>
                  <a:srgbClr val="FF0000"/>
                </a:solidFill>
              </a:rPr>
              <a:t>Execution</a:t>
            </a:r>
          </a:p>
          <a:p>
            <a:pPr>
              <a:buFontTx/>
              <a:buChar char="-"/>
            </a:pPr>
            <a:r>
              <a:rPr lang="en-US" sz="2400" dirty="0" smtClean="0">
                <a:solidFill>
                  <a:srgbClr val="FF0000"/>
                </a:solidFill>
              </a:rPr>
              <a:t> </a:t>
            </a:r>
            <a:r>
              <a:rPr lang="en-US" sz="2400" dirty="0" smtClean="0">
                <a:solidFill>
                  <a:schemeClr val="tx1">
                    <a:lumMod val="95000"/>
                    <a:lumOff val="5000"/>
                  </a:schemeClr>
                </a:solidFill>
              </a:rPr>
              <a:t>Understood Job Functions</a:t>
            </a:r>
          </a:p>
          <a:p>
            <a:pPr>
              <a:buFontTx/>
              <a:buChar char="-"/>
            </a:pPr>
            <a:endParaRPr lang="en-US" sz="2400" dirty="0" smtClean="0"/>
          </a:p>
          <a:p>
            <a:endParaRPr lang="en-US" sz="2400" dirty="0"/>
          </a:p>
        </p:txBody>
      </p:sp>
      <p:sp>
        <p:nvSpPr>
          <p:cNvPr id="100364" name="TextBox 13"/>
          <p:cNvSpPr txBox="1">
            <a:spLocks noChangeArrowheads="1"/>
          </p:cNvSpPr>
          <p:nvPr/>
        </p:nvSpPr>
        <p:spPr bwMode="auto">
          <a:xfrm>
            <a:off x="4267200" y="1752600"/>
            <a:ext cx="4924425" cy="523875"/>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The </a:t>
            </a:r>
            <a:r>
              <a:rPr lang="en-US" sz="2800" b="1" i="1">
                <a:solidFill>
                  <a:srgbClr val="FF0000"/>
                </a:solidFill>
              </a:rPr>
              <a:t>Execution </a:t>
            </a:r>
            <a:r>
              <a:rPr lang="en-US" b="1">
                <a:solidFill>
                  <a:srgbClr val="FF0000"/>
                </a:solidFill>
              </a:rPr>
              <a:t>of the Business Model</a:t>
            </a:r>
          </a:p>
        </p:txBody>
      </p:sp>
      <p:sp>
        <p:nvSpPr>
          <p:cNvPr id="100365" name="Title 14"/>
          <p:cNvSpPr>
            <a:spLocks noGrp="1"/>
          </p:cNvSpPr>
          <p:nvPr>
            <p:ph type="title"/>
          </p:nvPr>
        </p:nvSpPr>
        <p:spPr>
          <a:xfrm>
            <a:off x="228600" y="0"/>
            <a:ext cx="8686800" cy="1143000"/>
          </a:xfrm>
        </p:spPr>
        <p:txBody>
          <a:bodyPr/>
          <a:lstStyle/>
          <a:p>
            <a:pPr eaLnBrk="1" hangingPunct="1"/>
            <a:r>
              <a:rPr lang="en-US" sz="3600" b="1" smtClean="0">
                <a:latin typeface="Arial" charset="0"/>
                <a:ea typeface="Arial" charset="0"/>
                <a:cs typeface="Arial" charset="0"/>
              </a:rPr>
              <a:t>Startups Search, </a:t>
            </a:r>
            <a:r>
              <a:rPr lang="en-US" sz="3600" b="1" smtClean="0">
                <a:solidFill>
                  <a:srgbClr val="FF0000"/>
                </a:solidFill>
                <a:latin typeface="Arial" charset="0"/>
                <a:ea typeface="Arial" charset="0"/>
                <a:cs typeface="Arial" charset="0"/>
              </a:rPr>
              <a:t>Companies Execute</a:t>
            </a:r>
          </a:p>
        </p:txBody>
      </p:sp>
      <p:sp>
        <p:nvSpPr>
          <p:cNvPr id="14" name="TextBox 13"/>
          <p:cNvSpPr txBox="1"/>
          <p:nvPr/>
        </p:nvSpPr>
        <p:spPr>
          <a:xfrm>
            <a:off x="87160" y="5204982"/>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36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36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36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36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3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0" grpId="0" build="p"/>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001000" cy="1470025"/>
          </a:xfrm>
        </p:spPr>
        <p:txBody>
          <a:bodyPr/>
          <a:lstStyle/>
          <a:p>
            <a:r>
              <a:rPr lang="en-US" dirty="0" smtClean="0"/>
              <a:t>Build A $100M Factory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3600"/>
            <a:ext cx="8001000" cy="1470025"/>
          </a:xfrm>
        </p:spPr>
        <p:txBody>
          <a:bodyPr/>
          <a:lstStyle/>
          <a:p>
            <a:r>
              <a:rPr lang="en-US" dirty="0" smtClean="0">
                <a:solidFill>
                  <a:srgbClr val="FF0000"/>
                </a:solidFill>
              </a:rPr>
              <a:t>No</a:t>
            </a: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3600"/>
            <a:ext cx="8001000" cy="1470025"/>
          </a:xfrm>
        </p:spPr>
        <p:txBody>
          <a:bodyPr/>
          <a:lstStyle/>
          <a:p>
            <a:r>
              <a:rPr lang="en-US" dirty="0" smtClean="0">
                <a:solidFill>
                  <a:schemeClr val="tx1">
                    <a:lumMod val="95000"/>
                    <a:lumOff val="5000"/>
                  </a:schemeClr>
                </a:solidFill>
              </a:rPr>
              <a:t>No, </a:t>
            </a:r>
            <a:r>
              <a:rPr lang="en-US" dirty="0" smtClean="0">
                <a:solidFill>
                  <a:srgbClr val="0D0D0D"/>
                </a:solidFill>
              </a:rPr>
              <a:t>Let’s </a:t>
            </a:r>
            <a:r>
              <a:rPr lang="en-US" dirty="0" smtClean="0">
                <a:solidFill>
                  <a:srgbClr val="FF0000"/>
                </a:solidFill>
              </a:rPr>
              <a:t>Get the Customers First</a:t>
            </a: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Box 20"/>
          <p:cNvSpPr txBox="1"/>
          <p:nvPr/>
        </p:nvSpPr>
        <p:spPr>
          <a:xfrm>
            <a:off x="856282" y="6255616"/>
            <a:ext cx="926857" cy="338554"/>
          </a:xfrm>
          <a:prstGeom prst="rect">
            <a:avLst/>
          </a:prstGeom>
          <a:solidFill>
            <a:schemeClr val="bg1"/>
          </a:solidFill>
        </p:spPr>
        <p:txBody>
          <a:bodyPr wrap="none" rtlCol="0" anchor="ctr">
            <a:spAutoFit/>
          </a:bodyPr>
          <a:lstStyle/>
          <a:p>
            <a:pPr algn="ctr"/>
            <a:r>
              <a:rPr lang="en-US" sz="1600" dirty="0" smtClean="0"/>
              <a:t>Seconds</a:t>
            </a:r>
            <a:endParaRPr lang="en-US" sz="1600" dirty="0"/>
          </a:p>
        </p:txBody>
      </p:sp>
      <p:sp>
        <p:nvSpPr>
          <p:cNvPr id="31" name="TextBox 30"/>
          <p:cNvSpPr txBox="1"/>
          <p:nvPr/>
        </p:nvSpPr>
        <p:spPr>
          <a:xfrm>
            <a:off x="4147520" y="6255616"/>
            <a:ext cx="891399" cy="338554"/>
          </a:xfrm>
          <a:prstGeom prst="rect">
            <a:avLst/>
          </a:prstGeom>
          <a:solidFill>
            <a:schemeClr val="bg1"/>
          </a:solidFill>
        </p:spPr>
        <p:txBody>
          <a:bodyPr wrap="none" rtlCol="0" anchor="ctr">
            <a:spAutoFit/>
          </a:bodyPr>
          <a:lstStyle/>
          <a:p>
            <a:pPr algn="ctr"/>
            <a:r>
              <a:rPr lang="en-US" sz="1600" dirty="0" smtClean="0"/>
              <a:t>Minutes</a:t>
            </a:r>
            <a:endParaRPr lang="en-US" sz="1600" dirty="0"/>
          </a:p>
        </p:txBody>
      </p:sp>
      <p:sp>
        <p:nvSpPr>
          <p:cNvPr id="32" name="TextBox 31"/>
          <p:cNvSpPr txBox="1"/>
          <p:nvPr/>
        </p:nvSpPr>
        <p:spPr>
          <a:xfrm>
            <a:off x="7613872" y="6255616"/>
            <a:ext cx="716286" cy="338554"/>
          </a:xfrm>
          <a:prstGeom prst="rect">
            <a:avLst/>
          </a:prstGeom>
          <a:solidFill>
            <a:schemeClr val="bg1"/>
          </a:solidFill>
        </p:spPr>
        <p:txBody>
          <a:bodyPr wrap="none" rtlCol="0" anchor="ctr">
            <a:spAutoFit/>
          </a:bodyPr>
          <a:lstStyle/>
          <a:p>
            <a:pPr algn="ctr"/>
            <a:r>
              <a:rPr lang="en-US" sz="1600" dirty="0" smtClean="0">
                <a:solidFill>
                  <a:schemeClr val="bg2"/>
                </a:solidFill>
              </a:rPr>
              <a:t>Hours</a:t>
            </a:r>
            <a:endParaRPr lang="en-US" sz="1600" dirty="0">
              <a:solidFill>
                <a:schemeClr val="bg2"/>
              </a:solidFill>
            </a:endParaRPr>
          </a:p>
        </p:txBody>
      </p:sp>
      <p:sp>
        <p:nvSpPr>
          <p:cNvPr id="2" name="Title 1"/>
          <p:cNvSpPr>
            <a:spLocks noGrp="1"/>
          </p:cNvSpPr>
          <p:nvPr>
            <p:ph type="title"/>
          </p:nvPr>
        </p:nvSpPr>
        <p:spPr/>
        <p:txBody>
          <a:bodyPr/>
          <a:lstStyle/>
          <a:p>
            <a:r>
              <a:rPr lang="en-US" sz="3600" b="1" dirty="0" smtClean="0"/>
              <a:t>Cells </a:t>
            </a:r>
            <a:r>
              <a:rPr lang="en-US" sz="3600" dirty="0" smtClean="0"/>
              <a:t>and modules … building blocks of the </a:t>
            </a:r>
            <a:r>
              <a:rPr lang="en-US" sz="3600" dirty="0" err="1" smtClean="0"/>
              <a:t>Durathon</a:t>
            </a:r>
            <a:r>
              <a:rPr lang="en-US" sz="2000" baseline="60000" dirty="0" err="1" smtClean="0"/>
              <a:t>TM</a:t>
            </a:r>
            <a:r>
              <a:rPr lang="en-US" sz="3600" dirty="0" smtClean="0"/>
              <a:t> system</a:t>
            </a:r>
            <a:endParaRPr lang="en-US" sz="3600" dirty="0"/>
          </a:p>
        </p:txBody>
      </p:sp>
      <p:sp>
        <p:nvSpPr>
          <p:cNvPr id="3" name="Isosceles Triangle 2"/>
          <p:cNvSpPr/>
          <p:nvPr/>
        </p:nvSpPr>
        <p:spPr bwMode="auto">
          <a:xfrm rot="16200000">
            <a:off x="4441779" y="2367237"/>
            <a:ext cx="302881" cy="7473876"/>
          </a:xfrm>
          <a:prstGeom prst="triangle">
            <a:avLst>
              <a:gd name="adj" fmla="val 0"/>
            </a:avLst>
          </a:prstGeom>
          <a:gradFill>
            <a:gsLst>
              <a:gs pos="100000">
                <a:schemeClr val="bg2"/>
              </a:gs>
              <a:gs pos="0">
                <a:schemeClr val="bg2">
                  <a:alpha val="20000"/>
                </a:schemeClr>
              </a:gs>
            </a:gsLst>
            <a:lin ang="5400000" scaled="0"/>
          </a:gra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
        <p:nvSpPr>
          <p:cNvPr id="10" name="Isosceles Triangle 9"/>
          <p:cNvSpPr/>
          <p:nvPr/>
        </p:nvSpPr>
        <p:spPr bwMode="auto">
          <a:xfrm rot="16200000" flipH="1" flipV="1">
            <a:off x="4441779" y="2367237"/>
            <a:ext cx="302881" cy="7473877"/>
          </a:xfrm>
          <a:prstGeom prst="triangle">
            <a:avLst>
              <a:gd name="adj" fmla="val 0"/>
            </a:avLst>
          </a:prstGeom>
          <a:gradFill>
            <a:gsLst>
              <a:gs pos="0">
                <a:schemeClr val="tx1">
                  <a:alpha val="20000"/>
                </a:schemeClr>
              </a:gs>
              <a:gs pos="100000">
                <a:schemeClr val="tx1"/>
              </a:gs>
            </a:gsLst>
            <a:lin ang="540000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p>
        </p:txBody>
      </p:sp>
      <p:sp>
        <p:nvSpPr>
          <p:cNvPr id="22" name="TextBox 21"/>
          <p:cNvSpPr txBox="1"/>
          <p:nvPr/>
        </p:nvSpPr>
        <p:spPr>
          <a:xfrm>
            <a:off x="7342836" y="5965676"/>
            <a:ext cx="987322" cy="276999"/>
          </a:xfrm>
          <a:prstGeom prst="rect">
            <a:avLst/>
          </a:prstGeom>
          <a:noFill/>
        </p:spPr>
        <p:txBody>
          <a:bodyPr wrap="none" rtlCol="0" anchor="ctr">
            <a:spAutoFit/>
          </a:bodyPr>
          <a:lstStyle/>
          <a:p>
            <a:pPr algn="r"/>
            <a:r>
              <a:rPr lang="en-US" sz="1200" dirty="0" smtClean="0">
                <a:solidFill>
                  <a:schemeClr val="bg1"/>
                </a:solidFill>
              </a:rPr>
              <a:t>High Energy</a:t>
            </a:r>
            <a:endParaRPr lang="en-US" sz="1200" dirty="0">
              <a:solidFill>
                <a:schemeClr val="bg1"/>
              </a:solidFill>
            </a:endParaRPr>
          </a:p>
        </p:txBody>
      </p:sp>
      <p:sp>
        <p:nvSpPr>
          <p:cNvPr id="23" name="TextBox 22"/>
          <p:cNvSpPr txBox="1"/>
          <p:nvPr/>
        </p:nvSpPr>
        <p:spPr>
          <a:xfrm>
            <a:off x="856282" y="5965677"/>
            <a:ext cx="944297" cy="276999"/>
          </a:xfrm>
          <a:prstGeom prst="rect">
            <a:avLst/>
          </a:prstGeom>
          <a:noFill/>
        </p:spPr>
        <p:txBody>
          <a:bodyPr wrap="none" rtlCol="0" anchor="ctr">
            <a:spAutoFit/>
          </a:bodyPr>
          <a:lstStyle/>
          <a:p>
            <a:r>
              <a:rPr lang="en-US" sz="1200" dirty="0" smtClean="0">
                <a:solidFill>
                  <a:schemeClr val="bg1"/>
                </a:solidFill>
              </a:rPr>
              <a:t>High Power</a:t>
            </a:r>
            <a:endParaRPr lang="en-US" sz="1200" dirty="0">
              <a:solidFill>
                <a:schemeClr val="bg1"/>
              </a:solidFill>
            </a:endParaRPr>
          </a:p>
        </p:txBody>
      </p:sp>
      <p:pic>
        <p:nvPicPr>
          <p:cNvPr id="89" name="Picture 88"/>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1699" y="2299709"/>
            <a:ext cx="1445658" cy="23970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97" name="Oval 96"/>
          <p:cNvSpPr/>
          <p:nvPr/>
        </p:nvSpPr>
        <p:spPr bwMode="auto">
          <a:xfrm>
            <a:off x="5045800" y="6014184"/>
            <a:ext cx="2623273" cy="1799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bg1"/>
                </a:solidFill>
                <a:effectLst/>
                <a:latin typeface="GE Inspira Pitch" pitchFamily="34" charset="0"/>
              </a:rPr>
              <a:t>Durathon</a:t>
            </a:r>
          </a:p>
        </p:txBody>
      </p:sp>
      <p:cxnSp>
        <p:nvCxnSpPr>
          <p:cNvPr id="4114" name="Straight Connector 4113"/>
          <p:cNvCxnSpPr>
            <a:endCxn id="97" idx="2"/>
          </p:cNvCxnSpPr>
          <p:nvPr/>
        </p:nvCxnSpPr>
        <p:spPr bwMode="auto">
          <a:xfrm>
            <a:off x="401699" y="4998034"/>
            <a:ext cx="4644101" cy="1106142"/>
          </a:xfrm>
          <a:prstGeom prst="line">
            <a:avLst/>
          </a:prstGeom>
          <a:solidFill>
            <a:schemeClr val="accent1"/>
          </a:solidFill>
          <a:ln w="19050" cap="flat" cmpd="sng" algn="ctr">
            <a:solidFill>
              <a:schemeClr val="tx2"/>
            </a:solidFill>
            <a:prstDash val="dash"/>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93" name="AutoShape 1032"/>
          <p:cNvSpPr>
            <a:spLocks noChangeArrowheads="1"/>
          </p:cNvSpPr>
          <p:nvPr/>
        </p:nvSpPr>
        <p:spPr bwMode="auto">
          <a:xfrm>
            <a:off x="152982" y="1528309"/>
            <a:ext cx="1943092" cy="3469725"/>
          </a:xfrm>
          <a:prstGeom prst="roundRect">
            <a:avLst>
              <a:gd name="adj" fmla="val 16667"/>
            </a:avLst>
          </a:prstGeom>
          <a:noFill/>
          <a:ln w="28575">
            <a:solidFill>
              <a:schemeClr val="tx1"/>
            </a:solidFill>
            <a:prstDash val="solid"/>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7FC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oAutofit/>
          </a:bodyPr>
          <a:lstStyle/>
          <a:p>
            <a:endParaRPr lang="en-US"/>
          </a:p>
        </p:txBody>
      </p:sp>
      <p:cxnSp>
        <p:nvCxnSpPr>
          <p:cNvPr id="103" name="Straight Connector 102"/>
          <p:cNvCxnSpPr>
            <a:endCxn id="97" idx="6"/>
          </p:cNvCxnSpPr>
          <p:nvPr/>
        </p:nvCxnSpPr>
        <p:spPr bwMode="auto">
          <a:xfrm flipH="1">
            <a:off x="7669073" y="4832525"/>
            <a:ext cx="1208016" cy="1271651"/>
          </a:xfrm>
          <a:prstGeom prst="line">
            <a:avLst/>
          </a:prstGeom>
          <a:solidFill>
            <a:schemeClr val="accent1"/>
          </a:solidFill>
          <a:ln w="19050" cap="flat" cmpd="sng" algn="ctr">
            <a:solidFill>
              <a:schemeClr val="tx2"/>
            </a:solidFill>
            <a:prstDash val="dash"/>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92" name="Text Box 1030"/>
          <p:cNvSpPr txBox="1">
            <a:spLocks noChangeArrowheads="1"/>
          </p:cNvSpPr>
          <p:nvPr/>
        </p:nvSpPr>
        <p:spPr bwMode="auto">
          <a:xfrm>
            <a:off x="771707" y="1555747"/>
            <a:ext cx="705642" cy="46166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400" b="1" dirty="0" smtClean="0">
                <a:solidFill>
                  <a:schemeClr val="tx2"/>
                </a:solidFill>
              </a:rPr>
              <a:t>Cell</a:t>
            </a:r>
            <a:endParaRPr lang="en-US" sz="2400" b="1" dirty="0">
              <a:solidFill>
                <a:schemeClr val="tx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3710145"/>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Box 20"/>
          <p:cNvSpPr txBox="1"/>
          <p:nvPr/>
        </p:nvSpPr>
        <p:spPr>
          <a:xfrm>
            <a:off x="856282" y="6255616"/>
            <a:ext cx="926857" cy="338554"/>
          </a:xfrm>
          <a:prstGeom prst="rect">
            <a:avLst/>
          </a:prstGeom>
          <a:solidFill>
            <a:schemeClr val="bg1"/>
          </a:solidFill>
        </p:spPr>
        <p:txBody>
          <a:bodyPr wrap="none" rtlCol="0" anchor="ctr">
            <a:spAutoFit/>
          </a:bodyPr>
          <a:lstStyle/>
          <a:p>
            <a:pPr algn="ctr"/>
            <a:r>
              <a:rPr lang="en-US" sz="1600" dirty="0" smtClean="0"/>
              <a:t>Seconds</a:t>
            </a:r>
            <a:endParaRPr lang="en-US" sz="1600" dirty="0"/>
          </a:p>
        </p:txBody>
      </p:sp>
      <p:sp>
        <p:nvSpPr>
          <p:cNvPr id="31" name="TextBox 30"/>
          <p:cNvSpPr txBox="1"/>
          <p:nvPr/>
        </p:nvSpPr>
        <p:spPr>
          <a:xfrm>
            <a:off x="4147520" y="6255616"/>
            <a:ext cx="891399" cy="338554"/>
          </a:xfrm>
          <a:prstGeom prst="rect">
            <a:avLst/>
          </a:prstGeom>
          <a:solidFill>
            <a:schemeClr val="bg1"/>
          </a:solidFill>
        </p:spPr>
        <p:txBody>
          <a:bodyPr wrap="none" rtlCol="0" anchor="ctr">
            <a:spAutoFit/>
          </a:bodyPr>
          <a:lstStyle/>
          <a:p>
            <a:pPr algn="ctr"/>
            <a:r>
              <a:rPr lang="en-US" sz="1600" dirty="0" smtClean="0"/>
              <a:t>Minutes</a:t>
            </a:r>
            <a:endParaRPr lang="en-US" sz="1600" dirty="0"/>
          </a:p>
        </p:txBody>
      </p:sp>
      <p:sp>
        <p:nvSpPr>
          <p:cNvPr id="32" name="TextBox 31"/>
          <p:cNvSpPr txBox="1"/>
          <p:nvPr/>
        </p:nvSpPr>
        <p:spPr>
          <a:xfrm>
            <a:off x="7613872" y="6255616"/>
            <a:ext cx="716286" cy="338554"/>
          </a:xfrm>
          <a:prstGeom prst="rect">
            <a:avLst/>
          </a:prstGeom>
          <a:solidFill>
            <a:schemeClr val="bg1"/>
          </a:solidFill>
        </p:spPr>
        <p:txBody>
          <a:bodyPr wrap="none" rtlCol="0" anchor="ctr">
            <a:spAutoFit/>
          </a:bodyPr>
          <a:lstStyle/>
          <a:p>
            <a:pPr algn="ctr"/>
            <a:r>
              <a:rPr lang="en-US" sz="1600" dirty="0" smtClean="0">
                <a:solidFill>
                  <a:schemeClr val="bg2"/>
                </a:solidFill>
              </a:rPr>
              <a:t>Hours</a:t>
            </a:r>
            <a:endParaRPr lang="en-US" sz="1600" dirty="0">
              <a:solidFill>
                <a:schemeClr val="bg2"/>
              </a:solidFill>
            </a:endParaRPr>
          </a:p>
        </p:txBody>
      </p:sp>
      <p:sp>
        <p:nvSpPr>
          <p:cNvPr id="2" name="Title 1"/>
          <p:cNvSpPr>
            <a:spLocks noGrp="1"/>
          </p:cNvSpPr>
          <p:nvPr>
            <p:ph type="title"/>
          </p:nvPr>
        </p:nvSpPr>
        <p:spPr/>
        <p:txBody>
          <a:bodyPr/>
          <a:lstStyle/>
          <a:p>
            <a:r>
              <a:rPr lang="en-US" sz="3600" b="1" dirty="0" smtClean="0"/>
              <a:t>Cells and modules </a:t>
            </a:r>
            <a:r>
              <a:rPr lang="en-US" sz="3600" dirty="0" smtClean="0"/>
              <a:t>… building blocks of the </a:t>
            </a:r>
            <a:r>
              <a:rPr lang="en-US" sz="3600" dirty="0" err="1" smtClean="0"/>
              <a:t>Durathon</a:t>
            </a:r>
            <a:r>
              <a:rPr lang="en-US" sz="2000" baseline="60000" dirty="0" err="1" smtClean="0"/>
              <a:t>TM</a:t>
            </a:r>
            <a:r>
              <a:rPr lang="en-US" sz="3600" dirty="0" smtClean="0"/>
              <a:t> system</a:t>
            </a:r>
            <a:endParaRPr lang="en-US" sz="3600" dirty="0"/>
          </a:p>
        </p:txBody>
      </p:sp>
      <p:sp>
        <p:nvSpPr>
          <p:cNvPr id="3" name="Isosceles Triangle 2"/>
          <p:cNvSpPr/>
          <p:nvPr/>
        </p:nvSpPr>
        <p:spPr bwMode="auto">
          <a:xfrm rot="16200000">
            <a:off x="4441779" y="2367237"/>
            <a:ext cx="302881" cy="7473876"/>
          </a:xfrm>
          <a:prstGeom prst="triangle">
            <a:avLst>
              <a:gd name="adj" fmla="val 0"/>
            </a:avLst>
          </a:prstGeom>
          <a:gradFill>
            <a:gsLst>
              <a:gs pos="100000">
                <a:schemeClr val="bg2"/>
              </a:gs>
              <a:gs pos="0">
                <a:schemeClr val="bg2">
                  <a:alpha val="20000"/>
                </a:schemeClr>
              </a:gs>
            </a:gsLst>
            <a:lin ang="5400000" scaled="0"/>
          </a:gra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
        <p:nvSpPr>
          <p:cNvPr id="10" name="Isosceles Triangle 9"/>
          <p:cNvSpPr/>
          <p:nvPr/>
        </p:nvSpPr>
        <p:spPr bwMode="auto">
          <a:xfrm rot="16200000" flipH="1" flipV="1">
            <a:off x="4441779" y="2367237"/>
            <a:ext cx="302881" cy="7473877"/>
          </a:xfrm>
          <a:prstGeom prst="triangle">
            <a:avLst>
              <a:gd name="adj" fmla="val 0"/>
            </a:avLst>
          </a:prstGeom>
          <a:gradFill>
            <a:gsLst>
              <a:gs pos="0">
                <a:schemeClr val="tx1">
                  <a:alpha val="20000"/>
                </a:schemeClr>
              </a:gs>
              <a:gs pos="100000">
                <a:schemeClr val="tx1"/>
              </a:gs>
            </a:gsLst>
            <a:lin ang="540000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p>
        </p:txBody>
      </p:sp>
      <p:sp>
        <p:nvSpPr>
          <p:cNvPr id="22" name="TextBox 21"/>
          <p:cNvSpPr txBox="1"/>
          <p:nvPr/>
        </p:nvSpPr>
        <p:spPr>
          <a:xfrm>
            <a:off x="7342836" y="5965676"/>
            <a:ext cx="987322" cy="276999"/>
          </a:xfrm>
          <a:prstGeom prst="rect">
            <a:avLst/>
          </a:prstGeom>
          <a:noFill/>
        </p:spPr>
        <p:txBody>
          <a:bodyPr wrap="none" rtlCol="0" anchor="ctr">
            <a:spAutoFit/>
          </a:bodyPr>
          <a:lstStyle/>
          <a:p>
            <a:pPr algn="r"/>
            <a:r>
              <a:rPr lang="en-US" sz="1200" dirty="0" smtClean="0">
                <a:solidFill>
                  <a:schemeClr val="bg1"/>
                </a:solidFill>
              </a:rPr>
              <a:t>High Energy</a:t>
            </a:r>
            <a:endParaRPr lang="en-US" sz="1200" dirty="0">
              <a:solidFill>
                <a:schemeClr val="bg1"/>
              </a:solidFill>
            </a:endParaRPr>
          </a:p>
        </p:txBody>
      </p:sp>
      <p:sp>
        <p:nvSpPr>
          <p:cNvPr id="23" name="TextBox 22"/>
          <p:cNvSpPr txBox="1"/>
          <p:nvPr/>
        </p:nvSpPr>
        <p:spPr>
          <a:xfrm>
            <a:off x="856282" y="5965677"/>
            <a:ext cx="944297" cy="276999"/>
          </a:xfrm>
          <a:prstGeom prst="rect">
            <a:avLst/>
          </a:prstGeom>
          <a:noFill/>
        </p:spPr>
        <p:txBody>
          <a:bodyPr wrap="none" rtlCol="0" anchor="ctr">
            <a:spAutoFit/>
          </a:bodyPr>
          <a:lstStyle/>
          <a:p>
            <a:r>
              <a:rPr lang="en-US" sz="1200" dirty="0" smtClean="0">
                <a:solidFill>
                  <a:schemeClr val="bg1"/>
                </a:solidFill>
              </a:rPr>
              <a:t>High Power</a:t>
            </a:r>
            <a:endParaRPr lang="en-US" sz="1200" dirty="0">
              <a:solidFill>
                <a:schemeClr val="bg1"/>
              </a:solidFill>
            </a:endParaRPr>
          </a:p>
        </p:txBody>
      </p:sp>
      <p:sp>
        <p:nvSpPr>
          <p:cNvPr id="85" name="AutoShape 1031"/>
          <p:cNvSpPr>
            <a:spLocks noChangeArrowheads="1"/>
          </p:cNvSpPr>
          <p:nvPr/>
        </p:nvSpPr>
        <p:spPr bwMode="auto">
          <a:xfrm>
            <a:off x="2247684" y="2386077"/>
            <a:ext cx="517525" cy="1754188"/>
          </a:xfrm>
          <a:prstGeom prst="rightArrow">
            <a:avLst>
              <a:gd name="adj1" fmla="val 75991"/>
              <a:gd name="adj2" fmla="val 74231"/>
            </a:avLst>
          </a:prstGeom>
          <a:solidFill>
            <a:srgbClr val="EAEAEA"/>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88" name="AutoShape 1055"/>
          <p:cNvSpPr>
            <a:spLocks noChangeArrowheads="1"/>
          </p:cNvSpPr>
          <p:nvPr/>
        </p:nvSpPr>
        <p:spPr bwMode="auto">
          <a:xfrm>
            <a:off x="5612212" y="2386077"/>
            <a:ext cx="517525" cy="1754188"/>
          </a:xfrm>
          <a:prstGeom prst="rightArrow">
            <a:avLst>
              <a:gd name="adj1" fmla="val 75991"/>
              <a:gd name="adj2" fmla="val 74231"/>
            </a:avLst>
          </a:prstGeom>
          <a:solidFill>
            <a:srgbClr val="EAEAEA"/>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pic>
        <p:nvPicPr>
          <p:cNvPr id="89" name="Picture 88"/>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1699" y="2299709"/>
            <a:ext cx="1445658" cy="23970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90" name="Picture 89" descr="NaMXBatteryEnclosure1.tif"/>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851" t="7473" r="2761" b="4320"/>
          <a:stretch/>
        </p:blipFill>
        <p:spPr bwMode="auto">
          <a:xfrm>
            <a:off x="3084222" y="2770353"/>
            <a:ext cx="2200068" cy="14557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96" name="AutoShape 1032"/>
          <p:cNvSpPr>
            <a:spLocks noChangeArrowheads="1"/>
          </p:cNvSpPr>
          <p:nvPr/>
        </p:nvSpPr>
        <p:spPr bwMode="auto">
          <a:xfrm>
            <a:off x="2916819" y="1522191"/>
            <a:ext cx="2534874" cy="3469725"/>
          </a:xfrm>
          <a:prstGeom prst="roundRect">
            <a:avLst>
              <a:gd name="adj" fmla="val 16667"/>
            </a:avLst>
          </a:prstGeom>
          <a:noFill/>
          <a:ln w="28575">
            <a:solidFill>
              <a:schemeClr val="tx1"/>
            </a:solidFill>
            <a:prstDash val="solid"/>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7FC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oAutofit/>
          </a:bodyPr>
          <a:lstStyle/>
          <a:p>
            <a:endParaRPr lang="en-US"/>
          </a:p>
        </p:txBody>
      </p:sp>
      <p:sp>
        <p:nvSpPr>
          <p:cNvPr id="97" name="Oval 96"/>
          <p:cNvSpPr/>
          <p:nvPr/>
        </p:nvSpPr>
        <p:spPr bwMode="auto">
          <a:xfrm>
            <a:off x="5045800" y="6014184"/>
            <a:ext cx="2623273" cy="1799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bg1"/>
                </a:solidFill>
                <a:effectLst/>
                <a:latin typeface="GE Inspira Pitch" pitchFamily="34" charset="0"/>
              </a:rPr>
              <a:t>Durathon</a:t>
            </a:r>
          </a:p>
        </p:txBody>
      </p:sp>
      <p:cxnSp>
        <p:nvCxnSpPr>
          <p:cNvPr id="4114" name="Straight Connector 4113"/>
          <p:cNvCxnSpPr>
            <a:endCxn id="97" idx="2"/>
          </p:cNvCxnSpPr>
          <p:nvPr/>
        </p:nvCxnSpPr>
        <p:spPr bwMode="auto">
          <a:xfrm>
            <a:off x="401699" y="4998034"/>
            <a:ext cx="4644101" cy="1106142"/>
          </a:xfrm>
          <a:prstGeom prst="line">
            <a:avLst/>
          </a:prstGeom>
          <a:solidFill>
            <a:schemeClr val="accent1"/>
          </a:solidFill>
          <a:ln w="19050" cap="flat" cmpd="sng" algn="ctr">
            <a:solidFill>
              <a:schemeClr val="tx2"/>
            </a:solidFill>
            <a:prstDash val="dash"/>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93" name="AutoShape 1032"/>
          <p:cNvSpPr>
            <a:spLocks noChangeArrowheads="1"/>
          </p:cNvSpPr>
          <p:nvPr/>
        </p:nvSpPr>
        <p:spPr bwMode="auto">
          <a:xfrm>
            <a:off x="152982" y="1528309"/>
            <a:ext cx="1943092" cy="3469725"/>
          </a:xfrm>
          <a:prstGeom prst="roundRect">
            <a:avLst>
              <a:gd name="adj" fmla="val 16667"/>
            </a:avLst>
          </a:prstGeom>
          <a:noFill/>
          <a:ln w="28575">
            <a:solidFill>
              <a:schemeClr val="tx1"/>
            </a:solidFill>
            <a:prstDash val="solid"/>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7FC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oAutofit/>
          </a:bodyPr>
          <a:lstStyle/>
          <a:p>
            <a:endParaRPr lang="en-US"/>
          </a:p>
        </p:txBody>
      </p:sp>
      <p:cxnSp>
        <p:nvCxnSpPr>
          <p:cNvPr id="103" name="Straight Connector 102"/>
          <p:cNvCxnSpPr>
            <a:endCxn id="97" idx="6"/>
          </p:cNvCxnSpPr>
          <p:nvPr/>
        </p:nvCxnSpPr>
        <p:spPr bwMode="auto">
          <a:xfrm flipH="1">
            <a:off x="7669073" y="4832525"/>
            <a:ext cx="1208016" cy="1271651"/>
          </a:xfrm>
          <a:prstGeom prst="line">
            <a:avLst/>
          </a:prstGeom>
          <a:solidFill>
            <a:schemeClr val="accent1"/>
          </a:solidFill>
          <a:ln w="19050" cap="flat" cmpd="sng" algn="ctr">
            <a:solidFill>
              <a:schemeClr val="tx2"/>
            </a:solidFill>
            <a:prstDash val="dash"/>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4122" name="TextBox 4121"/>
          <p:cNvSpPr txBox="1"/>
          <p:nvPr/>
        </p:nvSpPr>
        <p:spPr>
          <a:xfrm>
            <a:off x="3084222" y="4177108"/>
            <a:ext cx="1508875" cy="548868"/>
          </a:xfrm>
          <a:prstGeom prst="rect">
            <a:avLst/>
          </a:prstGeom>
          <a:noFill/>
        </p:spPr>
        <p:txBody>
          <a:bodyPr wrap="none" rtlCol="0" anchor="ctr">
            <a:spAutoFit/>
          </a:bodyPr>
          <a:lstStyle/>
          <a:p>
            <a:pPr>
              <a:spcBef>
                <a:spcPts val="200"/>
              </a:spcBef>
            </a:pPr>
            <a:r>
              <a:rPr lang="en-US" sz="1400" dirty="0" smtClean="0"/>
              <a:t>Telecom: 84 Cells</a:t>
            </a:r>
          </a:p>
          <a:p>
            <a:pPr>
              <a:spcBef>
                <a:spcPts val="200"/>
              </a:spcBef>
            </a:pPr>
            <a:r>
              <a:rPr lang="en-US" sz="1400" dirty="0" smtClean="0"/>
              <a:t>UPS: 216 Cells</a:t>
            </a:r>
            <a:endParaRPr lang="en-US" sz="1400" dirty="0"/>
          </a:p>
        </p:txBody>
      </p:sp>
      <p:sp>
        <p:nvSpPr>
          <p:cNvPr id="86" name="Text Box 1028"/>
          <p:cNvSpPr txBox="1">
            <a:spLocks noChangeArrowheads="1"/>
          </p:cNvSpPr>
          <p:nvPr/>
        </p:nvSpPr>
        <p:spPr bwMode="auto">
          <a:xfrm>
            <a:off x="3019643" y="1562564"/>
            <a:ext cx="2329227" cy="67710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400" b="1" dirty="0">
                <a:solidFill>
                  <a:schemeClr val="tx2"/>
                </a:solidFill>
              </a:rPr>
              <a:t>Battery </a:t>
            </a:r>
            <a:r>
              <a:rPr lang="en-US" sz="2400" b="1" dirty="0" smtClean="0">
                <a:solidFill>
                  <a:schemeClr val="tx2"/>
                </a:solidFill>
              </a:rPr>
              <a:t>Module</a:t>
            </a:r>
          </a:p>
          <a:p>
            <a:pPr algn="ctr"/>
            <a:r>
              <a:rPr lang="en-US" sz="1400" dirty="0" smtClean="0">
                <a:solidFill>
                  <a:schemeClr val="tx2"/>
                </a:solidFill>
              </a:rPr>
              <a:t>(Application-Specific)</a:t>
            </a:r>
            <a:endParaRPr lang="en-US" sz="2400" dirty="0">
              <a:solidFill>
                <a:schemeClr val="tx2"/>
              </a:solidFill>
            </a:endParaRPr>
          </a:p>
        </p:txBody>
      </p:sp>
      <p:sp>
        <p:nvSpPr>
          <p:cNvPr id="92" name="Text Box 1030"/>
          <p:cNvSpPr txBox="1">
            <a:spLocks noChangeArrowheads="1"/>
          </p:cNvSpPr>
          <p:nvPr/>
        </p:nvSpPr>
        <p:spPr bwMode="auto">
          <a:xfrm>
            <a:off x="771707" y="1555747"/>
            <a:ext cx="705642" cy="46166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400" b="1" dirty="0" smtClean="0">
                <a:solidFill>
                  <a:schemeClr val="tx2"/>
                </a:solidFill>
              </a:rPr>
              <a:t>Cell</a:t>
            </a:r>
            <a:endParaRPr lang="en-US" sz="2400" b="1" dirty="0">
              <a:solidFill>
                <a:schemeClr val="tx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371014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Box 20"/>
          <p:cNvSpPr txBox="1"/>
          <p:nvPr/>
        </p:nvSpPr>
        <p:spPr>
          <a:xfrm>
            <a:off x="856282" y="6255616"/>
            <a:ext cx="926857" cy="338554"/>
          </a:xfrm>
          <a:prstGeom prst="rect">
            <a:avLst/>
          </a:prstGeom>
          <a:solidFill>
            <a:schemeClr val="bg1"/>
          </a:solidFill>
        </p:spPr>
        <p:txBody>
          <a:bodyPr wrap="none" rtlCol="0" anchor="ctr">
            <a:spAutoFit/>
          </a:bodyPr>
          <a:lstStyle/>
          <a:p>
            <a:pPr algn="ctr"/>
            <a:r>
              <a:rPr lang="en-US" sz="1600" dirty="0" smtClean="0"/>
              <a:t>Seconds</a:t>
            </a:r>
            <a:endParaRPr lang="en-US" sz="1600" dirty="0"/>
          </a:p>
        </p:txBody>
      </p:sp>
      <p:sp>
        <p:nvSpPr>
          <p:cNvPr id="31" name="TextBox 30"/>
          <p:cNvSpPr txBox="1"/>
          <p:nvPr/>
        </p:nvSpPr>
        <p:spPr>
          <a:xfrm>
            <a:off x="4147520" y="6255616"/>
            <a:ext cx="891399" cy="338554"/>
          </a:xfrm>
          <a:prstGeom prst="rect">
            <a:avLst/>
          </a:prstGeom>
          <a:solidFill>
            <a:schemeClr val="bg1"/>
          </a:solidFill>
        </p:spPr>
        <p:txBody>
          <a:bodyPr wrap="none" rtlCol="0" anchor="ctr">
            <a:spAutoFit/>
          </a:bodyPr>
          <a:lstStyle/>
          <a:p>
            <a:pPr algn="ctr"/>
            <a:r>
              <a:rPr lang="en-US" sz="1600" dirty="0" smtClean="0"/>
              <a:t>Minutes</a:t>
            </a:r>
            <a:endParaRPr lang="en-US" sz="1600" dirty="0"/>
          </a:p>
        </p:txBody>
      </p:sp>
      <p:sp>
        <p:nvSpPr>
          <p:cNvPr id="32" name="TextBox 31"/>
          <p:cNvSpPr txBox="1"/>
          <p:nvPr/>
        </p:nvSpPr>
        <p:spPr>
          <a:xfrm>
            <a:off x="7613872" y="6255616"/>
            <a:ext cx="716286" cy="338554"/>
          </a:xfrm>
          <a:prstGeom prst="rect">
            <a:avLst/>
          </a:prstGeom>
          <a:solidFill>
            <a:schemeClr val="bg1"/>
          </a:solidFill>
        </p:spPr>
        <p:txBody>
          <a:bodyPr wrap="none" rtlCol="0" anchor="ctr">
            <a:spAutoFit/>
          </a:bodyPr>
          <a:lstStyle/>
          <a:p>
            <a:pPr algn="ctr"/>
            <a:r>
              <a:rPr lang="en-US" sz="1600" dirty="0" smtClean="0">
                <a:solidFill>
                  <a:schemeClr val="bg2"/>
                </a:solidFill>
              </a:rPr>
              <a:t>Hours</a:t>
            </a:r>
            <a:endParaRPr lang="en-US" sz="1600" dirty="0">
              <a:solidFill>
                <a:schemeClr val="bg2"/>
              </a:solidFill>
            </a:endParaRPr>
          </a:p>
        </p:txBody>
      </p:sp>
      <p:sp>
        <p:nvSpPr>
          <p:cNvPr id="2" name="Title 1"/>
          <p:cNvSpPr>
            <a:spLocks noGrp="1"/>
          </p:cNvSpPr>
          <p:nvPr>
            <p:ph type="title"/>
          </p:nvPr>
        </p:nvSpPr>
        <p:spPr/>
        <p:txBody>
          <a:bodyPr/>
          <a:lstStyle/>
          <a:p>
            <a:r>
              <a:rPr lang="en-US" sz="3600" dirty="0" smtClean="0"/>
              <a:t>Cells and modules … building blocks of </a:t>
            </a:r>
            <a:r>
              <a:rPr lang="en-US" sz="3600" b="1" dirty="0" smtClean="0"/>
              <a:t>the </a:t>
            </a:r>
            <a:r>
              <a:rPr lang="en-US" sz="3600" b="1" dirty="0" err="1" smtClean="0"/>
              <a:t>Durathon</a:t>
            </a:r>
            <a:r>
              <a:rPr lang="en-US" sz="2000" b="1" baseline="60000" dirty="0" err="1" smtClean="0"/>
              <a:t>TM</a:t>
            </a:r>
            <a:r>
              <a:rPr lang="en-US" sz="3600" b="1" dirty="0" smtClean="0"/>
              <a:t> system</a:t>
            </a:r>
            <a:endParaRPr lang="en-US" sz="3600" b="1" dirty="0"/>
          </a:p>
        </p:txBody>
      </p:sp>
      <p:sp>
        <p:nvSpPr>
          <p:cNvPr id="3" name="Isosceles Triangle 2"/>
          <p:cNvSpPr/>
          <p:nvPr/>
        </p:nvSpPr>
        <p:spPr bwMode="auto">
          <a:xfrm rot="16200000">
            <a:off x="4441779" y="2367237"/>
            <a:ext cx="302881" cy="7473876"/>
          </a:xfrm>
          <a:prstGeom prst="triangle">
            <a:avLst>
              <a:gd name="adj" fmla="val 0"/>
            </a:avLst>
          </a:prstGeom>
          <a:gradFill>
            <a:gsLst>
              <a:gs pos="100000">
                <a:schemeClr val="bg2"/>
              </a:gs>
              <a:gs pos="0">
                <a:schemeClr val="bg2">
                  <a:alpha val="20000"/>
                </a:schemeClr>
              </a:gs>
            </a:gsLst>
            <a:lin ang="5400000" scaled="0"/>
          </a:gra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
        <p:nvSpPr>
          <p:cNvPr id="10" name="Isosceles Triangle 9"/>
          <p:cNvSpPr/>
          <p:nvPr/>
        </p:nvSpPr>
        <p:spPr bwMode="auto">
          <a:xfrm rot="16200000" flipH="1" flipV="1">
            <a:off x="4441779" y="2367237"/>
            <a:ext cx="302881" cy="7473877"/>
          </a:xfrm>
          <a:prstGeom prst="triangle">
            <a:avLst>
              <a:gd name="adj" fmla="val 0"/>
            </a:avLst>
          </a:prstGeom>
          <a:gradFill>
            <a:gsLst>
              <a:gs pos="0">
                <a:schemeClr val="tx1">
                  <a:alpha val="20000"/>
                </a:schemeClr>
              </a:gs>
              <a:gs pos="100000">
                <a:schemeClr val="tx1"/>
              </a:gs>
            </a:gsLst>
            <a:lin ang="540000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p>
        </p:txBody>
      </p:sp>
      <p:sp>
        <p:nvSpPr>
          <p:cNvPr id="22" name="TextBox 21"/>
          <p:cNvSpPr txBox="1"/>
          <p:nvPr/>
        </p:nvSpPr>
        <p:spPr>
          <a:xfrm>
            <a:off x="7342836" y="5965676"/>
            <a:ext cx="987322" cy="276999"/>
          </a:xfrm>
          <a:prstGeom prst="rect">
            <a:avLst/>
          </a:prstGeom>
          <a:noFill/>
        </p:spPr>
        <p:txBody>
          <a:bodyPr wrap="none" rtlCol="0" anchor="ctr">
            <a:spAutoFit/>
          </a:bodyPr>
          <a:lstStyle/>
          <a:p>
            <a:pPr algn="r"/>
            <a:r>
              <a:rPr lang="en-US" sz="1200" dirty="0" smtClean="0">
                <a:solidFill>
                  <a:schemeClr val="bg1"/>
                </a:solidFill>
              </a:rPr>
              <a:t>High Energy</a:t>
            </a:r>
            <a:endParaRPr lang="en-US" sz="1200" dirty="0">
              <a:solidFill>
                <a:schemeClr val="bg1"/>
              </a:solidFill>
            </a:endParaRPr>
          </a:p>
        </p:txBody>
      </p:sp>
      <p:sp>
        <p:nvSpPr>
          <p:cNvPr id="23" name="TextBox 22"/>
          <p:cNvSpPr txBox="1"/>
          <p:nvPr/>
        </p:nvSpPr>
        <p:spPr>
          <a:xfrm>
            <a:off x="856282" y="5965677"/>
            <a:ext cx="944297" cy="276999"/>
          </a:xfrm>
          <a:prstGeom prst="rect">
            <a:avLst/>
          </a:prstGeom>
          <a:noFill/>
        </p:spPr>
        <p:txBody>
          <a:bodyPr wrap="none" rtlCol="0" anchor="ctr">
            <a:spAutoFit/>
          </a:bodyPr>
          <a:lstStyle/>
          <a:p>
            <a:r>
              <a:rPr lang="en-US" sz="1200" dirty="0" smtClean="0">
                <a:solidFill>
                  <a:schemeClr val="bg1"/>
                </a:solidFill>
              </a:rPr>
              <a:t>High Power</a:t>
            </a:r>
            <a:endParaRPr lang="en-US" sz="1200" dirty="0">
              <a:solidFill>
                <a:schemeClr val="bg1"/>
              </a:solidFill>
            </a:endParaRPr>
          </a:p>
        </p:txBody>
      </p:sp>
      <p:sp>
        <p:nvSpPr>
          <p:cNvPr id="85" name="AutoShape 1031"/>
          <p:cNvSpPr>
            <a:spLocks noChangeArrowheads="1"/>
          </p:cNvSpPr>
          <p:nvPr/>
        </p:nvSpPr>
        <p:spPr bwMode="auto">
          <a:xfrm>
            <a:off x="2247684" y="2386077"/>
            <a:ext cx="517525" cy="1754188"/>
          </a:xfrm>
          <a:prstGeom prst="rightArrow">
            <a:avLst>
              <a:gd name="adj1" fmla="val 75991"/>
              <a:gd name="adj2" fmla="val 74231"/>
            </a:avLst>
          </a:prstGeom>
          <a:solidFill>
            <a:srgbClr val="EAEAEA"/>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88" name="AutoShape 1055"/>
          <p:cNvSpPr>
            <a:spLocks noChangeArrowheads="1"/>
          </p:cNvSpPr>
          <p:nvPr/>
        </p:nvSpPr>
        <p:spPr bwMode="auto">
          <a:xfrm>
            <a:off x="5612212" y="2386077"/>
            <a:ext cx="517525" cy="1754188"/>
          </a:xfrm>
          <a:prstGeom prst="rightArrow">
            <a:avLst>
              <a:gd name="adj1" fmla="val 75991"/>
              <a:gd name="adj2" fmla="val 74231"/>
            </a:avLst>
          </a:prstGeom>
          <a:solidFill>
            <a:srgbClr val="EAEAEA"/>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pic>
        <p:nvPicPr>
          <p:cNvPr id="89" name="Picture 88"/>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1699" y="2299709"/>
            <a:ext cx="1445658" cy="23970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90" name="Picture 89" descr="NaMXBatteryEnclosure1.tif"/>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851" t="7473" r="2761" b="4320"/>
          <a:stretch/>
        </p:blipFill>
        <p:spPr bwMode="auto">
          <a:xfrm>
            <a:off x="3084222" y="2770353"/>
            <a:ext cx="2200068" cy="14557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96" name="AutoShape 1032"/>
          <p:cNvSpPr>
            <a:spLocks noChangeArrowheads="1"/>
          </p:cNvSpPr>
          <p:nvPr/>
        </p:nvSpPr>
        <p:spPr bwMode="auto">
          <a:xfrm>
            <a:off x="2916819" y="1522191"/>
            <a:ext cx="2534874" cy="3469725"/>
          </a:xfrm>
          <a:prstGeom prst="roundRect">
            <a:avLst>
              <a:gd name="adj" fmla="val 16667"/>
            </a:avLst>
          </a:prstGeom>
          <a:noFill/>
          <a:ln w="28575">
            <a:solidFill>
              <a:schemeClr val="tx1"/>
            </a:solidFill>
            <a:prstDash val="solid"/>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7FC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oAutofit/>
          </a:bodyPr>
          <a:lstStyle/>
          <a:p>
            <a:endParaRPr lang="en-US"/>
          </a:p>
        </p:txBody>
      </p:sp>
      <p:sp>
        <p:nvSpPr>
          <p:cNvPr id="97" name="Oval 96"/>
          <p:cNvSpPr/>
          <p:nvPr/>
        </p:nvSpPr>
        <p:spPr bwMode="auto">
          <a:xfrm>
            <a:off x="5045800" y="6014184"/>
            <a:ext cx="2623273" cy="1799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bg1"/>
                </a:solidFill>
                <a:effectLst/>
                <a:latin typeface="GE Inspira Pitch" pitchFamily="34" charset="0"/>
              </a:rPr>
              <a:t>Durathon</a:t>
            </a:r>
          </a:p>
        </p:txBody>
      </p:sp>
      <p:cxnSp>
        <p:nvCxnSpPr>
          <p:cNvPr id="4114" name="Straight Connector 4113"/>
          <p:cNvCxnSpPr>
            <a:endCxn id="97" idx="2"/>
          </p:cNvCxnSpPr>
          <p:nvPr/>
        </p:nvCxnSpPr>
        <p:spPr bwMode="auto">
          <a:xfrm>
            <a:off x="401699" y="4998034"/>
            <a:ext cx="4644101" cy="1106142"/>
          </a:xfrm>
          <a:prstGeom prst="line">
            <a:avLst/>
          </a:prstGeom>
          <a:solidFill>
            <a:schemeClr val="accent1"/>
          </a:solidFill>
          <a:ln w="19050" cap="flat" cmpd="sng" algn="ctr">
            <a:solidFill>
              <a:schemeClr val="tx2"/>
            </a:solidFill>
            <a:prstDash val="dash"/>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93" name="AutoShape 1032"/>
          <p:cNvSpPr>
            <a:spLocks noChangeArrowheads="1"/>
          </p:cNvSpPr>
          <p:nvPr/>
        </p:nvSpPr>
        <p:spPr bwMode="auto">
          <a:xfrm>
            <a:off x="152982" y="1528309"/>
            <a:ext cx="1943092" cy="3469725"/>
          </a:xfrm>
          <a:prstGeom prst="roundRect">
            <a:avLst>
              <a:gd name="adj" fmla="val 16667"/>
            </a:avLst>
          </a:prstGeom>
          <a:noFill/>
          <a:ln w="28575">
            <a:solidFill>
              <a:schemeClr val="tx1"/>
            </a:solidFill>
            <a:prstDash val="solid"/>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7FC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oAutofit/>
          </a:bodyPr>
          <a:lstStyle/>
          <a:p>
            <a:endParaRPr lang="en-US"/>
          </a:p>
        </p:txBody>
      </p:sp>
      <p:cxnSp>
        <p:nvCxnSpPr>
          <p:cNvPr id="103" name="Straight Connector 102"/>
          <p:cNvCxnSpPr>
            <a:endCxn id="97" idx="6"/>
          </p:cNvCxnSpPr>
          <p:nvPr/>
        </p:nvCxnSpPr>
        <p:spPr bwMode="auto">
          <a:xfrm flipH="1">
            <a:off x="7669073" y="4832525"/>
            <a:ext cx="1208016" cy="1271651"/>
          </a:xfrm>
          <a:prstGeom prst="line">
            <a:avLst/>
          </a:prstGeom>
          <a:solidFill>
            <a:schemeClr val="accent1"/>
          </a:solidFill>
          <a:ln w="19050" cap="flat" cmpd="sng" algn="ctr">
            <a:solidFill>
              <a:schemeClr val="tx2"/>
            </a:solidFill>
            <a:prstDash val="dash"/>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87" name="AutoShape 1032"/>
          <p:cNvSpPr>
            <a:spLocks noChangeArrowheads="1"/>
          </p:cNvSpPr>
          <p:nvPr/>
        </p:nvSpPr>
        <p:spPr bwMode="auto">
          <a:xfrm>
            <a:off x="6290257" y="1528309"/>
            <a:ext cx="2683984" cy="3469725"/>
          </a:xfrm>
          <a:prstGeom prst="roundRect">
            <a:avLst>
              <a:gd name="adj" fmla="val 16667"/>
            </a:avLst>
          </a:prstGeom>
          <a:noFill/>
          <a:ln w="28575">
            <a:solidFill>
              <a:schemeClr val="tx1"/>
            </a:solidFill>
            <a:prstDash val="solid"/>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7FC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oAutofit/>
          </a:bodyPr>
          <a:lstStyle/>
          <a:p>
            <a:endParaRPr lang="en-US"/>
          </a:p>
        </p:txBody>
      </p:sp>
      <p:pic>
        <p:nvPicPr>
          <p:cNvPr id="91" name="Picture 90" descr="NaMXBatteryRack1.tif"/>
          <p:cNvPicPr>
            <a:picLocks noChangeAspect="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20" r="8894" b="2383"/>
          <a:stretch/>
        </p:blipFill>
        <p:spPr bwMode="auto">
          <a:xfrm>
            <a:off x="6429216" y="1892878"/>
            <a:ext cx="1402343" cy="236998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4" name="Picture 8"/>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6502864" y="3987505"/>
            <a:ext cx="2332418" cy="150162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122" name="TextBox 4121"/>
          <p:cNvSpPr txBox="1"/>
          <p:nvPr/>
        </p:nvSpPr>
        <p:spPr>
          <a:xfrm>
            <a:off x="3084222" y="4177108"/>
            <a:ext cx="1508875" cy="548868"/>
          </a:xfrm>
          <a:prstGeom prst="rect">
            <a:avLst/>
          </a:prstGeom>
          <a:noFill/>
        </p:spPr>
        <p:txBody>
          <a:bodyPr wrap="none" rtlCol="0" anchor="ctr">
            <a:spAutoFit/>
          </a:bodyPr>
          <a:lstStyle/>
          <a:p>
            <a:pPr>
              <a:spcBef>
                <a:spcPts val="200"/>
              </a:spcBef>
            </a:pPr>
            <a:r>
              <a:rPr lang="en-US" sz="1400" dirty="0" smtClean="0"/>
              <a:t>Telecom: 84 Cells</a:t>
            </a:r>
          </a:p>
          <a:p>
            <a:pPr>
              <a:spcBef>
                <a:spcPts val="200"/>
              </a:spcBef>
            </a:pPr>
            <a:r>
              <a:rPr lang="en-US" sz="1400" dirty="0" smtClean="0"/>
              <a:t>UPS: 216 Cells</a:t>
            </a:r>
            <a:endParaRPr lang="en-US" sz="1400" dirty="0"/>
          </a:p>
        </p:txBody>
      </p:sp>
      <p:sp>
        <p:nvSpPr>
          <p:cNvPr id="86" name="Text Box 1028"/>
          <p:cNvSpPr txBox="1">
            <a:spLocks noChangeArrowheads="1"/>
          </p:cNvSpPr>
          <p:nvPr/>
        </p:nvSpPr>
        <p:spPr bwMode="auto">
          <a:xfrm>
            <a:off x="3019643" y="1562564"/>
            <a:ext cx="2329227" cy="67710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400" b="1" dirty="0">
                <a:solidFill>
                  <a:schemeClr val="tx2"/>
                </a:solidFill>
              </a:rPr>
              <a:t>Battery </a:t>
            </a:r>
            <a:r>
              <a:rPr lang="en-US" sz="2400" b="1" dirty="0" smtClean="0">
                <a:solidFill>
                  <a:schemeClr val="tx2"/>
                </a:solidFill>
              </a:rPr>
              <a:t>Module</a:t>
            </a:r>
          </a:p>
          <a:p>
            <a:pPr algn="ctr"/>
            <a:r>
              <a:rPr lang="en-US" sz="1400" dirty="0" smtClean="0">
                <a:solidFill>
                  <a:schemeClr val="tx2"/>
                </a:solidFill>
              </a:rPr>
              <a:t>(Application-Specific)</a:t>
            </a:r>
            <a:endParaRPr lang="en-US" sz="2400" dirty="0">
              <a:solidFill>
                <a:schemeClr val="tx2"/>
              </a:solidFill>
            </a:endParaRPr>
          </a:p>
        </p:txBody>
      </p:sp>
      <p:sp>
        <p:nvSpPr>
          <p:cNvPr id="92" name="Text Box 1030"/>
          <p:cNvSpPr txBox="1">
            <a:spLocks noChangeArrowheads="1"/>
          </p:cNvSpPr>
          <p:nvPr/>
        </p:nvSpPr>
        <p:spPr bwMode="auto">
          <a:xfrm>
            <a:off x="771707" y="1555747"/>
            <a:ext cx="705642" cy="46166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400" b="1" dirty="0" smtClean="0">
                <a:solidFill>
                  <a:schemeClr val="tx2"/>
                </a:solidFill>
              </a:rPr>
              <a:t>Cell</a:t>
            </a:r>
            <a:endParaRPr lang="en-US" sz="2400" b="1" dirty="0">
              <a:solidFill>
                <a:schemeClr val="tx2"/>
              </a:solidFill>
            </a:endParaRPr>
          </a:p>
        </p:txBody>
      </p:sp>
      <p:sp>
        <p:nvSpPr>
          <p:cNvPr id="95" name="Text Box 1030"/>
          <p:cNvSpPr txBox="1">
            <a:spLocks noChangeArrowheads="1"/>
          </p:cNvSpPr>
          <p:nvPr/>
        </p:nvSpPr>
        <p:spPr bwMode="auto">
          <a:xfrm>
            <a:off x="6549606" y="1625129"/>
            <a:ext cx="2165287" cy="40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lnSpc>
                <a:spcPts val="2400"/>
              </a:lnSpc>
            </a:pPr>
            <a:r>
              <a:rPr lang="en-US" sz="2400" b="1" dirty="0" smtClean="0">
                <a:solidFill>
                  <a:schemeClr val="tx2"/>
                </a:solidFill>
              </a:rPr>
              <a:t>System</a:t>
            </a:r>
            <a:endParaRPr lang="en-US" sz="2400" b="1" dirty="0">
              <a:solidFill>
                <a:schemeClr val="tx2"/>
              </a:solidFill>
            </a:endParaRPr>
          </a:p>
        </p:txBody>
      </p:sp>
      <p:cxnSp>
        <p:nvCxnSpPr>
          <p:cNvPr id="5" name="Straight Connector 4"/>
          <p:cNvCxnSpPr/>
          <p:nvPr/>
        </p:nvCxnSpPr>
        <p:spPr bwMode="auto">
          <a:xfrm flipV="1">
            <a:off x="6896098" y="5008583"/>
            <a:ext cx="1955851" cy="5254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6" name="TextBox 5"/>
          <p:cNvSpPr txBox="1"/>
          <p:nvPr/>
        </p:nvSpPr>
        <p:spPr>
          <a:xfrm rot="20713336">
            <a:off x="7870591" y="5234013"/>
            <a:ext cx="344966" cy="246221"/>
          </a:xfrm>
          <a:prstGeom prst="rect">
            <a:avLst/>
          </a:prstGeom>
          <a:noFill/>
        </p:spPr>
        <p:txBody>
          <a:bodyPr wrap="none" rtlCol="0" anchor="ctr">
            <a:spAutoFit/>
          </a:bodyPr>
          <a:lstStyle/>
          <a:p>
            <a:pPr algn="ctr"/>
            <a:r>
              <a:rPr lang="en-US" sz="1000" dirty="0" smtClean="0"/>
              <a:t>40’</a:t>
            </a:r>
            <a:endParaRPr lang="en-US" sz="1000" dirty="0"/>
          </a:p>
        </p:txBody>
      </p:sp>
      <p:cxnSp>
        <p:nvCxnSpPr>
          <p:cNvPr id="29" name="Straight Connector 28"/>
          <p:cNvCxnSpPr/>
          <p:nvPr/>
        </p:nvCxnSpPr>
        <p:spPr bwMode="auto">
          <a:xfrm>
            <a:off x="6448780" y="5219056"/>
            <a:ext cx="292539" cy="2761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36" name="TextBox 35"/>
          <p:cNvSpPr txBox="1"/>
          <p:nvPr/>
        </p:nvSpPr>
        <p:spPr>
          <a:xfrm rot="2627981">
            <a:off x="6331060" y="5320156"/>
            <a:ext cx="344966" cy="246221"/>
          </a:xfrm>
          <a:prstGeom prst="rect">
            <a:avLst/>
          </a:prstGeom>
          <a:noFill/>
        </p:spPr>
        <p:txBody>
          <a:bodyPr wrap="none" rtlCol="0" anchor="ctr">
            <a:spAutoFit/>
          </a:bodyPr>
          <a:lstStyle/>
          <a:p>
            <a:pPr algn="ctr"/>
            <a:r>
              <a:rPr lang="en-US" sz="1000" dirty="0"/>
              <a:t>1</a:t>
            </a:r>
            <a:r>
              <a:rPr lang="en-US" sz="1000" dirty="0" smtClean="0"/>
              <a:t>0’</a:t>
            </a:r>
            <a:endParaRPr lang="en-US" sz="1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371014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228600"/>
            <a:ext cx="8585200" cy="5930900"/>
          </a:xfrm>
          <a:prstGeom prst="rect">
            <a:avLst/>
          </a:prstGeom>
        </p:spPr>
      </p:pic>
      <p:sp>
        <p:nvSpPr>
          <p:cNvPr id="4" name="Rectangle 3"/>
          <p:cNvSpPr/>
          <p:nvPr/>
        </p:nvSpPr>
        <p:spPr bwMode="auto">
          <a:xfrm>
            <a:off x="3810000" y="914400"/>
            <a:ext cx="5105400" cy="47244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228600"/>
            <a:ext cx="8585200" cy="5930900"/>
          </a:xfrm>
          <a:prstGeom prst="rect">
            <a:avLst/>
          </a:prstGeom>
        </p:spPr>
      </p:pic>
      <p:sp>
        <p:nvSpPr>
          <p:cNvPr id="4" name="Rectangle 3"/>
          <p:cNvSpPr/>
          <p:nvPr/>
        </p:nvSpPr>
        <p:spPr bwMode="auto">
          <a:xfrm>
            <a:off x="6019800" y="914400"/>
            <a:ext cx="2895600" cy="47244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228600"/>
            <a:ext cx="8585200" cy="59309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228600"/>
            <a:ext cx="8585200" cy="5930900"/>
          </a:xfrm>
          <a:prstGeom prst="rect">
            <a:avLst/>
          </a:prstGeom>
        </p:spPr>
      </p:pic>
      <p:sp>
        <p:nvSpPr>
          <p:cNvPr id="4" name="Donut 3"/>
          <p:cNvSpPr/>
          <p:nvPr/>
        </p:nvSpPr>
        <p:spPr bwMode="auto">
          <a:xfrm>
            <a:off x="3657600" y="914400"/>
            <a:ext cx="2743200" cy="4876800"/>
          </a:xfrm>
          <a:prstGeom prst="donut">
            <a:avLst>
              <a:gd name="adj" fmla="val 5028"/>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2" name="Straight Connector 11"/>
          <p:cNvCxnSpPr/>
          <p:nvPr/>
        </p:nvCxnSpPr>
        <p:spPr>
          <a:xfrm rot="5400000">
            <a:off x="1024731" y="3699669"/>
            <a:ext cx="115093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solidFill>
            <a:schemeClr val="tx2">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95000"/>
                  </a:schemeClr>
                </a:solidFill>
              </a:rPr>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solidFill>
              <a:schemeClr val="accent1">
                <a:alpha val="51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solidFill>
            <a:schemeClr val="tx2">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95000"/>
                  </a:schemeClr>
                </a:solidFill>
              </a:rPr>
              <a:t>Transition</a:t>
            </a:r>
          </a:p>
        </p:txBody>
      </p:sp>
      <p:cxnSp>
        <p:nvCxnSpPr>
          <p:cNvPr id="6" name="Straight Arrow Connector 5"/>
          <p:cNvCxnSpPr/>
          <p:nvPr/>
        </p:nvCxnSpPr>
        <p:spPr>
          <a:xfrm>
            <a:off x="2433638" y="3005138"/>
            <a:ext cx="1136650" cy="1587"/>
          </a:xfrm>
          <a:prstGeom prst="straightConnector1">
            <a:avLst/>
          </a:prstGeom>
          <a:ln>
            <a:solidFill>
              <a:schemeClr val="accent1">
                <a:alpha val="51000"/>
              </a:schemeClr>
            </a:solidFill>
            <a:tailEnd type="arrow"/>
          </a:ln>
        </p:spPr>
        <p:style>
          <a:lnRef idx="2">
            <a:schemeClr val="accent1"/>
          </a:lnRef>
          <a:fillRef idx="0">
            <a:schemeClr val="accent1"/>
          </a:fillRef>
          <a:effectRef idx="1">
            <a:schemeClr val="accent1"/>
          </a:effectRef>
          <a:fontRef idx="minor">
            <a:schemeClr val="tx1"/>
          </a:fontRef>
        </p:style>
      </p:cxnSp>
      <p:sp>
        <p:nvSpPr>
          <p:cNvPr id="180231" name="TextBox 6"/>
          <p:cNvSpPr txBox="1">
            <a:spLocks noChangeArrowheads="1"/>
          </p:cNvSpPr>
          <p:nvPr/>
        </p:nvSpPr>
        <p:spPr bwMode="auto">
          <a:xfrm>
            <a:off x="457200" y="4191000"/>
            <a:ext cx="6705600" cy="2739211"/>
          </a:xfrm>
          <a:prstGeom prst="rect">
            <a:avLst/>
          </a:prstGeom>
          <a:noFill/>
          <a:ln w="9525">
            <a:noFill/>
            <a:miter lim="800000"/>
            <a:headEnd/>
            <a:tailEnd/>
          </a:ln>
        </p:spPr>
        <p:txBody>
          <a:bodyPr wrap="square">
            <a:prstTxWarp prst="textNoShape">
              <a:avLst/>
            </a:prstTxWarp>
            <a:spAutoFit/>
          </a:bodyPr>
          <a:lstStyle/>
          <a:p>
            <a:r>
              <a:rPr lang="en-US" sz="2400" b="0" dirty="0">
                <a:latin typeface="Arial" charset="0"/>
                <a:ea typeface="Arial" charset="0"/>
                <a:cs typeface="Arial" charset="0"/>
              </a:rPr>
              <a:t> Business Model </a:t>
            </a:r>
            <a:r>
              <a:rPr lang="en-US" sz="2400" b="0" dirty="0" smtClean="0">
                <a:latin typeface="Arial" charset="0"/>
                <a:ea typeface="Arial" charset="0"/>
                <a:cs typeface="Arial" charset="0"/>
              </a:rPr>
              <a:t>found </a:t>
            </a:r>
            <a:r>
              <a:rPr lang="en-US" sz="2400" dirty="0" smtClean="0">
                <a:solidFill>
                  <a:srgbClr val="FF0000"/>
                </a:solidFill>
              </a:rPr>
              <a:t>by founders</a:t>
            </a:r>
            <a:endParaRPr lang="en-US" sz="2400" b="0" dirty="0" smtClean="0">
              <a:latin typeface="Arial" charset="0"/>
              <a:ea typeface="Arial" charset="0"/>
              <a:cs typeface="Arial" charset="0"/>
            </a:endParaRPr>
          </a:p>
          <a:p>
            <a:pPr algn="l">
              <a:buFontTx/>
              <a:buChar char="-"/>
            </a:pPr>
            <a:r>
              <a:rPr lang="en-US" sz="2400" b="0" dirty="0" smtClean="0">
                <a:latin typeface="Arial" charset="0"/>
                <a:ea typeface="Arial" charset="0"/>
                <a:cs typeface="Arial" charset="0"/>
              </a:rPr>
              <a:t> Solving for </a:t>
            </a:r>
            <a:r>
              <a:rPr lang="en-US" sz="2400" b="0" dirty="0" smtClean="0">
                <a:solidFill>
                  <a:srgbClr val="FF0000"/>
                </a:solidFill>
                <a:latin typeface="Arial" charset="0"/>
                <a:ea typeface="Arial" charset="0"/>
                <a:cs typeface="Arial" charset="0"/>
              </a:rPr>
              <a:t>unknowns</a:t>
            </a:r>
          </a:p>
          <a:p>
            <a:pPr>
              <a:buFontTx/>
              <a:buChar char="-"/>
            </a:pPr>
            <a:r>
              <a:rPr lang="en-US" sz="2400" dirty="0" smtClean="0">
                <a:solidFill>
                  <a:srgbClr val="FF0000"/>
                </a:solidFill>
              </a:rPr>
              <a:t> S</a:t>
            </a:r>
            <a:r>
              <a:rPr lang="en-US" sz="2400" b="0" dirty="0" smtClean="0">
                <a:solidFill>
                  <a:srgbClr val="FF0000"/>
                </a:solidFill>
                <a:latin typeface="Arial" charset="0"/>
                <a:ea typeface="Arial" charset="0"/>
                <a:cs typeface="Arial" charset="0"/>
              </a:rPr>
              <a:t>earching </a:t>
            </a:r>
            <a:r>
              <a:rPr lang="en-US" sz="2400" dirty="0" smtClean="0"/>
              <a:t>for a match:</a:t>
            </a:r>
          </a:p>
          <a:p>
            <a:pPr lvl="1">
              <a:buFontTx/>
              <a:buChar char="-"/>
            </a:pPr>
            <a:r>
              <a:rPr lang="en-US" sz="2400" b="0" dirty="0" smtClean="0">
                <a:latin typeface="Arial" charset="0"/>
                <a:ea typeface="Arial" charset="0"/>
                <a:cs typeface="Arial" charset="0"/>
              </a:rPr>
              <a:t> customer needs </a:t>
            </a:r>
            <a:r>
              <a:rPr lang="en-US" dirty="0" err="1" smtClean="0">
                <a:latin typeface="Wingdings"/>
                <a:ea typeface="Wingdings"/>
                <a:cs typeface="Wingdings"/>
              </a:rPr>
              <a:t></a:t>
            </a:r>
            <a:r>
              <a:rPr lang="en-US" sz="2400" b="0" dirty="0" smtClean="0">
                <a:latin typeface="Arial" charset="0"/>
                <a:ea typeface="Arial" charset="0"/>
                <a:cs typeface="Arial" charset="0"/>
              </a:rPr>
              <a:t>  </a:t>
            </a:r>
            <a:r>
              <a:rPr lang="en-US" b="0" dirty="0" err="1" smtClean="0">
                <a:latin typeface="Wingdings"/>
                <a:ea typeface="Wingdings"/>
                <a:cs typeface="Wingdings"/>
              </a:rPr>
              <a:t></a:t>
            </a:r>
            <a:r>
              <a:rPr lang="en-US" dirty="0" smtClean="0">
                <a:latin typeface="Wingdings"/>
                <a:ea typeface="Wingdings"/>
                <a:cs typeface="Wingdings"/>
              </a:rPr>
              <a:t> </a:t>
            </a:r>
            <a:r>
              <a:rPr lang="en-US" sz="2400" b="0" dirty="0" smtClean="0">
                <a:latin typeface="Arial" charset="0"/>
                <a:ea typeface="Arial" charset="0"/>
                <a:cs typeface="Arial" charset="0"/>
              </a:rPr>
              <a:t>product features</a:t>
            </a:r>
          </a:p>
          <a:p>
            <a:pPr algn="l"/>
            <a:r>
              <a:rPr lang="en-US" sz="2400" b="0" dirty="0">
                <a:latin typeface="Arial" charset="0"/>
                <a:ea typeface="Arial" charset="0"/>
                <a:cs typeface="Arial" charset="0"/>
              </a:rPr>
              <a:t>  </a:t>
            </a:r>
            <a:r>
              <a:rPr lang="en-US" sz="2400" b="0" dirty="0" smtClean="0">
                <a:latin typeface="Arial" charset="0"/>
                <a:ea typeface="Arial" charset="0"/>
                <a:cs typeface="Arial" charset="0"/>
              </a:rPr>
              <a:t> 	</a:t>
            </a:r>
            <a:r>
              <a:rPr lang="en-US" sz="2000" b="0" dirty="0" smtClean="0">
                <a:latin typeface="Arial" charset="0"/>
                <a:ea typeface="Arial" charset="0"/>
                <a:cs typeface="Arial" charset="0"/>
              </a:rPr>
              <a:t>i.e</a:t>
            </a:r>
            <a:r>
              <a:rPr lang="en-US" sz="2000" b="0" dirty="0">
                <a:latin typeface="Arial" charset="0"/>
                <a:ea typeface="Arial" charset="0"/>
                <a:cs typeface="Arial" charset="0"/>
              </a:rPr>
              <a:t>. Product/Market </a:t>
            </a:r>
            <a:r>
              <a:rPr lang="en-US" sz="2000" b="0" dirty="0" smtClean="0">
                <a:latin typeface="Arial" charset="0"/>
                <a:ea typeface="Arial" charset="0"/>
                <a:cs typeface="Arial" charset="0"/>
              </a:rPr>
              <a:t>fit</a:t>
            </a:r>
            <a:endParaRPr lang="en-US" sz="2400" b="0" dirty="0" smtClean="0">
              <a:latin typeface="Arial" charset="0"/>
              <a:ea typeface="Arial" charset="0"/>
              <a:cs typeface="Arial" charset="0"/>
            </a:endParaRPr>
          </a:p>
          <a:p>
            <a:pPr algn="l">
              <a:buFontTx/>
              <a:buChar char="-"/>
            </a:pPr>
            <a:r>
              <a:rPr lang="en-US" sz="2400" b="0" dirty="0">
                <a:latin typeface="Arial" charset="0"/>
                <a:ea typeface="Arial" charset="0"/>
                <a:cs typeface="Arial" charset="0"/>
              </a:rPr>
              <a:t> Repeatable sales </a:t>
            </a:r>
            <a:r>
              <a:rPr lang="en-US" sz="2400" b="0" dirty="0" smtClean="0">
                <a:latin typeface="Arial" charset="0"/>
                <a:ea typeface="Arial" charset="0"/>
                <a:cs typeface="Arial" charset="0"/>
              </a:rPr>
              <a:t>model</a:t>
            </a:r>
          </a:p>
          <a:p>
            <a:pPr algn="l"/>
            <a:endParaRPr lang="en-US" sz="2800" b="0" dirty="0">
              <a:latin typeface="Arial" charset="0"/>
              <a:ea typeface="Arial" charset="0"/>
              <a:cs typeface="Arial" charset="0"/>
            </a:endParaRPr>
          </a:p>
        </p:txBody>
      </p:sp>
      <p:sp>
        <p:nvSpPr>
          <p:cNvPr id="180233" name="TextBox 10"/>
          <p:cNvSpPr txBox="1">
            <a:spLocks noChangeArrowheads="1"/>
          </p:cNvSpPr>
          <p:nvPr/>
        </p:nvSpPr>
        <p:spPr bwMode="auto">
          <a:xfrm>
            <a:off x="152400" y="1870075"/>
            <a:ext cx="4604195" cy="523220"/>
          </a:xfrm>
          <a:prstGeom prst="rect">
            <a:avLst/>
          </a:prstGeom>
          <a:noFill/>
          <a:ln w="9525">
            <a:noFill/>
            <a:miter lim="800000"/>
            <a:headEnd/>
            <a:tailEnd/>
          </a:ln>
        </p:spPr>
        <p:txBody>
          <a:bodyPr wrap="none">
            <a:prstTxWarp prst="textNoShape">
              <a:avLst/>
            </a:prstTxWarp>
            <a:spAutoFit/>
          </a:bodyPr>
          <a:lstStyle/>
          <a:p>
            <a:r>
              <a:rPr lang="en-US" sz="2000" dirty="0">
                <a:solidFill>
                  <a:srgbClr val="FF0000"/>
                </a:solidFill>
                <a:latin typeface="Arial"/>
                <a:cs typeface="Arial"/>
              </a:rPr>
              <a:t>The </a:t>
            </a:r>
            <a:r>
              <a:rPr lang="en-US" sz="2800" b="1" i="1" dirty="0">
                <a:solidFill>
                  <a:srgbClr val="FF0000"/>
                </a:solidFill>
                <a:latin typeface="Arial"/>
                <a:cs typeface="Arial"/>
              </a:rPr>
              <a:t>Search </a:t>
            </a:r>
            <a:r>
              <a:rPr lang="en-US" sz="2000" dirty="0">
                <a:solidFill>
                  <a:srgbClr val="FF0000"/>
                </a:solidFill>
                <a:latin typeface="Arial"/>
                <a:cs typeface="Arial"/>
              </a:rPr>
              <a:t>for the Business Model</a:t>
            </a:r>
          </a:p>
        </p:txBody>
      </p:sp>
      <p:sp>
        <p:nvSpPr>
          <p:cNvPr id="180234" name="Title 14"/>
          <p:cNvSpPr>
            <a:spLocks noGrp="1"/>
          </p:cNvSpPr>
          <p:nvPr>
            <p:ph type="title"/>
          </p:nvPr>
        </p:nvSpPr>
        <p:spPr>
          <a:xfrm>
            <a:off x="228600" y="0"/>
            <a:ext cx="8686800" cy="1143000"/>
          </a:xfrm>
        </p:spPr>
        <p:txBody>
          <a:bodyPr/>
          <a:lstStyle/>
          <a:p>
            <a:pPr eaLnBrk="1" hangingPunct="1"/>
            <a:r>
              <a:rPr lang="en-US" smtClean="0">
                <a:latin typeface="Arial" charset="0"/>
                <a:ea typeface="Arial" charset="0"/>
                <a:cs typeface="Arial" charset="0"/>
              </a:rPr>
              <a:t>Startups </a:t>
            </a:r>
            <a:r>
              <a:rPr lang="en-US" smtClean="0">
                <a:solidFill>
                  <a:srgbClr val="FF0000"/>
                </a:solidFill>
                <a:latin typeface="Arial" charset="0"/>
                <a:ea typeface="Arial" charset="0"/>
                <a:cs typeface="Arial" charset="0"/>
              </a:rPr>
              <a:t>Search and Pivot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3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2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023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02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build="p"/>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Segment Analysis</a:t>
            </a:r>
          </a:p>
        </p:txBody>
      </p:sp>
      <p:graphicFrame>
        <p:nvGraphicFramePr>
          <p:cNvPr id="4" name="Table 3"/>
          <p:cNvGraphicFramePr>
            <a:graphicFrameLocks noGrp="1"/>
          </p:cNvGraphicFramePr>
          <p:nvPr/>
        </p:nvGraphicFramePr>
        <p:xfrm>
          <a:off x="3287713" y="1287463"/>
          <a:ext cx="5232400" cy="3086100"/>
        </p:xfrm>
        <a:graphic>
          <a:graphicData uri="http://schemas.openxmlformats.org/drawingml/2006/table">
            <a:tbl>
              <a:tblPr/>
              <a:tblGrid>
                <a:gridCol w="2616200"/>
                <a:gridCol w="2616200"/>
              </a:tblGrid>
              <a:tr h="154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1E4191"/>
                        </a:solidFill>
                        <a:effectLst/>
                        <a:latin typeface="GE Inspira Pitch"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3A7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1E4191"/>
                        </a:solidFill>
                        <a:effectLst/>
                        <a:latin typeface="GE Inspira Pitch"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3A7DE"/>
                    </a:solidFill>
                  </a:tcPr>
                </a:tc>
              </a:tr>
              <a:tr h="154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1E4191"/>
                        </a:solidFill>
                        <a:effectLst/>
                        <a:latin typeface="GE Inspira Pitch"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3A7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1E4191"/>
                        </a:solidFill>
                        <a:effectLst/>
                        <a:latin typeface="GE Inspira Pitch"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3A7DE"/>
                    </a:solidFill>
                  </a:tcPr>
                </a:tc>
              </a:tr>
            </a:tbl>
          </a:graphicData>
        </a:graphic>
      </p:graphicFrame>
      <p:sp>
        <p:nvSpPr>
          <p:cNvPr id="5134" name="Oval 4"/>
          <p:cNvSpPr>
            <a:spLocks noChangeArrowheads="1"/>
          </p:cNvSpPr>
          <p:nvPr/>
        </p:nvSpPr>
        <p:spPr bwMode="auto">
          <a:xfrm>
            <a:off x="3608388" y="1655763"/>
            <a:ext cx="1955800" cy="800100"/>
          </a:xfrm>
          <a:prstGeom prst="ellipse">
            <a:avLst/>
          </a:prstGeom>
          <a:solidFill>
            <a:schemeClr val="bg1"/>
          </a:solidFill>
          <a:ln w="12700">
            <a:solidFill>
              <a:srgbClr val="FFFFFF"/>
            </a:solidFill>
            <a:round/>
            <a:headEnd/>
            <a:tailEnd type="triangle" w="med" len="med"/>
          </a:ln>
        </p:spPr>
        <p:txBody>
          <a:bodyPr/>
          <a:lstStyle/>
          <a:p>
            <a:pPr algn="ctr"/>
            <a:r>
              <a:rPr lang="en-US" sz="2800"/>
              <a:t>explore</a:t>
            </a:r>
          </a:p>
        </p:txBody>
      </p:sp>
      <p:sp>
        <p:nvSpPr>
          <p:cNvPr id="5135" name="Oval 5"/>
          <p:cNvSpPr>
            <a:spLocks noChangeArrowheads="1"/>
          </p:cNvSpPr>
          <p:nvPr/>
        </p:nvSpPr>
        <p:spPr bwMode="auto">
          <a:xfrm>
            <a:off x="6237288" y="3116263"/>
            <a:ext cx="1955800" cy="800100"/>
          </a:xfrm>
          <a:prstGeom prst="ellipse">
            <a:avLst/>
          </a:prstGeom>
          <a:solidFill>
            <a:schemeClr val="bg1"/>
          </a:solidFill>
          <a:ln w="12700">
            <a:solidFill>
              <a:srgbClr val="FFFFFF"/>
            </a:solidFill>
            <a:round/>
            <a:headEnd/>
            <a:tailEnd type="triangle" w="med" len="med"/>
          </a:ln>
        </p:spPr>
        <p:txBody>
          <a:bodyPr/>
          <a:lstStyle/>
          <a:p>
            <a:pPr algn="ctr"/>
            <a:r>
              <a:rPr lang="en-US" sz="2800"/>
              <a:t>harvest</a:t>
            </a:r>
          </a:p>
        </p:txBody>
      </p:sp>
      <p:sp>
        <p:nvSpPr>
          <p:cNvPr id="5136" name="Oval 6"/>
          <p:cNvSpPr>
            <a:spLocks noChangeArrowheads="1"/>
          </p:cNvSpPr>
          <p:nvPr/>
        </p:nvSpPr>
        <p:spPr bwMode="auto">
          <a:xfrm>
            <a:off x="6237288" y="1655763"/>
            <a:ext cx="1955800" cy="800100"/>
          </a:xfrm>
          <a:prstGeom prst="ellipse">
            <a:avLst/>
          </a:prstGeom>
          <a:solidFill>
            <a:schemeClr val="bg1"/>
          </a:solidFill>
          <a:ln w="12700">
            <a:solidFill>
              <a:srgbClr val="FFFFFF"/>
            </a:solidFill>
            <a:round/>
            <a:headEnd/>
            <a:tailEnd type="triangle" w="med" len="med"/>
          </a:ln>
        </p:spPr>
        <p:txBody>
          <a:bodyPr/>
          <a:lstStyle/>
          <a:p>
            <a:pPr algn="ctr"/>
            <a:r>
              <a:rPr lang="en-US" sz="2800"/>
              <a:t>invest</a:t>
            </a:r>
            <a:endParaRPr lang="en-US"/>
          </a:p>
        </p:txBody>
      </p:sp>
      <p:sp>
        <p:nvSpPr>
          <p:cNvPr id="5137" name="Oval 7"/>
          <p:cNvSpPr>
            <a:spLocks noChangeArrowheads="1"/>
          </p:cNvSpPr>
          <p:nvPr/>
        </p:nvSpPr>
        <p:spPr bwMode="auto">
          <a:xfrm>
            <a:off x="3608388" y="3116263"/>
            <a:ext cx="1955800" cy="800100"/>
          </a:xfrm>
          <a:prstGeom prst="ellipse">
            <a:avLst/>
          </a:prstGeom>
          <a:solidFill>
            <a:schemeClr val="bg1"/>
          </a:solidFill>
          <a:ln w="12700">
            <a:solidFill>
              <a:srgbClr val="FFFFFF"/>
            </a:solidFill>
            <a:round/>
            <a:headEnd/>
            <a:tailEnd type="triangle" w="med" len="med"/>
          </a:ln>
        </p:spPr>
        <p:txBody>
          <a:bodyPr/>
          <a:lstStyle/>
          <a:p>
            <a:pPr algn="ctr"/>
            <a:r>
              <a:rPr lang="en-US" sz="2800"/>
              <a:t>ignore</a:t>
            </a:r>
          </a:p>
        </p:txBody>
      </p:sp>
      <p:sp>
        <p:nvSpPr>
          <p:cNvPr id="5138" name="Rectangle 8"/>
          <p:cNvSpPr>
            <a:spLocks noChangeArrowheads="1"/>
          </p:cNvSpPr>
          <p:nvPr/>
        </p:nvSpPr>
        <p:spPr bwMode="auto">
          <a:xfrm rot="-5400000">
            <a:off x="1545432" y="2690019"/>
            <a:ext cx="3078162"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en-US" sz="2000" b="1">
                <a:solidFill>
                  <a:schemeClr val="tx2"/>
                </a:solidFill>
              </a:rPr>
              <a:t>Segment Attractiveness</a:t>
            </a:r>
          </a:p>
        </p:txBody>
      </p:sp>
      <p:sp>
        <p:nvSpPr>
          <p:cNvPr id="27667" name="Text Box 8"/>
          <p:cNvSpPr txBox="1">
            <a:spLocks noChangeArrowheads="1"/>
          </p:cNvSpPr>
          <p:nvPr/>
        </p:nvSpPr>
        <p:spPr bwMode="auto">
          <a:xfrm>
            <a:off x="4891088" y="4429125"/>
            <a:ext cx="2149475"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GE Inspira Pitch" pitchFamily="34" charset="0"/>
                <a:ea typeface="MS PGothic" pitchFamily="34" charset="-128"/>
              </a:defRPr>
            </a:lvl1pPr>
            <a:lvl2pPr marL="37931725" indent="-37474525" eaLnBrk="0" hangingPunct="0">
              <a:defRPr sz="3200">
                <a:solidFill>
                  <a:schemeClr val="tx1"/>
                </a:solidFill>
                <a:latin typeface="GE Inspira Pitch" pitchFamily="34" charset="0"/>
                <a:ea typeface="MS PGothic" pitchFamily="34" charset="-128"/>
              </a:defRPr>
            </a:lvl2pPr>
            <a:lvl3pPr eaLnBrk="0" hangingPunct="0">
              <a:defRPr sz="3200">
                <a:solidFill>
                  <a:schemeClr val="tx1"/>
                </a:solidFill>
                <a:latin typeface="GE Inspira Pitch" pitchFamily="34" charset="0"/>
                <a:ea typeface="MS PGothic" pitchFamily="34" charset="-128"/>
              </a:defRPr>
            </a:lvl3pPr>
            <a:lvl4pPr eaLnBrk="0" hangingPunct="0">
              <a:defRPr sz="3200">
                <a:solidFill>
                  <a:schemeClr val="tx1"/>
                </a:solidFill>
                <a:latin typeface="GE Inspira Pitch" pitchFamily="34" charset="0"/>
                <a:ea typeface="MS PGothic" pitchFamily="34" charset="-128"/>
              </a:defRPr>
            </a:lvl4pPr>
            <a:lvl5pPr eaLnBrk="0" hangingPunct="0">
              <a:defRPr sz="3200">
                <a:solidFill>
                  <a:schemeClr val="tx1"/>
                </a:solidFill>
                <a:latin typeface="GE Inspira Pitch" pitchFamily="34" charset="0"/>
                <a:ea typeface="MS PGothic" pitchFamily="34" charset="-128"/>
              </a:defRPr>
            </a:lvl5pPr>
            <a:lvl6pPr marL="457200" eaLnBrk="0" fontAlgn="base" hangingPunct="0">
              <a:spcBef>
                <a:spcPct val="0"/>
              </a:spcBef>
              <a:spcAft>
                <a:spcPct val="0"/>
              </a:spcAft>
              <a:defRPr sz="3200">
                <a:solidFill>
                  <a:schemeClr val="tx1"/>
                </a:solidFill>
                <a:latin typeface="GE Inspira Pitch" pitchFamily="34" charset="0"/>
                <a:ea typeface="MS PGothic" pitchFamily="34" charset="-128"/>
              </a:defRPr>
            </a:lvl6pPr>
            <a:lvl7pPr marL="914400" eaLnBrk="0" fontAlgn="base" hangingPunct="0">
              <a:spcBef>
                <a:spcPct val="0"/>
              </a:spcBef>
              <a:spcAft>
                <a:spcPct val="0"/>
              </a:spcAft>
              <a:defRPr sz="3200">
                <a:solidFill>
                  <a:schemeClr val="tx1"/>
                </a:solidFill>
                <a:latin typeface="GE Inspira Pitch" pitchFamily="34" charset="0"/>
                <a:ea typeface="MS PGothic" pitchFamily="34" charset="-128"/>
              </a:defRPr>
            </a:lvl7pPr>
            <a:lvl8pPr marL="1371600" eaLnBrk="0" fontAlgn="base" hangingPunct="0">
              <a:spcBef>
                <a:spcPct val="0"/>
              </a:spcBef>
              <a:spcAft>
                <a:spcPct val="0"/>
              </a:spcAft>
              <a:defRPr sz="3200">
                <a:solidFill>
                  <a:schemeClr val="tx1"/>
                </a:solidFill>
                <a:latin typeface="GE Inspira Pitch" pitchFamily="34" charset="0"/>
                <a:ea typeface="MS PGothic" pitchFamily="34" charset="-128"/>
              </a:defRPr>
            </a:lvl8pPr>
            <a:lvl9pPr marL="1828800" eaLnBrk="0" fontAlgn="base" hangingPunct="0">
              <a:spcBef>
                <a:spcPct val="0"/>
              </a:spcBef>
              <a:spcAft>
                <a:spcPct val="0"/>
              </a:spcAft>
              <a:defRPr sz="3200">
                <a:solidFill>
                  <a:schemeClr val="tx1"/>
                </a:solidFill>
                <a:latin typeface="GE Inspira Pitch" pitchFamily="34" charset="0"/>
                <a:ea typeface="MS PGothic" pitchFamily="34" charset="-128"/>
              </a:defRPr>
            </a:lvl9pPr>
          </a:lstStyle>
          <a:p>
            <a:pPr>
              <a:defRPr/>
            </a:pPr>
            <a:r>
              <a:rPr lang="en-US" sz="2000" b="1" dirty="0" smtClean="0">
                <a:solidFill>
                  <a:schemeClr val="tx2"/>
                </a:solidFill>
                <a:ea typeface="+mn-ea"/>
              </a:rPr>
              <a:t>Ability to Compete</a:t>
            </a:r>
          </a:p>
        </p:txBody>
      </p:sp>
      <p:sp>
        <p:nvSpPr>
          <p:cNvPr id="5140" name="Rectangle 9"/>
          <p:cNvSpPr txBox="1">
            <a:spLocks noChangeArrowheads="1"/>
          </p:cNvSpPr>
          <p:nvPr/>
        </p:nvSpPr>
        <p:spPr bwMode="auto">
          <a:xfrm>
            <a:off x="65088" y="1584325"/>
            <a:ext cx="2949575" cy="28352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lstStyle>
            <a:lvl1pPr marL="342900" indent="-342900">
              <a:defRPr sz="3200">
                <a:solidFill>
                  <a:schemeClr val="tx1"/>
                </a:solidFill>
                <a:latin typeface="GE Inspira Pitch" pitchFamily="34" charset="0"/>
              </a:defRPr>
            </a:lvl1pPr>
            <a:lvl2pPr marL="341313" indent="-339725">
              <a:defRPr sz="3200">
                <a:solidFill>
                  <a:schemeClr val="tx1"/>
                </a:solidFill>
                <a:latin typeface="GE Inspira Pitch" pitchFamily="34" charset="0"/>
              </a:defRPr>
            </a:lvl2pPr>
            <a:lvl3pPr marL="744538" indent="-288925">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lvl="1">
              <a:lnSpc>
                <a:spcPct val="90000"/>
              </a:lnSpc>
              <a:spcBef>
                <a:spcPct val="30000"/>
              </a:spcBef>
              <a:buClr>
                <a:srgbClr val="004880"/>
              </a:buClr>
              <a:buFont typeface="GE Inspira Pitch" pitchFamily="34" charset="0"/>
              <a:buChar char="•"/>
            </a:pPr>
            <a:r>
              <a:rPr lang="en-US" sz="1800" dirty="0">
                <a:solidFill>
                  <a:srgbClr val="1E4191"/>
                </a:solidFill>
              </a:rPr>
              <a:t>Size / Growth 	</a:t>
            </a:r>
          </a:p>
          <a:p>
            <a:pPr lvl="1">
              <a:lnSpc>
                <a:spcPct val="90000"/>
              </a:lnSpc>
              <a:spcBef>
                <a:spcPct val="30000"/>
              </a:spcBef>
              <a:buClr>
                <a:srgbClr val="004880"/>
              </a:buClr>
              <a:buFont typeface="GE Inspira Pitch" pitchFamily="34" charset="0"/>
              <a:buChar char="•"/>
            </a:pPr>
            <a:r>
              <a:rPr lang="en-US" sz="1800" dirty="0">
                <a:solidFill>
                  <a:srgbClr val="1E4191"/>
                </a:solidFill>
              </a:rPr>
              <a:t>Profitability</a:t>
            </a:r>
          </a:p>
          <a:p>
            <a:pPr lvl="2">
              <a:lnSpc>
                <a:spcPct val="90000"/>
              </a:lnSpc>
              <a:spcBef>
                <a:spcPct val="20000"/>
              </a:spcBef>
              <a:buClr>
                <a:srgbClr val="23A7DE"/>
              </a:buClr>
              <a:buFontTx/>
              <a:buChar char="–"/>
            </a:pPr>
            <a:r>
              <a:rPr lang="en-US" sz="1600" dirty="0">
                <a:solidFill>
                  <a:srgbClr val="23A7DE"/>
                </a:solidFill>
              </a:rPr>
              <a:t>Price Premium</a:t>
            </a:r>
          </a:p>
          <a:p>
            <a:pPr lvl="2">
              <a:lnSpc>
                <a:spcPct val="90000"/>
              </a:lnSpc>
              <a:spcBef>
                <a:spcPct val="20000"/>
              </a:spcBef>
              <a:buClr>
                <a:srgbClr val="23A7DE"/>
              </a:buClr>
              <a:buFontTx/>
              <a:buChar char="–"/>
            </a:pPr>
            <a:r>
              <a:rPr lang="en-US" sz="1600" dirty="0">
                <a:solidFill>
                  <a:srgbClr val="23A7DE"/>
                </a:solidFill>
              </a:rPr>
              <a:t>Cost to engage</a:t>
            </a:r>
          </a:p>
          <a:p>
            <a:pPr lvl="2">
              <a:lnSpc>
                <a:spcPct val="90000"/>
              </a:lnSpc>
              <a:spcBef>
                <a:spcPct val="20000"/>
              </a:spcBef>
              <a:buClr>
                <a:srgbClr val="23A7DE"/>
              </a:buClr>
              <a:buFontTx/>
              <a:buChar char="–"/>
            </a:pPr>
            <a:r>
              <a:rPr lang="en-US" sz="1600" dirty="0">
                <a:solidFill>
                  <a:srgbClr val="23A7DE"/>
                </a:solidFill>
              </a:rPr>
              <a:t>Cost to serve</a:t>
            </a:r>
          </a:p>
          <a:p>
            <a:pPr lvl="1">
              <a:lnSpc>
                <a:spcPct val="90000"/>
              </a:lnSpc>
              <a:spcBef>
                <a:spcPct val="30000"/>
              </a:spcBef>
              <a:buClr>
                <a:srgbClr val="004880"/>
              </a:buClr>
              <a:buFont typeface="GE Inspira Pitch" pitchFamily="34" charset="0"/>
              <a:buChar char="•"/>
            </a:pPr>
            <a:r>
              <a:rPr lang="en-US" sz="1800" dirty="0">
                <a:solidFill>
                  <a:srgbClr val="1E4191"/>
                </a:solidFill>
              </a:rPr>
              <a:t>Technical Risk</a:t>
            </a:r>
          </a:p>
          <a:p>
            <a:pPr lvl="2">
              <a:lnSpc>
                <a:spcPct val="90000"/>
              </a:lnSpc>
              <a:spcBef>
                <a:spcPct val="20000"/>
              </a:spcBef>
              <a:buClr>
                <a:srgbClr val="23A7DE"/>
              </a:buClr>
              <a:buFontTx/>
              <a:buChar char="–"/>
            </a:pPr>
            <a:r>
              <a:rPr lang="en-US" sz="1600" dirty="0">
                <a:solidFill>
                  <a:srgbClr val="23A7DE"/>
                </a:solidFill>
              </a:rPr>
              <a:t>Development Cost</a:t>
            </a:r>
          </a:p>
          <a:p>
            <a:pPr lvl="2">
              <a:lnSpc>
                <a:spcPct val="90000"/>
              </a:lnSpc>
              <a:spcBef>
                <a:spcPct val="20000"/>
              </a:spcBef>
              <a:buClr>
                <a:srgbClr val="23A7DE"/>
              </a:buClr>
              <a:buFontTx/>
              <a:buChar char="–"/>
            </a:pPr>
            <a:r>
              <a:rPr lang="en-US" sz="1800" dirty="0">
                <a:solidFill>
                  <a:srgbClr val="1E4191"/>
                </a:solidFill>
              </a:rPr>
              <a:t>	</a:t>
            </a:r>
          </a:p>
        </p:txBody>
      </p:sp>
      <p:sp>
        <p:nvSpPr>
          <p:cNvPr id="2" name="Rectangle 1"/>
          <p:cNvSpPr/>
          <p:nvPr/>
        </p:nvSpPr>
        <p:spPr>
          <a:xfrm>
            <a:off x="3529013" y="4738688"/>
            <a:ext cx="4664075" cy="1670050"/>
          </a:xfrm>
          <a:prstGeom prst="rect">
            <a:avLst/>
          </a:prstGeom>
        </p:spPr>
        <p:txBody>
          <a:bodyPr>
            <a:spAutoFit/>
          </a:bodyPr>
          <a:lstStyle/>
          <a:p>
            <a:pPr marL="341313" lvl="1" indent="-339725">
              <a:lnSpc>
                <a:spcPct val="90000"/>
              </a:lnSpc>
              <a:spcBef>
                <a:spcPct val="30000"/>
              </a:spcBef>
              <a:buClr>
                <a:srgbClr val="004880"/>
              </a:buClr>
              <a:buFont typeface="GE Inspira Pitch" pitchFamily="34" charset="0"/>
              <a:buChar char="•"/>
              <a:defRPr/>
            </a:pPr>
            <a:r>
              <a:rPr lang="en-US" sz="1800" dirty="0">
                <a:solidFill>
                  <a:srgbClr val="1E4191"/>
                </a:solidFill>
                <a:latin typeface="+mn-lt"/>
              </a:rPr>
              <a:t>Technical Fit </a:t>
            </a:r>
          </a:p>
          <a:p>
            <a:pPr marL="341313" lvl="1" indent="-339725">
              <a:lnSpc>
                <a:spcPct val="90000"/>
              </a:lnSpc>
              <a:spcBef>
                <a:spcPct val="30000"/>
              </a:spcBef>
              <a:buClr>
                <a:srgbClr val="004880"/>
              </a:buClr>
              <a:buFont typeface="GE Inspira Pitch" pitchFamily="34" charset="0"/>
              <a:buChar char="•"/>
              <a:defRPr/>
            </a:pPr>
            <a:r>
              <a:rPr lang="en-US" sz="1800" dirty="0">
                <a:solidFill>
                  <a:srgbClr val="1E4191"/>
                </a:solidFill>
                <a:latin typeface="+mn-lt"/>
              </a:rPr>
              <a:t>Perceived Value</a:t>
            </a:r>
          </a:p>
          <a:p>
            <a:pPr marL="341313" lvl="1" indent="-339725">
              <a:lnSpc>
                <a:spcPct val="90000"/>
              </a:lnSpc>
              <a:spcBef>
                <a:spcPct val="30000"/>
              </a:spcBef>
              <a:buClr>
                <a:srgbClr val="004880"/>
              </a:buClr>
              <a:buFont typeface="GE Inspira Pitch" pitchFamily="34" charset="0"/>
              <a:buChar char="•"/>
              <a:defRPr/>
            </a:pPr>
            <a:r>
              <a:rPr lang="en-US" sz="1800" dirty="0">
                <a:solidFill>
                  <a:srgbClr val="1E4191"/>
                </a:solidFill>
              </a:rPr>
              <a:t>Competitive forces</a:t>
            </a:r>
          </a:p>
          <a:p>
            <a:pPr marL="341313" lvl="1" indent="-339725">
              <a:lnSpc>
                <a:spcPct val="90000"/>
              </a:lnSpc>
              <a:spcBef>
                <a:spcPct val="30000"/>
              </a:spcBef>
              <a:buClr>
                <a:srgbClr val="004880"/>
              </a:buClr>
              <a:buFont typeface="GE Inspira Pitch" pitchFamily="34" charset="0"/>
              <a:buChar char="•"/>
              <a:defRPr/>
            </a:pPr>
            <a:r>
              <a:rPr lang="en-US" sz="1800" dirty="0">
                <a:solidFill>
                  <a:srgbClr val="1E4191"/>
                </a:solidFill>
                <a:latin typeface="+mn-lt"/>
              </a:rPr>
              <a:t>Adoption Cycle</a:t>
            </a:r>
          </a:p>
          <a:p>
            <a:pPr marL="341313" lvl="1" indent="-339725">
              <a:lnSpc>
                <a:spcPct val="90000"/>
              </a:lnSpc>
              <a:spcBef>
                <a:spcPct val="30000"/>
              </a:spcBef>
              <a:buClr>
                <a:srgbClr val="004880"/>
              </a:buClr>
              <a:buFont typeface="GE Inspira Pitch" pitchFamily="34" charset="0"/>
              <a:buChar char="•"/>
              <a:defRPr/>
            </a:pPr>
            <a:r>
              <a:rPr lang="en-US" sz="1800" dirty="0">
                <a:solidFill>
                  <a:srgbClr val="1E4191"/>
                </a:solidFill>
                <a:latin typeface="+mn-lt"/>
              </a:rPr>
              <a:t>Channel fit</a:t>
            </a:r>
          </a:p>
        </p:txBody>
      </p:sp>
      <p:sp>
        <p:nvSpPr>
          <p:cNvPr id="5142" name="Rectangle 2"/>
          <p:cNvSpPr>
            <a:spLocks noChangeArrowheads="1"/>
          </p:cNvSpPr>
          <p:nvPr/>
        </p:nvSpPr>
        <p:spPr bwMode="auto">
          <a:xfrm>
            <a:off x="3284538" y="890588"/>
            <a:ext cx="5630862"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r>
              <a:rPr lang="en-US" sz="1800" dirty="0"/>
              <a:t>“</a:t>
            </a:r>
            <a:r>
              <a:rPr lang="en-US" sz="1800" b="1" dirty="0">
                <a:solidFill>
                  <a:srgbClr val="FF0000"/>
                </a:solidFill>
              </a:rPr>
              <a:t>No Plan Survives First Contact With Customers”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5672687"/>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356100" y="1700213"/>
            <a:ext cx="3560763" cy="4738687"/>
          </a:xfrm>
          <a:prstGeom prst="rect">
            <a:avLst/>
          </a:prstGeom>
          <a:noFill/>
          <a:ln>
            <a:noFill/>
          </a:ln>
          <a:effectLst>
            <a:outerShdw dist="53882" dir="2700000" algn="ctr" rotWithShape="0">
              <a:schemeClr val="tx1"/>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nchor="ctr"/>
          <a:lstStyle/>
          <a:p>
            <a:endParaRPr lang="en-US"/>
          </a:p>
        </p:txBody>
      </p:sp>
      <p:sp>
        <p:nvSpPr>
          <p:cNvPr id="6149" name="Rectangle 5"/>
          <p:cNvSpPr>
            <a:spLocks noChangeArrowheads="1"/>
          </p:cNvSpPr>
          <p:nvPr/>
        </p:nvSpPr>
        <p:spPr bwMode="auto">
          <a:xfrm>
            <a:off x="757238" y="1395413"/>
            <a:ext cx="3413125" cy="4738687"/>
          </a:xfrm>
          <a:prstGeom prst="rect">
            <a:avLst/>
          </a:prstGeom>
          <a:noFill/>
          <a:ln>
            <a:noFill/>
          </a:ln>
          <a:effectLst>
            <a:outerShdw dist="53882" dir="2700000" algn="ctr" rotWithShape="0">
              <a:schemeClr val="tx1"/>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nchor="ctr"/>
          <a:lstStyle/>
          <a:p>
            <a:endParaRPr lang="en-US"/>
          </a:p>
        </p:txBody>
      </p:sp>
      <p:sp>
        <p:nvSpPr>
          <p:cNvPr id="6150" name="Rectangle 6"/>
          <p:cNvSpPr>
            <a:spLocks noChangeArrowheads="1"/>
          </p:cNvSpPr>
          <p:nvPr/>
        </p:nvSpPr>
        <p:spPr bwMode="auto">
          <a:xfrm>
            <a:off x="557213" y="2095500"/>
            <a:ext cx="4108450" cy="36957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lIns="18792" tIns="26620" rIns="18792" bIns="26620"/>
          <a:lstStyle/>
          <a:p>
            <a:pPr marL="215900" lvl="1" indent="-50800">
              <a:lnSpc>
                <a:spcPts val="2500"/>
              </a:lnSpc>
              <a:spcBef>
                <a:spcPts val="300"/>
              </a:spcBef>
              <a:spcAft>
                <a:spcPts val="300"/>
              </a:spcAft>
              <a:buFont typeface="GillSans" pitchFamily="34" charset="0"/>
              <a:buNone/>
              <a:tabLst>
                <a:tab pos="0" algn="l"/>
              </a:tabLst>
            </a:pPr>
            <a:endParaRPr lang="en-US" sz="2300" b="1">
              <a:solidFill>
                <a:srgbClr val="000000"/>
              </a:solidFill>
              <a:latin typeface="Times New Roman" charset="0"/>
            </a:endParaRPr>
          </a:p>
        </p:txBody>
      </p:sp>
      <p:sp>
        <p:nvSpPr>
          <p:cNvPr id="6155" name="Rectangle 12"/>
          <p:cNvSpPr>
            <a:spLocks noGrp="1" noChangeArrowheads="1"/>
          </p:cNvSpPr>
          <p:nvPr>
            <p:ph type="title"/>
          </p:nvPr>
        </p:nvSpPr>
        <p:spPr>
          <a:xfrm>
            <a:off x="179388" y="114300"/>
            <a:ext cx="8702675" cy="754063"/>
          </a:xfrm>
        </p:spPr>
        <p:txBody>
          <a:bodyPr/>
          <a:lstStyle/>
          <a:p>
            <a:pPr eaLnBrk="1" hangingPunct="1"/>
            <a:r>
              <a:rPr lang="en-US" smtClean="0"/>
              <a:t>Assess and Prioritize Opportunities</a:t>
            </a:r>
          </a:p>
        </p:txBody>
      </p:sp>
      <p:grpSp>
        <p:nvGrpSpPr>
          <p:cNvPr id="2" name="Group 1"/>
          <p:cNvGrpSpPr>
            <a:grpSpLocks/>
          </p:cNvGrpSpPr>
          <p:nvPr/>
        </p:nvGrpSpPr>
        <p:grpSpPr bwMode="auto">
          <a:xfrm>
            <a:off x="2689225" y="750888"/>
            <a:ext cx="1298575" cy="1790700"/>
            <a:chOff x="179896" y="1993900"/>
            <a:chExt cx="733425" cy="1030288"/>
          </a:xfrm>
        </p:grpSpPr>
        <p:sp>
          <p:nvSpPr>
            <p:cNvPr id="6168" name="Oval 7"/>
            <p:cNvSpPr>
              <a:spLocks noChangeArrowheads="1"/>
            </p:cNvSpPr>
            <p:nvPr/>
          </p:nvSpPr>
          <p:spPr bwMode="auto">
            <a:xfrm>
              <a:off x="544513" y="2138363"/>
              <a:ext cx="150812" cy="301625"/>
            </a:xfrm>
            <a:prstGeom prst="ellipse">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69" name="Text Box 40"/>
            <p:cNvSpPr txBox="1">
              <a:spLocks noChangeArrowheads="1"/>
            </p:cNvSpPr>
            <p:nvPr/>
          </p:nvSpPr>
          <p:spPr bwMode="auto">
            <a:xfrm>
              <a:off x="179896" y="1993900"/>
              <a:ext cx="733425" cy="34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lnSpc>
                  <a:spcPct val="90000"/>
                </a:lnSpc>
              </a:pPr>
              <a:r>
                <a:rPr lang="en-US" sz="1800" b="1" dirty="0">
                  <a:solidFill>
                    <a:srgbClr val="EE3324"/>
                  </a:solidFill>
                </a:rPr>
                <a:t>Customer Discovery</a:t>
              </a:r>
            </a:p>
          </p:txBody>
        </p:sp>
        <p:sp>
          <p:nvSpPr>
            <p:cNvPr id="6170" name="AutoShape 29"/>
            <p:cNvSpPr>
              <a:spLocks noChangeArrowheads="1"/>
            </p:cNvSpPr>
            <p:nvPr/>
          </p:nvSpPr>
          <p:spPr bwMode="auto">
            <a:xfrm>
              <a:off x="219583" y="2370138"/>
              <a:ext cx="654050" cy="654050"/>
            </a:xfrm>
            <a:custGeom>
              <a:avLst/>
              <a:gdLst>
                <a:gd name="T0" fmla="*/ 0 w 21600"/>
                <a:gd name="T1" fmla="*/ 9863831 h 21600"/>
                <a:gd name="T2" fmla="*/ 17912249 w 21600"/>
                <a:gd name="T3" fmla="*/ 12311916 h 21600"/>
                <a:gd name="T4" fmla="*/ 3075216 w 21600"/>
                <a:gd name="T5" fmla="*/ 9875761 h 21600"/>
                <a:gd name="T6" fmla="*/ 21782409 w 21600"/>
                <a:gd name="T7" fmla="*/ 6427343 h 21600"/>
                <a:gd name="T8" fmla="*/ 19056504 w 21600"/>
                <a:gd name="T9" fmla="*/ 11406026 h 21600"/>
                <a:gd name="T10" fmla="*/ 14078759 w 21600"/>
                <a:gd name="T11" fmla="*/ 868015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6" y="8710"/>
                  </a:moveTo>
                  <a:cubicBezTo>
                    <a:pt x="17018" y="5535"/>
                    <a:pt x="14107" y="3354"/>
                    <a:pt x="10800" y="3354"/>
                  </a:cubicBezTo>
                  <a:cubicBezTo>
                    <a:pt x="6687" y="3354"/>
                    <a:pt x="3354" y="6687"/>
                    <a:pt x="3354" y="10800"/>
                  </a:cubicBezTo>
                  <a:cubicBezTo>
                    <a:pt x="3354" y="14912"/>
                    <a:pt x="6687" y="18246"/>
                    <a:pt x="10800" y="18246"/>
                  </a:cubicBezTo>
                  <a:cubicBezTo>
                    <a:pt x="14086" y="18246"/>
                    <a:pt x="16983" y="16091"/>
                    <a:pt x="17930" y="12945"/>
                  </a:cubicBezTo>
                  <a:lnTo>
                    <a:pt x="21142" y="13911"/>
                  </a:lnTo>
                  <a:cubicBezTo>
                    <a:pt x="19769" y="18475"/>
                    <a:pt x="15566" y="21599"/>
                    <a:pt x="10800" y="21600"/>
                  </a:cubicBezTo>
                  <a:cubicBezTo>
                    <a:pt x="4835" y="21600"/>
                    <a:pt x="0" y="16764"/>
                    <a:pt x="0" y="10800"/>
                  </a:cubicBezTo>
                  <a:cubicBezTo>
                    <a:pt x="0" y="4835"/>
                    <a:pt x="4835" y="0"/>
                    <a:pt x="10800" y="0"/>
                  </a:cubicBezTo>
                  <a:cubicBezTo>
                    <a:pt x="15597" y="-1"/>
                    <a:pt x="19819" y="3164"/>
                    <a:pt x="21165" y="7768"/>
                  </a:cubicBezTo>
                  <a:lnTo>
                    <a:pt x="23757" y="7010"/>
                  </a:lnTo>
                  <a:lnTo>
                    <a:pt x="20784" y="12440"/>
                  </a:lnTo>
                  <a:lnTo>
                    <a:pt x="15355" y="9467"/>
                  </a:lnTo>
                  <a:lnTo>
                    <a:pt x="17946" y="8710"/>
                  </a:lnTo>
                  <a:close/>
                </a:path>
              </a:pathLst>
            </a:custGeom>
            <a:solidFill>
              <a:srgbClr val="FFFFFF"/>
            </a:solidFill>
            <a:ln w="12700">
              <a:solidFill>
                <a:srgbClr val="EE3324"/>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71" name="Text Box 52"/>
            <p:cNvSpPr txBox="1">
              <a:spLocks noChangeArrowheads="1"/>
            </p:cNvSpPr>
            <p:nvPr/>
          </p:nvSpPr>
          <p:spPr bwMode="auto">
            <a:xfrm>
              <a:off x="431875" y="2539840"/>
              <a:ext cx="214088" cy="30113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800" b="1">
                  <a:solidFill>
                    <a:srgbClr val="EE3324"/>
                  </a:solidFill>
                </a:rPr>
                <a:t>1</a:t>
              </a:r>
            </a:p>
          </p:txBody>
        </p:sp>
      </p:grpSp>
      <p:cxnSp>
        <p:nvCxnSpPr>
          <p:cNvPr id="6158" name="Straight Connector 4"/>
          <p:cNvCxnSpPr>
            <a:cxnSpLocks noChangeShapeType="1"/>
          </p:cNvCxnSpPr>
          <p:nvPr/>
        </p:nvCxnSpPr>
        <p:spPr bwMode="auto">
          <a:xfrm>
            <a:off x="4170363" y="900113"/>
            <a:ext cx="0" cy="4732337"/>
          </a:xfrm>
          <a:prstGeom prst="line">
            <a:avLst/>
          </a:prstGeom>
          <a:noFill/>
          <a:ln w="9525" algn="ctr">
            <a:solidFill>
              <a:srgbClr val="FF0000"/>
            </a:solidFill>
            <a:prstDash val="dash"/>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6159" name="Rectangle 5"/>
          <p:cNvSpPr>
            <a:spLocks noChangeArrowheads="1"/>
          </p:cNvSpPr>
          <p:nvPr/>
        </p:nvSpPr>
        <p:spPr bwMode="auto">
          <a:xfrm>
            <a:off x="739775" y="5900738"/>
            <a:ext cx="7831138" cy="338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a:lnSpc>
                <a:spcPct val="80000"/>
              </a:lnSpc>
              <a:spcBef>
                <a:spcPct val="80000"/>
              </a:spcBef>
            </a:pPr>
            <a:r>
              <a:rPr lang="en-US" sz="2000" b="1">
                <a:solidFill>
                  <a:schemeClr val="tx2"/>
                </a:solidFill>
              </a:rPr>
              <a:t>Requires in-depth understanding of benefits sought by customers</a:t>
            </a:r>
          </a:p>
        </p:txBody>
      </p:sp>
      <p:sp>
        <p:nvSpPr>
          <p:cNvPr id="6160" name="Rectangle 29"/>
          <p:cNvSpPr>
            <a:spLocks noChangeArrowheads="1"/>
          </p:cNvSpPr>
          <p:nvPr/>
        </p:nvSpPr>
        <p:spPr bwMode="auto">
          <a:xfrm>
            <a:off x="184150" y="892175"/>
            <a:ext cx="3473450" cy="49182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marL="285750" indent="-285750">
              <a:lnSpc>
                <a:spcPct val="80000"/>
              </a:lnSpc>
              <a:buFont typeface="Arial" charset="0"/>
              <a:buChar char="•"/>
            </a:pPr>
            <a:r>
              <a:rPr lang="en-US" sz="2800" dirty="0">
                <a:solidFill>
                  <a:schemeClr val="tx2"/>
                </a:solidFill>
              </a:rPr>
              <a:t>EV</a:t>
            </a:r>
          </a:p>
          <a:p>
            <a:pPr marL="285750" indent="-285750">
              <a:lnSpc>
                <a:spcPct val="80000"/>
              </a:lnSpc>
              <a:buFont typeface="Arial" charset="0"/>
              <a:buChar char="•"/>
            </a:pPr>
            <a:r>
              <a:rPr lang="en-US" sz="2800" dirty="0">
                <a:solidFill>
                  <a:schemeClr val="tx2"/>
                </a:solidFill>
              </a:rPr>
              <a:t>Rail</a:t>
            </a:r>
          </a:p>
          <a:p>
            <a:pPr marL="285750" indent="-285750">
              <a:buFont typeface="Arial" charset="0"/>
              <a:buChar char="•"/>
            </a:pPr>
            <a:r>
              <a:rPr lang="en-US" sz="2800" dirty="0">
                <a:solidFill>
                  <a:schemeClr val="tx2"/>
                </a:solidFill>
              </a:rPr>
              <a:t>Mining</a:t>
            </a:r>
          </a:p>
          <a:p>
            <a:pPr marL="285750" indent="-285750">
              <a:buFont typeface="Arial" charset="0"/>
              <a:buChar char="•"/>
            </a:pPr>
            <a:r>
              <a:rPr lang="en-US" sz="2800" dirty="0">
                <a:solidFill>
                  <a:schemeClr val="tx2"/>
                </a:solidFill>
              </a:rPr>
              <a:t>Signaling / Security</a:t>
            </a:r>
          </a:p>
          <a:p>
            <a:pPr marL="285750" indent="-285750">
              <a:buFont typeface="Arial" charset="0"/>
              <a:buChar char="•"/>
            </a:pPr>
            <a:r>
              <a:rPr lang="en-US" sz="2800" dirty="0">
                <a:solidFill>
                  <a:schemeClr val="tx2"/>
                </a:solidFill>
              </a:rPr>
              <a:t>Grid / Utility</a:t>
            </a:r>
          </a:p>
          <a:p>
            <a:pPr marL="285750" indent="-285750">
              <a:buFont typeface="Arial" charset="0"/>
              <a:buChar char="•"/>
            </a:pPr>
            <a:r>
              <a:rPr lang="en-US" sz="2800" dirty="0">
                <a:solidFill>
                  <a:schemeClr val="tx2"/>
                </a:solidFill>
              </a:rPr>
              <a:t>Material Handling</a:t>
            </a:r>
          </a:p>
          <a:p>
            <a:pPr marL="285750" indent="-285750">
              <a:buFont typeface="Arial" charset="0"/>
              <a:buChar char="•"/>
            </a:pPr>
            <a:r>
              <a:rPr lang="en-US" sz="2800" dirty="0">
                <a:solidFill>
                  <a:schemeClr val="tx2"/>
                </a:solidFill>
              </a:rPr>
              <a:t>Military</a:t>
            </a:r>
          </a:p>
          <a:p>
            <a:pPr marL="285750" indent="-285750">
              <a:spcBef>
                <a:spcPct val="80000"/>
              </a:spcBef>
              <a:buFont typeface="Arial" charset="0"/>
              <a:buChar char="•"/>
            </a:pPr>
            <a:endParaRPr lang="en-US" sz="2800" dirty="0">
              <a:solidFill>
                <a:schemeClr val="tx2"/>
              </a:solidFill>
            </a:endParaRPr>
          </a:p>
          <a:p>
            <a:pPr marL="285750" indent="-285750">
              <a:spcBef>
                <a:spcPct val="80000"/>
              </a:spcBef>
              <a:buFont typeface="Arial" charset="0"/>
              <a:buChar char="•"/>
            </a:pPr>
            <a:endParaRPr lang="en-US" sz="2800" dirty="0">
              <a:solidFill>
                <a:schemeClr val="tx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0595481"/>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0226" name="AutoShape 2"/>
          <p:cNvSpPr>
            <a:spLocks noChangeArrowheads="1"/>
          </p:cNvSpPr>
          <p:nvPr/>
        </p:nvSpPr>
        <p:spPr bwMode="auto">
          <a:xfrm rot="-5400000" flipH="1" flipV="1">
            <a:off x="1515269" y="3201194"/>
            <a:ext cx="3094037" cy="2085975"/>
          </a:xfrm>
          <a:prstGeom prst="curvedUpArrow">
            <a:avLst>
              <a:gd name="adj1" fmla="val 31608"/>
              <a:gd name="adj2" fmla="val 63224"/>
              <a:gd name="adj3" fmla="val 33333"/>
            </a:avLst>
          </a:prstGeom>
          <a:solidFill>
            <a:srgbClr val="CCCCFF">
              <a:alpha val="54901"/>
            </a:srgbClr>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a:solidFill>
                  <a:schemeClr val="accent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48" name="Rectangle 4"/>
          <p:cNvSpPr>
            <a:spLocks noChangeArrowheads="1"/>
          </p:cNvSpPr>
          <p:nvPr/>
        </p:nvSpPr>
        <p:spPr bwMode="auto">
          <a:xfrm>
            <a:off x="4356100" y="1700213"/>
            <a:ext cx="3560763" cy="4738687"/>
          </a:xfrm>
          <a:prstGeom prst="rect">
            <a:avLst/>
          </a:prstGeom>
          <a:noFill/>
          <a:ln>
            <a:noFill/>
          </a:ln>
          <a:effectLst>
            <a:outerShdw dist="53882" dir="2700000" algn="ctr" rotWithShape="0">
              <a:schemeClr val="tx1"/>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nchor="ctr"/>
          <a:lstStyle/>
          <a:p>
            <a:endParaRPr lang="en-US"/>
          </a:p>
        </p:txBody>
      </p:sp>
      <p:sp>
        <p:nvSpPr>
          <p:cNvPr id="6149" name="Rectangle 5"/>
          <p:cNvSpPr>
            <a:spLocks noChangeArrowheads="1"/>
          </p:cNvSpPr>
          <p:nvPr/>
        </p:nvSpPr>
        <p:spPr bwMode="auto">
          <a:xfrm>
            <a:off x="757238" y="1395413"/>
            <a:ext cx="3413125" cy="4738687"/>
          </a:xfrm>
          <a:prstGeom prst="rect">
            <a:avLst/>
          </a:prstGeom>
          <a:noFill/>
          <a:ln>
            <a:noFill/>
          </a:ln>
          <a:effectLst>
            <a:outerShdw dist="53882" dir="2700000" algn="ctr" rotWithShape="0">
              <a:schemeClr val="tx1"/>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nchor="ctr"/>
          <a:lstStyle/>
          <a:p>
            <a:endParaRPr lang="en-US"/>
          </a:p>
        </p:txBody>
      </p:sp>
      <p:sp>
        <p:nvSpPr>
          <p:cNvPr id="6150" name="Rectangle 6"/>
          <p:cNvSpPr>
            <a:spLocks noChangeArrowheads="1"/>
          </p:cNvSpPr>
          <p:nvPr/>
        </p:nvSpPr>
        <p:spPr bwMode="auto">
          <a:xfrm>
            <a:off x="557213" y="2095500"/>
            <a:ext cx="4108450" cy="36957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lIns="18792" tIns="26620" rIns="18792" bIns="26620"/>
          <a:lstStyle/>
          <a:p>
            <a:pPr marL="215900" lvl="1" indent="-50800">
              <a:lnSpc>
                <a:spcPts val="2500"/>
              </a:lnSpc>
              <a:spcBef>
                <a:spcPts val="300"/>
              </a:spcBef>
              <a:spcAft>
                <a:spcPts val="300"/>
              </a:spcAft>
              <a:buFont typeface="GillSans" pitchFamily="34" charset="0"/>
              <a:buNone/>
              <a:tabLst>
                <a:tab pos="0" algn="l"/>
              </a:tabLst>
            </a:pPr>
            <a:endParaRPr lang="en-US" sz="2300" b="1">
              <a:solidFill>
                <a:srgbClr val="000000"/>
              </a:solidFill>
              <a:latin typeface="Times New Roman" charset="0"/>
            </a:endParaRPr>
          </a:p>
        </p:txBody>
      </p:sp>
      <p:sp>
        <p:nvSpPr>
          <p:cNvPr id="820234" name="Rectangle 10"/>
          <p:cNvSpPr>
            <a:spLocks noChangeArrowheads="1"/>
          </p:cNvSpPr>
          <p:nvPr/>
        </p:nvSpPr>
        <p:spPr bwMode="auto">
          <a:xfrm>
            <a:off x="496888" y="2955925"/>
            <a:ext cx="3295650" cy="4206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107763" dir="13500000" algn="ctr" rotWithShape="0">
                    <a:schemeClr val="tx1"/>
                  </a:outerShdw>
                </a:effectLst>
              </a14:hiddenEffects>
            </a:ext>
          </a:extLst>
        </p:spPr>
        <p:txBody>
          <a:bodyPr lIns="90841" tIns="45421" rIns="90841" bIns="45421">
            <a:spAutoFit/>
          </a:bodyPr>
          <a:lstStyle/>
          <a:p>
            <a:pPr algn="ctr" defTabSz="901700">
              <a:lnSpc>
                <a:spcPct val="90000"/>
              </a:lnSpc>
              <a:defRPr/>
            </a:pPr>
            <a:r>
              <a:rPr lang="en-US" sz="2400" b="1" dirty="0">
                <a:effectLst>
                  <a:outerShdw blurRad="38100" dist="38100" dir="2700000" algn="tl">
                    <a:srgbClr val="C0C0C0"/>
                  </a:outerShdw>
                </a:effectLst>
                <a:latin typeface="Arial" charset="0"/>
              </a:rPr>
              <a:t>JUDGMENT-BASED</a:t>
            </a:r>
          </a:p>
        </p:txBody>
      </p:sp>
      <p:sp>
        <p:nvSpPr>
          <p:cNvPr id="820235" name="Rectangle 11"/>
          <p:cNvSpPr>
            <a:spLocks noChangeArrowheads="1"/>
          </p:cNvSpPr>
          <p:nvPr/>
        </p:nvSpPr>
        <p:spPr bwMode="auto">
          <a:xfrm>
            <a:off x="579438" y="3433763"/>
            <a:ext cx="3233737" cy="16462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800000"/>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tx1"/>
                  </a:outerShdw>
                </a:effectLst>
              </a14:hiddenEffects>
            </a:ext>
          </a:extLst>
        </p:spPr>
        <p:txBody>
          <a:bodyPr lIns="90841" tIns="45421" rIns="90841" bIns="45421">
            <a:spAutoFit/>
          </a:bodyPr>
          <a:lstStyle/>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Generate Hypotheses</a:t>
            </a:r>
          </a:p>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Interpret Results</a:t>
            </a:r>
          </a:p>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Intuitive</a:t>
            </a:r>
          </a:p>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“Why?”</a:t>
            </a:r>
          </a:p>
        </p:txBody>
      </p:sp>
      <p:sp>
        <p:nvSpPr>
          <p:cNvPr id="6155" name="Rectangle 12"/>
          <p:cNvSpPr>
            <a:spLocks noGrp="1" noChangeArrowheads="1"/>
          </p:cNvSpPr>
          <p:nvPr>
            <p:ph type="title"/>
          </p:nvPr>
        </p:nvSpPr>
        <p:spPr>
          <a:xfrm>
            <a:off x="179388" y="114300"/>
            <a:ext cx="8702675" cy="754063"/>
          </a:xfrm>
        </p:spPr>
        <p:txBody>
          <a:bodyPr/>
          <a:lstStyle/>
          <a:p>
            <a:pPr eaLnBrk="1" hangingPunct="1"/>
            <a:r>
              <a:rPr lang="en-US" smtClean="0"/>
              <a:t>Assess and Prioritize Opportunities</a:t>
            </a:r>
          </a:p>
        </p:txBody>
      </p:sp>
      <p:grpSp>
        <p:nvGrpSpPr>
          <p:cNvPr id="2" name="Group 1"/>
          <p:cNvGrpSpPr>
            <a:grpSpLocks/>
          </p:cNvGrpSpPr>
          <p:nvPr/>
        </p:nvGrpSpPr>
        <p:grpSpPr bwMode="auto">
          <a:xfrm>
            <a:off x="2689225" y="750888"/>
            <a:ext cx="1298575" cy="1790700"/>
            <a:chOff x="179896" y="1993900"/>
            <a:chExt cx="733425" cy="1030288"/>
          </a:xfrm>
        </p:grpSpPr>
        <p:sp>
          <p:nvSpPr>
            <p:cNvPr id="6168" name="Oval 7"/>
            <p:cNvSpPr>
              <a:spLocks noChangeArrowheads="1"/>
            </p:cNvSpPr>
            <p:nvPr/>
          </p:nvSpPr>
          <p:spPr bwMode="auto">
            <a:xfrm>
              <a:off x="544513" y="2138363"/>
              <a:ext cx="150812" cy="301625"/>
            </a:xfrm>
            <a:prstGeom prst="ellipse">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69" name="Text Box 40"/>
            <p:cNvSpPr txBox="1">
              <a:spLocks noChangeArrowheads="1"/>
            </p:cNvSpPr>
            <p:nvPr/>
          </p:nvSpPr>
          <p:spPr bwMode="auto">
            <a:xfrm>
              <a:off x="179896" y="1993900"/>
              <a:ext cx="733425" cy="34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lnSpc>
                  <a:spcPct val="90000"/>
                </a:lnSpc>
              </a:pPr>
              <a:r>
                <a:rPr lang="en-US" sz="1800" b="1" dirty="0">
                  <a:solidFill>
                    <a:srgbClr val="EE3324"/>
                  </a:solidFill>
                </a:rPr>
                <a:t>Customer Discovery</a:t>
              </a:r>
            </a:p>
          </p:txBody>
        </p:sp>
        <p:sp>
          <p:nvSpPr>
            <p:cNvPr id="6170" name="AutoShape 29"/>
            <p:cNvSpPr>
              <a:spLocks noChangeArrowheads="1"/>
            </p:cNvSpPr>
            <p:nvPr/>
          </p:nvSpPr>
          <p:spPr bwMode="auto">
            <a:xfrm>
              <a:off x="219583" y="2370138"/>
              <a:ext cx="654050" cy="654050"/>
            </a:xfrm>
            <a:custGeom>
              <a:avLst/>
              <a:gdLst>
                <a:gd name="T0" fmla="*/ 0 w 21600"/>
                <a:gd name="T1" fmla="*/ 9863831 h 21600"/>
                <a:gd name="T2" fmla="*/ 17912249 w 21600"/>
                <a:gd name="T3" fmla="*/ 12311916 h 21600"/>
                <a:gd name="T4" fmla="*/ 3075216 w 21600"/>
                <a:gd name="T5" fmla="*/ 9875761 h 21600"/>
                <a:gd name="T6" fmla="*/ 21782409 w 21600"/>
                <a:gd name="T7" fmla="*/ 6427343 h 21600"/>
                <a:gd name="T8" fmla="*/ 19056504 w 21600"/>
                <a:gd name="T9" fmla="*/ 11406026 h 21600"/>
                <a:gd name="T10" fmla="*/ 14078759 w 21600"/>
                <a:gd name="T11" fmla="*/ 868015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6" y="8710"/>
                  </a:moveTo>
                  <a:cubicBezTo>
                    <a:pt x="17018" y="5535"/>
                    <a:pt x="14107" y="3354"/>
                    <a:pt x="10800" y="3354"/>
                  </a:cubicBezTo>
                  <a:cubicBezTo>
                    <a:pt x="6687" y="3354"/>
                    <a:pt x="3354" y="6687"/>
                    <a:pt x="3354" y="10800"/>
                  </a:cubicBezTo>
                  <a:cubicBezTo>
                    <a:pt x="3354" y="14912"/>
                    <a:pt x="6687" y="18246"/>
                    <a:pt x="10800" y="18246"/>
                  </a:cubicBezTo>
                  <a:cubicBezTo>
                    <a:pt x="14086" y="18246"/>
                    <a:pt x="16983" y="16091"/>
                    <a:pt x="17930" y="12945"/>
                  </a:cubicBezTo>
                  <a:lnTo>
                    <a:pt x="21142" y="13911"/>
                  </a:lnTo>
                  <a:cubicBezTo>
                    <a:pt x="19769" y="18475"/>
                    <a:pt x="15566" y="21599"/>
                    <a:pt x="10800" y="21600"/>
                  </a:cubicBezTo>
                  <a:cubicBezTo>
                    <a:pt x="4835" y="21600"/>
                    <a:pt x="0" y="16764"/>
                    <a:pt x="0" y="10800"/>
                  </a:cubicBezTo>
                  <a:cubicBezTo>
                    <a:pt x="0" y="4835"/>
                    <a:pt x="4835" y="0"/>
                    <a:pt x="10800" y="0"/>
                  </a:cubicBezTo>
                  <a:cubicBezTo>
                    <a:pt x="15597" y="-1"/>
                    <a:pt x="19819" y="3164"/>
                    <a:pt x="21165" y="7768"/>
                  </a:cubicBezTo>
                  <a:lnTo>
                    <a:pt x="23757" y="7010"/>
                  </a:lnTo>
                  <a:lnTo>
                    <a:pt x="20784" y="12440"/>
                  </a:lnTo>
                  <a:lnTo>
                    <a:pt x="15355" y="9467"/>
                  </a:lnTo>
                  <a:lnTo>
                    <a:pt x="17946" y="8710"/>
                  </a:lnTo>
                  <a:close/>
                </a:path>
              </a:pathLst>
            </a:custGeom>
            <a:solidFill>
              <a:srgbClr val="FFFFFF"/>
            </a:solidFill>
            <a:ln w="12700">
              <a:solidFill>
                <a:srgbClr val="EE3324"/>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71" name="Text Box 52"/>
            <p:cNvSpPr txBox="1">
              <a:spLocks noChangeArrowheads="1"/>
            </p:cNvSpPr>
            <p:nvPr/>
          </p:nvSpPr>
          <p:spPr bwMode="auto">
            <a:xfrm>
              <a:off x="431875" y="2539840"/>
              <a:ext cx="214088" cy="30113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800" b="1">
                  <a:solidFill>
                    <a:srgbClr val="EE3324"/>
                  </a:solidFill>
                </a:rPr>
                <a:t>1</a:t>
              </a:r>
            </a:p>
          </p:txBody>
        </p:sp>
      </p:grpSp>
      <p:cxnSp>
        <p:nvCxnSpPr>
          <p:cNvPr id="6158" name="Straight Connector 4"/>
          <p:cNvCxnSpPr>
            <a:cxnSpLocks noChangeShapeType="1"/>
          </p:cNvCxnSpPr>
          <p:nvPr/>
        </p:nvCxnSpPr>
        <p:spPr bwMode="auto">
          <a:xfrm>
            <a:off x="4170363" y="900113"/>
            <a:ext cx="0" cy="4732337"/>
          </a:xfrm>
          <a:prstGeom prst="line">
            <a:avLst/>
          </a:prstGeom>
          <a:noFill/>
          <a:ln w="9525" algn="ctr">
            <a:solidFill>
              <a:srgbClr val="FF0000"/>
            </a:solidFill>
            <a:prstDash val="dash"/>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6159" name="Rectangle 5"/>
          <p:cNvSpPr>
            <a:spLocks noChangeArrowheads="1"/>
          </p:cNvSpPr>
          <p:nvPr/>
        </p:nvSpPr>
        <p:spPr bwMode="auto">
          <a:xfrm>
            <a:off x="739775" y="5900738"/>
            <a:ext cx="7831138" cy="338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a:lnSpc>
                <a:spcPct val="80000"/>
              </a:lnSpc>
              <a:spcBef>
                <a:spcPct val="80000"/>
              </a:spcBef>
            </a:pPr>
            <a:r>
              <a:rPr lang="en-US" sz="2000" b="1">
                <a:solidFill>
                  <a:schemeClr val="tx2"/>
                </a:solidFill>
              </a:rPr>
              <a:t>Requires in-depth understanding of benefits sought by customers</a:t>
            </a:r>
          </a:p>
        </p:txBody>
      </p:sp>
      <p:sp>
        <p:nvSpPr>
          <p:cNvPr id="6160" name="Rectangle 29"/>
          <p:cNvSpPr>
            <a:spLocks noChangeArrowheads="1"/>
          </p:cNvSpPr>
          <p:nvPr/>
        </p:nvSpPr>
        <p:spPr bwMode="auto">
          <a:xfrm>
            <a:off x="184150" y="892175"/>
            <a:ext cx="2738438" cy="2603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marL="285750" indent="-285750">
              <a:lnSpc>
                <a:spcPct val="80000"/>
              </a:lnSpc>
              <a:buFont typeface="Arial" charset="0"/>
              <a:buChar char="•"/>
            </a:pPr>
            <a:r>
              <a:rPr lang="en-US" sz="1600" b="1" dirty="0">
                <a:solidFill>
                  <a:schemeClr val="bg1">
                    <a:lumMod val="75000"/>
                  </a:schemeClr>
                </a:solidFill>
              </a:rPr>
              <a:t>EV</a:t>
            </a:r>
          </a:p>
          <a:p>
            <a:pPr marL="285750" indent="-285750">
              <a:lnSpc>
                <a:spcPct val="80000"/>
              </a:lnSpc>
              <a:buFont typeface="Arial" charset="0"/>
              <a:buChar char="•"/>
            </a:pPr>
            <a:r>
              <a:rPr lang="en-US" sz="1600" b="1" dirty="0">
                <a:solidFill>
                  <a:schemeClr val="bg1">
                    <a:lumMod val="75000"/>
                  </a:schemeClr>
                </a:solidFill>
              </a:rPr>
              <a:t>Rail</a:t>
            </a:r>
          </a:p>
          <a:p>
            <a:pPr marL="285750" indent="-285750">
              <a:buFont typeface="Arial" charset="0"/>
              <a:buChar char="•"/>
            </a:pPr>
            <a:r>
              <a:rPr lang="en-US" sz="1600" b="1" dirty="0">
                <a:solidFill>
                  <a:schemeClr val="bg1">
                    <a:lumMod val="75000"/>
                  </a:schemeClr>
                </a:solidFill>
              </a:rPr>
              <a:t>Mining</a:t>
            </a:r>
          </a:p>
          <a:p>
            <a:pPr marL="285750" indent="-285750">
              <a:buFont typeface="Arial" charset="0"/>
              <a:buChar char="•"/>
            </a:pPr>
            <a:r>
              <a:rPr lang="en-US" sz="1600" b="1" dirty="0">
                <a:solidFill>
                  <a:schemeClr val="bg1">
                    <a:lumMod val="75000"/>
                  </a:schemeClr>
                </a:solidFill>
              </a:rPr>
              <a:t>Signaling / Security</a:t>
            </a:r>
          </a:p>
          <a:p>
            <a:pPr marL="285750" indent="-285750">
              <a:buFont typeface="Arial" charset="0"/>
              <a:buChar char="•"/>
            </a:pPr>
            <a:r>
              <a:rPr lang="en-US" sz="1600" b="1" dirty="0">
                <a:solidFill>
                  <a:schemeClr val="bg1">
                    <a:lumMod val="75000"/>
                  </a:schemeClr>
                </a:solidFill>
              </a:rPr>
              <a:t>Grid / Utility</a:t>
            </a:r>
          </a:p>
          <a:p>
            <a:pPr marL="285750" indent="-285750">
              <a:buFont typeface="Arial" charset="0"/>
              <a:buChar char="•"/>
            </a:pPr>
            <a:r>
              <a:rPr lang="en-US" sz="1600" b="1" dirty="0">
                <a:solidFill>
                  <a:schemeClr val="bg1">
                    <a:lumMod val="75000"/>
                  </a:schemeClr>
                </a:solidFill>
              </a:rPr>
              <a:t>Material Handling</a:t>
            </a:r>
          </a:p>
          <a:p>
            <a:pPr marL="285750" indent="-285750">
              <a:buFont typeface="Arial" charset="0"/>
              <a:buChar char="•"/>
            </a:pPr>
            <a:r>
              <a:rPr lang="en-US" sz="1600" b="1" dirty="0">
                <a:solidFill>
                  <a:schemeClr val="bg1">
                    <a:lumMod val="75000"/>
                  </a:schemeClr>
                </a:solidFill>
              </a:rPr>
              <a:t>Military</a:t>
            </a:r>
          </a:p>
          <a:p>
            <a:pPr marL="285750" indent="-285750">
              <a:spcBef>
                <a:spcPct val="80000"/>
              </a:spcBef>
              <a:buFont typeface="Arial" charset="0"/>
              <a:buChar char="•"/>
            </a:pPr>
            <a:endParaRPr lang="en-US" sz="1600" b="1" dirty="0">
              <a:solidFill>
                <a:schemeClr val="tx2"/>
              </a:solidFill>
            </a:endParaRPr>
          </a:p>
          <a:p>
            <a:pPr marL="285750" indent="-285750">
              <a:spcBef>
                <a:spcPct val="80000"/>
              </a:spcBef>
              <a:buFont typeface="Arial" charset="0"/>
              <a:buChar char="•"/>
            </a:pPr>
            <a:endParaRPr lang="en-US" sz="1600" b="1" dirty="0">
              <a:solidFill>
                <a:schemeClr val="tx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0595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234"/>
                                        </p:tgtEl>
                                        <p:attrNameLst>
                                          <p:attrName>style.visibility</p:attrName>
                                        </p:attrNameLst>
                                      </p:cBhvr>
                                      <p:to>
                                        <p:strVal val="visible"/>
                                      </p:to>
                                    </p:set>
                                    <p:animEffect transition="in" filter="dissolve">
                                      <p:cBhvr>
                                        <p:cTn id="7" dur="500"/>
                                        <p:tgtEl>
                                          <p:spTgt spid="820234"/>
                                        </p:tgtEl>
                                      </p:cBhvr>
                                    </p:animEffect>
                                  </p:childTnLst>
                                </p:cTn>
                              </p:par>
                            </p:childTnLst>
                          </p:cTn>
                        </p:par>
                        <p:par>
                          <p:cTn id="8" fill="hold" nodeType="afterGroup">
                            <p:stCondLst>
                              <p:cond delay="500"/>
                            </p:stCondLst>
                            <p:childTnLst>
                              <p:par>
                                <p:cTn id="9" presetID="18" presetClass="entr" presetSubtype="9" fill="hold" grpId="0" nodeType="afterEffect">
                                  <p:stCondLst>
                                    <p:cond delay="0"/>
                                  </p:stCondLst>
                                  <p:childTnLst>
                                    <p:set>
                                      <p:cBhvr>
                                        <p:cTn id="10" dur="1" fill="hold">
                                          <p:stCondLst>
                                            <p:cond delay="0"/>
                                          </p:stCondLst>
                                        </p:cTn>
                                        <p:tgtEl>
                                          <p:spTgt spid="820226"/>
                                        </p:tgtEl>
                                        <p:attrNameLst>
                                          <p:attrName>style.visibility</p:attrName>
                                        </p:attrNameLst>
                                      </p:cBhvr>
                                      <p:to>
                                        <p:strVal val="visible"/>
                                      </p:to>
                                    </p:set>
                                    <p:animEffect transition="in" filter="strips(upLeft)">
                                      <p:cBhvr>
                                        <p:cTn id="11" dur="500"/>
                                        <p:tgtEl>
                                          <p:spTgt spid="820226"/>
                                        </p:tgtEl>
                                      </p:cBhvr>
                                    </p:animEffect>
                                  </p:childTnLst>
                                </p:cTn>
                              </p:par>
                            </p:childTnLst>
                          </p:cTn>
                        </p:par>
                        <p:par>
                          <p:cTn id="12" fill="hold" nodeType="afterGroup">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820235"/>
                                        </p:tgtEl>
                                        <p:attrNameLst>
                                          <p:attrName>style.visibility</p:attrName>
                                        </p:attrNameLst>
                                      </p:cBhvr>
                                      <p:to>
                                        <p:strVal val="visible"/>
                                      </p:to>
                                    </p:set>
                                    <p:anim calcmode="lin" valueType="num">
                                      <p:cBhvr additive="base">
                                        <p:cTn id="15" dur="500"/>
                                        <p:tgtEl>
                                          <p:spTgt spid="820235"/>
                                        </p:tgtEl>
                                        <p:attrNameLst>
                                          <p:attrName>ppt_y</p:attrName>
                                        </p:attrNameLst>
                                      </p:cBhvr>
                                      <p:tavLst>
                                        <p:tav tm="0">
                                          <p:val>
                                            <p:strVal val="#ppt_y-#ppt_h*1.125000"/>
                                          </p:val>
                                        </p:tav>
                                        <p:tav tm="100000">
                                          <p:val>
                                            <p:strVal val="#ppt_y"/>
                                          </p:val>
                                        </p:tav>
                                      </p:tavLst>
                                    </p:anim>
                                    <p:animEffect transition="in" filter="wipe(down)">
                                      <p:cBhvr>
                                        <p:cTn id="16" dur="500"/>
                                        <p:tgtEl>
                                          <p:spTgt spid="82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6" grpId="0" animBg="1"/>
      <p:bldP spid="820234" grpId="0" autoUpdateAnimBg="0"/>
      <p:bldP spid="820235" grpId="0" autoUpdateAnimBg="0"/>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0226" name="AutoShape 2"/>
          <p:cNvSpPr>
            <a:spLocks noChangeArrowheads="1"/>
          </p:cNvSpPr>
          <p:nvPr/>
        </p:nvSpPr>
        <p:spPr bwMode="auto">
          <a:xfrm rot="-5400000" flipH="1" flipV="1">
            <a:off x="1515269" y="3201194"/>
            <a:ext cx="3094037" cy="2085975"/>
          </a:xfrm>
          <a:prstGeom prst="curvedUpArrow">
            <a:avLst>
              <a:gd name="adj1" fmla="val 31608"/>
              <a:gd name="adj2" fmla="val 63224"/>
              <a:gd name="adj3" fmla="val 33333"/>
            </a:avLst>
          </a:prstGeom>
          <a:solidFill>
            <a:srgbClr val="CCCCFF">
              <a:alpha val="54901"/>
            </a:srgbClr>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a:solidFill>
                  <a:schemeClr val="accent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820227" name="AutoShape 3"/>
          <p:cNvSpPr>
            <a:spLocks noChangeArrowheads="1"/>
          </p:cNvSpPr>
          <p:nvPr/>
        </p:nvSpPr>
        <p:spPr bwMode="auto">
          <a:xfrm rot="-5400000">
            <a:off x="3754438" y="2909887"/>
            <a:ext cx="3092450" cy="2085975"/>
          </a:xfrm>
          <a:prstGeom prst="curvedUpArrow">
            <a:avLst>
              <a:gd name="adj1" fmla="val 31592"/>
              <a:gd name="adj2" fmla="val 63191"/>
              <a:gd name="adj3" fmla="val 33333"/>
            </a:avLst>
          </a:prstGeom>
          <a:solidFill>
            <a:srgbClr val="CCCCFF">
              <a:alpha val="54901"/>
            </a:srgbClr>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a:solidFill>
                  <a:schemeClr val="accent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48" name="Rectangle 4"/>
          <p:cNvSpPr>
            <a:spLocks noChangeArrowheads="1"/>
          </p:cNvSpPr>
          <p:nvPr/>
        </p:nvSpPr>
        <p:spPr bwMode="auto">
          <a:xfrm>
            <a:off x="4356100" y="1700213"/>
            <a:ext cx="3560763" cy="4738687"/>
          </a:xfrm>
          <a:prstGeom prst="rect">
            <a:avLst/>
          </a:prstGeom>
          <a:noFill/>
          <a:ln>
            <a:noFill/>
          </a:ln>
          <a:effectLst>
            <a:outerShdw dist="53882" dir="2700000" algn="ctr" rotWithShape="0">
              <a:schemeClr val="tx1"/>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nchor="ctr"/>
          <a:lstStyle/>
          <a:p>
            <a:endParaRPr lang="en-US"/>
          </a:p>
        </p:txBody>
      </p:sp>
      <p:sp>
        <p:nvSpPr>
          <p:cNvPr id="6149" name="Rectangle 5"/>
          <p:cNvSpPr>
            <a:spLocks noChangeArrowheads="1"/>
          </p:cNvSpPr>
          <p:nvPr/>
        </p:nvSpPr>
        <p:spPr bwMode="auto">
          <a:xfrm>
            <a:off x="757238" y="1395413"/>
            <a:ext cx="3413125" cy="4738687"/>
          </a:xfrm>
          <a:prstGeom prst="rect">
            <a:avLst/>
          </a:prstGeom>
          <a:noFill/>
          <a:ln>
            <a:noFill/>
          </a:ln>
          <a:effectLst>
            <a:outerShdw dist="53882" dir="2700000" algn="ctr" rotWithShape="0">
              <a:schemeClr val="tx1"/>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nchor="ctr"/>
          <a:lstStyle/>
          <a:p>
            <a:endParaRPr lang="en-US"/>
          </a:p>
        </p:txBody>
      </p:sp>
      <p:sp>
        <p:nvSpPr>
          <p:cNvPr id="6150" name="Rectangle 6"/>
          <p:cNvSpPr>
            <a:spLocks noChangeArrowheads="1"/>
          </p:cNvSpPr>
          <p:nvPr/>
        </p:nvSpPr>
        <p:spPr bwMode="auto">
          <a:xfrm>
            <a:off x="557213" y="2095500"/>
            <a:ext cx="4108450" cy="36957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lIns="18792" tIns="26620" rIns="18792" bIns="26620"/>
          <a:lstStyle/>
          <a:p>
            <a:pPr marL="215900" lvl="1" indent="-50800">
              <a:lnSpc>
                <a:spcPts val="2500"/>
              </a:lnSpc>
              <a:spcBef>
                <a:spcPts val="300"/>
              </a:spcBef>
              <a:spcAft>
                <a:spcPts val="300"/>
              </a:spcAft>
              <a:buFont typeface="GillSans" pitchFamily="34" charset="0"/>
              <a:buNone/>
              <a:tabLst>
                <a:tab pos="0" algn="l"/>
              </a:tabLst>
            </a:pPr>
            <a:endParaRPr lang="en-US" sz="2300" b="1">
              <a:solidFill>
                <a:srgbClr val="000000"/>
              </a:solidFill>
              <a:latin typeface="Times New Roman" charset="0"/>
            </a:endParaRPr>
          </a:p>
        </p:txBody>
      </p:sp>
      <p:sp>
        <p:nvSpPr>
          <p:cNvPr id="820232" name="Rectangle 8"/>
          <p:cNvSpPr>
            <a:spLocks noChangeArrowheads="1"/>
          </p:cNvSpPr>
          <p:nvPr/>
        </p:nvSpPr>
        <p:spPr bwMode="auto">
          <a:xfrm>
            <a:off x="4410075" y="2941638"/>
            <a:ext cx="3279775" cy="4206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107763" dir="13500000" algn="ctr" rotWithShape="0">
                    <a:schemeClr val="tx1"/>
                  </a:outerShdw>
                </a:effectLst>
              </a14:hiddenEffects>
            </a:ext>
          </a:extLst>
        </p:spPr>
        <p:txBody>
          <a:bodyPr lIns="90841" tIns="45421" rIns="90841" bIns="45421">
            <a:spAutoFit/>
          </a:bodyPr>
          <a:lstStyle/>
          <a:p>
            <a:pPr algn="ctr" defTabSz="901700">
              <a:lnSpc>
                <a:spcPct val="90000"/>
              </a:lnSpc>
              <a:spcBef>
                <a:spcPct val="20000"/>
              </a:spcBef>
              <a:defRPr/>
            </a:pPr>
            <a:r>
              <a:rPr lang="en-US" sz="2400" b="1" dirty="0">
                <a:effectLst>
                  <a:outerShdw blurRad="38100" dist="38100" dir="2700000" algn="tl">
                    <a:srgbClr val="C0C0C0"/>
                  </a:outerShdw>
                </a:effectLst>
                <a:latin typeface="Arial" charset="0"/>
              </a:rPr>
              <a:t>DATA-DRIVEN</a:t>
            </a:r>
          </a:p>
        </p:txBody>
      </p:sp>
      <p:sp>
        <p:nvSpPr>
          <p:cNvPr id="820233" name="Rectangle 9"/>
          <p:cNvSpPr>
            <a:spLocks noChangeArrowheads="1"/>
          </p:cNvSpPr>
          <p:nvPr/>
        </p:nvSpPr>
        <p:spPr bwMode="auto">
          <a:xfrm>
            <a:off x="4933950" y="3425825"/>
            <a:ext cx="3355975" cy="16462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800000"/>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tx1"/>
                  </a:outerShdw>
                </a:effectLst>
              </a14:hiddenEffects>
            </a:ext>
          </a:extLst>
        </p:spPr>
        <p:txBody>
          <a:bodyPr lIns="90841" tIns="45421" rIns="90841" bIns="45421">
            <a:spAutoFit/>
          </a:bodyPr>
          <a:lstStyle/>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Test Hypotheses</a:t>
            </a:r>
          </a:p>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Analyze Data</a:t>
            </a:r>
            <a:endParaRPr lang="en-US" sz="2000" b="1" dirty="0">
              <a:effectLst>
                <a:outerShdw blurRad="38100" dist="38100" dir="2700000" algn="tl">
                  <a:srgbClr val="C0C0C0"/>
                </a:outerShdw>
              </a:effectLst>
              <a:latin typeface="Times New Roman" pitchFamily="18" charset="0"/>
            </a:endParaRPr>
          </a:p>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Deductive</a:t>
            </a:r>
          </a:p>
          <a:p>
            <a:pPr marL="168275" indent="-168275" defTabSz="901700">
              <a:spcBef>
                <a:spcPct val="35000"/>
              </a:spcBef>
              <a:buFontTx/>
              <a:buChar char="•"/>
              <a:defRPr/>
            </a:pPr>
            <a:r>
              <a:rPr lang="en-US" sz="2000" b="1" dirty="0">
                <a:effectLst>
                  <a:outerShdw blurRad="38100" dist="38100" dir="2700000" algn="tl">
                    <a:srgbClr val="C0C0C0"/>
                  </a:outerShdw>
                </a:effectLst>
                <a:latin typeface="Arial" charset="0"/>
              </a:rPr>
              <a:t>“Why?” and “What?”</a:t>
            </a:r>
          </a:p>
        </p:txBody>
      </p:sp>
      <p:sp>
        <p:nvSpPr>
          <p:cNvPr id="820234" name="Rectangle 10"/>
          <p:cNvSpPr>
            <a:spLocks noChangeArrowheads="1"/>
          </p:cNvSpPr>
          <p:nvPr/>
        </p:nvSpPr>
        <p:spPr bwMode="auto">
          <a:xfrm>
            <a:off x="496888" y="2955925"/>
            <a:ext cx="3295650" cy="43028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2"/>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107763" dir="13500000" algn="ctr" rotWithShape="0">
                    <a:schemeClr val="tx1"/>
                  </a:outerShdw>
                </a:effectLst>
              </a14:hiddenEffects>
            </a:ext>
          </a:extLst>
        </p:spPr>
        <p:txBody>
          <a:bodyPr lIns="90841" tIns="45421" rIns="90841" bIns="45421">
            <a:spAutoFit/>
          </a:bodyPr>
          <a:lstStyle/>
          <a:p>
            <a:pPr algn="ctr" defTabSz="901700">
              <a:lnSpc>
                <a:spcPct val="90000"/>
              </a:lnSpc>
              <a:defRPr/>
            </a:pPr>
            <a:r>
              <a:rPr lang="en-US" sz="2400" b="1" dirty="0">
                <a:solidFill>
                  <a:srgbClr val="BFBFBF"/>
                </a:solidFill>
                <a:effectLst>
                  <a:outerShdw blurRad="38100" dist="38100" dir="2700000" algn="tl">
                    <a:srgbClr val="C0C0C0"/>
                  </a:outerShdw>
                </a:effectLst>
                <a:latin typeface="Arial" charset="0"/>
              </a:rPr>
              <a:t>JUDGMENT-BASED</a:t>
            </a:r>
          </a:p>
        </p:txBody>
      </p:sp>
      <p:sp>
        <p:nvSpPr>
          <p:cNvPr id="820235" name="Rectangle 11"/>
          <p:cNvSpPr>
            <a:spLocks noChangeArrowheads="1"/>
          </p:cNvSpPr>
          <p:nvPr/>
        </p:nvSpPr>
        <p:spPr bwMode="auto">
          <a:xfrm>
            <a:off x="579438" y="3433763"/>
            <a:ext cx="3233737" cy="16462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800000"/>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tx1"/>
                  </a:outerShdw>
                </a:effectLst>
              </a14:hiddenEffects>
            </a:ext>
          </a:extLst>
        </p:spPr>
        <p:txBody>
          <a:bodyPr lIns="90841" tIns="45421" rIns="90841" bIns="45421">
            <a:spAutoFit/>
          </a:bodyPr>
          <a:lstStyle/>
          <a:p>
            <a:pPr marL="168275" indent="-168275" defTabSz="901700">
              <a:spcBef>
                <a:spcPct val="35000"/>
              </a:spcBef>
              <a:buFontTx/>
              <a:buChar char="•"/>
              <a:defRPr/>
            </a:pPr>
            <a:r>
              <a:rPr lang="en-US" sz="2000" b="1" dirty="0">
                <a:solidFill>
                  <a:srgbClr val="BFBFBF"/>
                </a:solidFill>
                <a:effectLst>
                  <a:outerShdw blurRad="38100" dist="38100" dir="2700000" algn="tl">
                    <a:srgbClr val="C0C0C0"/>
                  </a:outerShdw>
                </a:effectLst>
                <a:latin typeface="Arial" charset="0"/>
              </a:rPr>
              <a:t>Generate Hypotheses</a:t>
            </a:r>
          </a:p>
          <a:p>
            <a:pPr marL="168275" indent="-168275" defTabSz="901700">
              <a:spcBef>
                <a:spcPct val="35000"/>
              </a:spcBef>
              <a:buFontTx/>
              <a:buChar char="•"/>
              <a:defRPr/>
            </a:pPr>
            <a:r>
              <a:rPr lang="en-US" sz="2000" b="1" dirty="0">
                <a:solidFill>
                  <a:srgbClr val="BFBFBF"/>
                </a:solidFill>
                <a:effectLst>
                  <a:outerShdw blurRad="38100" dist="38100" dir="2700000" algn="tl">
                    <a:srgbClr val="C0C0C0"/>
                  </a:outerShdw>
                </a:effectLst>
                <a:latin typeface="Arial" charset="0"/>
              </a:rPr>
              <a:t>Interpret Results</a:t>
            </a:r>
          </a:p>
          <a:p>
            <a:pPr marL="168275" indent="-168275" defTabSz="901700">
              <a:spcBef>
                <a:spcPct val="35000"/>
              </a:spcBef>
              <a:buFontTx/>
              <a:buChar char="•"/>
              <a:defRPr/>
            </a:pPr>
            <a:r>
              <a:rPr lang="en-US" sz="2000" b="1" dirty="0">
                <a:solidFill>
                  <a:srgbClr val="BFBFBF"/>
                </a:solidFill>
                <a:effectLst>
                  <a:outerShdw blurRad="38100" dist="38100" dir="2700000" algn="tl">
                    <a:srgbClr val="C0C0C0"/>
                  </a:outerShdw>
                </a:effectLst>
                <a:latin typeface="Arial" charset="0"/>
              </a:rPr>
              <a:t>Intuitive</a:t>
            </a:r>
          </a:p>
          <a:p>
            <a:pPr marL="168275" indent="-168275" defTabSz="901700">
              <a:spcBef>
                <a:spcPct val="35000"/>
              </a:spcBef>
              <a:buFontTx/>
              <a:buChar char="•"/>
              <a:defRPr/>
            </a:pPr>
            <a:r>
              <a:rPr lang="en-US" sz="2000" b="1" dirty="0">
                <a:solidFill>
                  <a:srgbClr val="BFBFBF"/>
                </a:solidFill>
                <a:effectLst>
                  <a:outerShdw blurRad="38100" dist="38100" dir="2700000" algn="tl">
                    <a:srgbClr val="C0C0C0"/>
                  </a:outerShdw>
                </a:effectLst>
                <a:latin typeface="Arial" charset="0"/>
              </a:rPr>
              <a:t>“Why?”</a:t>
            </a:r>
          </a:p>
        </p:txBody>
      </p:sp>
      <p:sp>
        <p:nvSpPr>
          <p:cNvPr id="6155" name="Rectangle 12"/>
          <p:cNvSpPr>
            <a:spLocks noGrp="1" noChangeArrowheads="1"/>
          </p:cNvSpPr>
          <p:nvPr>
            <p:ph type="title"/>
          </p:nvPr>
        </p:nvSpPr>
        <p:spPr>
          <a:xfrm>
            <a:off x="179388" y="114300"/>
            <a:ext cx="8702675" cy="754063"/>
          </a:xfrm>
        </p:spPr>
        <p:txBody>
          <a:bodyPr/>
          <a:lstStyle/>
          <a:p>
            <a:pPr eaLnBrk="1" hangingPunct="1"/>
            <a:r>
              <a:rPr lang="en-US" smtClean="0"/>
              <a:t>Assess and Prioritize Opportunities</a:t>
            </a:r>
          </a:p>
        </p:txBody>
      </p:sp>
      <p:grpSp>
        <p:nvGrpSpPr>
          <p:cNvPr id="2" name="Group 1"/>
          <p:cNvGrpSpPr>
            <a:grpSpLocks/>
          </p:cNvGrpSpPr>
          <p:nvPr/>
        </p:nvGrpSpPr>
        <p:grpSpPr bwMode="auto">
          <a:xfrm>
            <a:off x="2689225" y="750888"/>
            <a:ext cx="1298575" cy="1790700"/>
            <a:chOff x="179896" y="1993900"/>
            <a:chExt cx="733425" cy="1030288"/>
          </a:xfrm>
        </p:grpSpPr>
        <p:sp>
          <p:nvSpPr>
            <p:cNvPr id="6168" name="Oval 7"/>
            <p:cNvSpPr>
              <a:spLocks noChangeArrowheads="1"/>
            </p:cNvSpPr>
            <p:nvPr/>
          </p:nvSpPr>
          <p:spPr bwMode="auto">
            <a:xfrm>
              <a:off x="544513" y="2138363"/>
              <a:ext cx="150812" cy="301625"/>
            </a:xfrm>
            <a:prstGeom prst="ellipse">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solidFill>
                  <a:schemeClr val="bg1">
                    <a:lumMod val="50000"/>
                  </a:schemeClr>
                </a:solidFill>
              </a:endParaRPr>
            </a:p>
          </p:txBody>
        </p:sp>
        <p:sp>
          <p:nvSpPr>
            <p:cNvPr id="6169" name="Text Box 40"/>
            <p:cNvSpPr txBox="1">
              <a:spLocks noChangeArrowheads="1"/>
            </p:cNvSpPr>
            <p:nvPr/>
          </p:nvSpPr>
          <p:spPr bwMode="auto">
            <a:xfrm>
              <a:off x="179896" y="1993900"/>
              <a:ext cx="733425" cy="34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lnSpc>
                  <a:spcPct val="90000"/>
                </a:lnSpc>
              </a:pPr>
              <a:r>
                <a:rPr lang="en-US" sz="1800" dirty="0">
                  <a:solidFill>
                    <a:schemeClr val="bg1">
                      <a:lumMod val="50000"/>
                    </a:schemeClr>
                  </a:solidFill>
                </a:rPr>
                <a:t>Customer Discovery</a:t>
              </a:r>
            </a:p>
          </p:txBody>
        </p:sp>
        <p:sp>
          <p:nvSpPr>
            <p:cNvPr id="6170" name="AutoShape 29"/>
            <p:cNvSpPr>
              <a:spLocks noChangeArrowheads="1"/>
            </p:cNvSpPr>
            <p:nvPr/>
          </p:nvSpPr>
          <p:spPr bwMode="auto">
            <a:xfrm>
              <a:off x="219583" y="2370138"/>
              <a:ext cx="654050" cy="654050"/>
            </a:xfrm>
            <a:custGeom>
              <a:avLst/>
              <a:gdLst>
                <a:gd name="T0" fmla="*/ 0 w 21600"/>
                <a:gd name="T1" fmla="*/ 9863831 h 21600"/>
                <a:gd name="T2" fmla="*/ 17912249 w 21600"/>
                <a:gd name="T3" fmla="*/ 12311916 h 21600"/>
                <a:gd name="T4" fmla="*/ 3075216 w 21600"/>
                <a:gd name="T5" fmla="*/ 9875761 h 21600"/>
                <a:gd name="T6" fmla="*/ 21782409 w 21600"/>
                <a:gd name="T7" fmla="*/ 6427343 h 21600"/>
                <a:gd name="T8" fmla="*/ 19056504 w 21600"/>
                <a:gd name="T9" fmla="*/ 11406026 h 21600"/>
                <a:gd name="T10" fmla="*/ 14078759 w 21600"/>
                <a:gd name="T11" fmla="*/ 868015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6" y="8710"/>
                  </a:moveTo>
                  <a:cubicBezTo>
                    <a:pt x="17018" y="5535"/>
                    <a:pt x="14107" y="3354"/>
                    <a:pt x="10800" y="3354"/>
                  </a:cubicBezTo>
                  <a:cubicBezTo>
                    <a:pt x="6687" y="3354"/>
                    <a:pt x="3354" y="6687"/>
                    <a:pt x="3354" y="10800"/>
                  </a:cubicBezTo>
                  <a:cubicBezTo>
                    <a:pt x="3354" y="14912"/>
                    <a:pt x="6687" y="18246"/>
                    <a:pt x="10800" y="18246"/>
                  </a:cubicBezTo>
                  <a:cubicBezTo>
                    <a:pt x="14086" y="18246"/>
                    <a:pt x="16983" y="16091"/>
                    <a:pt x="17930" y="12945"/>
                  </a:cubicBezTo>
                  <a:lnTo>
                    <a:pt x="21142" y="13911"/>
                  </a:lnTo>
                  <a:cubicBezTo>
                    <a:pt x="19769" y="18475"/>
                    <a:pt x="15566" y="21599"/>
                    <a:pt x="10800" y="21600"/>
                  </a:cubicBezTo>
                  <a:cubicBezTo>
                    <a:pt x="4835" y="21600"/>
                    <a:pt x="0" y="16764"/>
                    <a:pt x="0" y="10800"/>
                  </a:cubicBezTo>
                  <a:cubicBezTo>
                    <a:pt x="0" y="4835"/>
                    <a:pt x="4835" y="0"/>
                    <a:pt x="10800" y="0"/>
                  </a:cubicBezTo>
                  <a:cubicBezTo>
                    <a:pt x="15597" y="-1"/>
                    <a:pt x="19819" y="3164"/>
                    <a:pt x="21165" y="7768"/>
                  </a:cubicBezTo>
                  <a:lnTo>
                    <a:pt x="23757" y="7010"/>
                  </a:lnTo>
                  <a:lnTo>
                    <a:pt x="20784" y="12440"/>
                  </a:lnTo>
                  <a:lnTo>
                    <a:pt x="15355" y="9467"/>
                  </a:lnTo>
                  <a:lnTo>
                    <a:pt x="17946" y="8710"/>
                  </a:lnTo>
                  <a:close/>
                </a:path>
              </a:pathLst>
            </a:custGeom>
            <a:solidFill>
              <a:srgbClr val="FFFFFF"/>
            </a:solidFill>
            <a:ln w="12700">
              <a:solidFill>
                <a:schemeClr val="bg1">
                  <a:lumMod val="50000"/>
                </a:schemeClr>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solidFill>
                  <a:schemeClr val="bg1">
                    <a:lumMod val="50000"/>
                  </a:schemeClr>
                </a:solidFill>
              </a:endParaRPr>
            </a:p>
          </p:txBody>
        </p:sp>
        <p:sp>
          <p:nvSpPr>
            <p:cNvPr id="6171" name="Text Box 52"/>
            <p:cNvSpPr txBox="1">
              <a:spLocks noChangeArrowheads="1"/>
            </p:cNvSpPr>
            <p:nvPr/>
          </p:nvSpPr>
          <p:spPr bwMode="auto">
            <a:xfrm>
              <a:off x="430376" y="2539840"/>
              <a:ext cx="217086" cy="3010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800" b="1">
                  <a:solidFill>
                    <a:schemeClr val="bg1">
                      <a:lumMod val="50000"/>
                    </a:schemeClr>
                  </a:solidFill>
                </a:rPr>
                <a:t>1</a:t>
              </a:r>
            </a:p>
          </p:txBody>
        </p:sp>
      </p:grpSp>
      <p:grpSp>
        <p:nvGrpSpPr>
          <p:cNvPr id="3" name="Group 20"/>
          <p:cNvGrpSpPr>
            <a:grpSpLocks/>
          </p:cNvGrpSpPr>
          <p:nvPr/>
        </p:nvGrpSpPr>
        <p:grpSpPr bwMode="auto">
          <a:xfrm>
            <a:off x="4311650" y="733425"/>
            <a:ext cx="1296988" cy="1790700"/>
            <a:chOff x="179896" y="1993900"/>
            <a:chExt cx="733425" cy="1030288"/>
          </a:xfrm>
        </p:grpSpPr>
        <p:sp>
          <p:nvSpPr>
            <p:cNvPr id="6164" name="Oval 7"/>
            <p:cNvSpPr>
              <a:spLocks noChangeArrowheads="1"/>
            </p:cNvSpPr>
            <p:nvPr/>
          </p:nvSpPr>
          <p:spPr bwMode="auto">
            <a:xfrm>
              <a:off x="544513" y="2138363"/>
              <a:ext cx="150812" cy="301625"/>
            </a:xfrm>
            <a:prstGeom prst="ellipse">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65" name="Text Box 40"/>
            <p:cNvSpPr txBox="1">
              <a:spLocks noChangeArrowheads="1"/>
            </p:cNvSpPr>
            <p:nvPr/>
          </p:nvSpPr>
          <p:spPr bwMode="auto">
            <a:xfrm>
              <a:off x="179896" y="1993900"/>
              <a:ext cx="733425" cy="34011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lnSpc>
                  <a:spcPct val="90000"/>
                </a:lnSpc>
              </a:pPr>
              <a:r>
                <a:rPr lang="en-US" sz="1800" b="1">
                  <a:solidFill>
                    <a:srgbClr val="EE3324"/>
                  </a:solidFill>
                </a:rPr>
                <a:t>Customer Validation</a:t>
              </a:r>
            </a:p>
          </p:txBody>
        </p:sp>
        <p:sp>
          <p:nvSpPr>
            <p:cNvPr id="6166" name="AutoShape 29"/>
            <p:cNvSpPr>
              <a:spLocks noChangeArrowheads="1"/>
            </p:cNvSpPr>
            <p:nvPr/>
          </p:nvSpPr>
          <p:spPr bwMode="auto">
            <a:xfrm>
              <a:off x="219583" y="2370138"/>
              <a:ext cx="654050" cy="654050"/>
            </a:xfrm>
            <a:custGeom>
              <a:avLst/>
              <a:gdLst>
                <a:gd name="T0" fmla="*/ 0 w 21600"/>
                <a:gd name="T1" fmla="*/ 9863831 h 21600"/>
                <a:gd name="T2" fmla="*/ 17912249 w 21600"/>
                <a:gd name="T3" fmla="*/ 12311916 h 21600"/>
                <a:gd name="T4" fmla="*/ 3075216 w 21600"/>
                <a:gd name="T5" fmla="*/ 9875761 h 21600"/>
                <a:gd name="T6" fmla="*/ 21782409 w 21600"/>
                <a:gd name="T7" fmla="*/ 6427343 h 21600"/>
                <a:gd name="T8" fmla="*/ 19056504 w 21600"/>
                <a:gd name="T9" fmla="*/ 11406026 h 21600"/>
                <a:gd name="T10" fmla="*/ 14078759 w 21600"/>
                <a:gd name="T11" fmla="*/ 868015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6" y="8710"/>
                  </a:moveTo>
                  <a:cubicBezTo>
                    <a:pt x="17018" y="5535"/>
                    <a:pt x="14107" y="3354"/>
                    <a:pt x="10800" y="3354"/>
                  </a:cubicBezTo>
                  <a:cubicBezTo>
                    <a:pt x="6687" y="3354"/>
                    <a:pt x="3354" y="6687"/>
                    <a:pt x="3354" y="10800"/>
                  </a:cubicBezTo>
                  <a:cubicBezTo>
                    <a:pt x="3354" y="14912"/>
                    <a:pt x="6687" y="18246"/>
                    <a:pt x="10800" y="18246"/>
                  </a:cubicBezTo>
                  <a:cubicBezTo>
                    <a:pt x="14086" y="18246"/>
                    <a:pt x="16983" y="16091"/>
                    <a:pt x="17930" y="12945"/>
                  </a:cubicBezTo>
                  <a:lnTo>
                    <a:pt x="21142" y="13911"/>
                  </a:lnTo>
                  <a:cubicBezTo>
                    <a:pt x="19769" y="18475"/>
                    <a:pt x="15566" y="21599"/>
                    <a:pt x="10800" y="21600"/>
                  </a:cubicBezTo>
                  <a:cubicBezTo>
                    <a:pt x="4835" y="21600"/>
                    <a:pt x="0" y="16764"/>
                    <a:pt x="0" y="10800"/>
                  </a:cubicBezTo>
                  <a:cubicBezTo>
                    <a:pt x="0" y="4835"/>
                    <a:pt x="4835" y="0"/>
                    <a:pt x="10800" y="0"/>
                  </a:cubicBezTo>
                  <a:cubicBezTo>
                    <a:pt x="15597" y="-1"/>
                    <a:pt x="19819" y="3164"/>
                    <a:pt x="21165" y="7768"/>
                  </a:cubicBezTo>
                  <a:lnTo>
                    <a:pt x="23757" y="7010"/>
                  </a:lnTo>
                  <a:lnTo>
                    <a:pt x="20784" y="12440"/>
                  </a:lnTo>
                  <a:lnTo>
                    <a:pt x="15355" y="9467"/>
                  </a:lnTo>
                  <a:lnTo>
                    <a:pt x="17946" y="8710"/>
                  </a:lnTo>
                  <a:close/>
                </a:path>
              </a:pathLst>
            </a:custGeom>
            <a:solidFill>
              <a:srgbClr val="FFFFFF"/>
            </a:solidFill>
            <a:ln w="12700">
              <a:solidFill>
                <a:srgbClr val="EE3324"/>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en-US"/>
            </a:p>
          </p:txBody>
        </p:sp>
        <p:sp>
          <p:nvSpPr>
            <p:cNvPr id="6167" name="Text Box 52"/>
            <p:cNvSpPr txBox="1">
              <a:spLocks noChangeArrowheads="1"/>
            </p:cNvSpPr>
            <p:nvPr/>
          </p:nvSpPr>
          <p:spPr bwMode="auto">
            <a:xfrm>
              <a:off x="431875" y="2539840"/>
              <a:ext cx="214088" cy="30113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800" b="1">
                  <a:solidFill>
                    <a:srgbClr val="EE3324"/>
                  </a:solidFill>
                </a:rPr>
                <a:t>2</a:t>
              </a:r>
            </a:p>
          </p:txBody>
        </p:sp>
      </p:grpSp>
      <p:cxnSp>
        <p:nvCxnSpPr>
          <p:cNvPr id="6158" name="Straight Connector 4"/>
          <p:cNvCxnSpPr>
            <a:cxnSpLocks noChangeShapeType="1"/>
          </p:cNvCxnSpPr>
          <p:nvPr/>
        </p:nvCxnSpPr>
        <p:spPr bwMode="auto">
          <a:xfrm>
            <a:off x="4170363" y="900113"/>
            <a:ext cx="0" cy="4732337"/>
          </a:xfrm>
          <a:prstGeom prst="line">
            <a:avLst/>
          </a:prstGeom>
          <a:noFill/>
          <a:ln w="9525" algn="ctr">
            <a:solidFill>
              <a:srgbClr val="FF0000"/>
            </a:solidFill>
            <a:prstDash val="dash"/>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6159" name="Rectangle 5"/>
          <p:cNvSpPr>
            <a:spLocks noChangeArrowheads="1"/>
          </p:cNvSpPr>
          <p:nvPr/>
        </p:nvSpPr>
        <p:spPr bwMode="auto">
          <a:xfrm>
            <a:off x="739775" y="5900738"/>
            <a:ext cx="7831138" cy="338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a:lnSpc>
                <a:spcPct val="80000"/>
              </a:lnSpc>
              <a:spcBef>
                <a:spcPct val="80000"/>
              </a:spcBef>
            </a:pPr>
            <a:r>
              <a:rPr lang="en-US" sz="2000" b="1">
                <a:solidFill>
                  <a:schemeClr val="tx2"/>
                </a:solidFill>
              </a:rPr>
              <a:t>Requires in-depth understanding of benefits sought by customers</a:t>
            </a:r>
          </a:p>
        </p:txBody>
      </p:sp>
      <p:sp>
        <p:nvSpPr>
          <p:cNvPr id="6160" name="Rectangle 29"/>
          <p:cNvSpPr>
            <a:spLocks noChangeArrowheads="1"/>
          </p:cNvSpPr>
          <p:nvPr/>
        </p:nvSpPr>
        <p:spPr bwMode="auto">
          <a:xfrm>
            <a:off x="184150" y="892175"/>
            <a:ext cx="2738438" cy="2603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marL="285750" indent="-285750">
              <a:lnSpc>
                <a:spcPct val="80000"/>
              </a:lnSpc>
              <a:buFont typeface="Arial" charset="0"/>
              <a:buChar char="•"/>
            </a:pPr>
            <a:r>
              <a:rPr lang="en-US" sz="1600" b="1" dirty="0">
                <a:solidFill>
                  <a:srgbClr val="BFBFBF"/>
                </a:solidFill>
              </a:rPr>
              <a:t>EV</a:t>
            </a:r>
          </a:p>
          <a:p>
            <a:pPr marL="285750" indent="-285750">
              <a:lnSpc>
                <a:spcPct val="80000"/>
              </a:lnSpc>
              <a:buFont typeface="Arial" charset="0"/>
              <a:buChar char="•"/>
            </a:pPr>
            <a:r>
              <a:rPr lang="en-US" sz="1600" b="1" dirty="0">
                <a:solidFill>
                  <a:srgbClr val="BFBFBF"/>
                </a:solidFill>
              </a:rPr>
              <a:t>Rail</a:t>
            </a:r>
          </a:p>
          <a:p>
            <a:pPr marL="285750" indent="-285750">
              <a:buFont typeface="Arial" charset="0"/>
              <a:buChar char="•"/>
            </a:pPr>
            <a:r>
              <a:rPr lang="en-US" sz="1600" b="1" dirty="0">
                <a:solidFill>
                  <a:srgbClr val="BFBFBF"/>
                </a:solidFill>
              </a:rPr>
              <a:t>Mining</a:t>
            </a:r>
          </a:p>
          <a:p>
            <a:pPr marL="285750" indent="-285750">
              <a:buFont typeface="Arial" charset="0"/>
              <a:buChar char="•"/>
            </a:pPr>
            <a:r>
              <a:rPr lang="en-US" sz="1600" b="1" dirty="0">
                <a:solidFill>
                  <a:srgbClr val="BFBFBF"/>
                </a:solidFill>
              </a:rPr>
              <a:t>Signaling / Security</a:t>
            </a:r>
          </a:p>
          <a:p>
            <a:pPr marL="285750" indent="-285750">
              <a:buFont typeface="Arial" charset="0"/>
              <a:buChar char="•"/>
            </a:pPr>
            <a:r>
              <a:rPr lang="en-US" sz="1600" b="1" dirty="0">
                <a:solidFill>
                  <a:srgbClr val="BFBFBF"/>
                </a:solidFill>
              </a:rPr>
              <a:t>Grid / Utility</a:t>
            </a:r>
          </a:p>
          <a:p>
            <a:pPr marL="285750" indent="-285750">
              <a:buFont typeface="Arial" charset="0"/>
              <a:buChar char="•"/>
            </a:pPr>
            <a:r>
              <a:rPr lang="en-US" sz="1600" b="1" dirty="0">
                <a:solidFill>
                  <a:srgbClr val="BFBFBF"/>
                </a:solidFill>
              </a:rPr>
              <a:t>Material Handling</a:t>
            </a:r>
          </a:p>
          <a:p>
            <a:pPr marL="285750" indent="-285750">
              <a:buFont typeface="Arial" charset="0"/>
              <a:buChar char="•"/>
            </a:pPr>
            <a:r>
              <a:rPr lang="en-US" sz="1600" b="1" dirty="0">
                <a:solidFill>
                  <a:srgbClr val="BFBFBF"/>
                </a:solidFill>
              </a:rPr>
              <a:t>Military</a:t>
            </a:r>
          </a:p>
          <a:p>
            <a:pPr marL="285750" indent="-285750">
              <a:spcBef>
                <a:spcPct val="80000"/>
              </a:spcBef>
              <a:buFont typeface="Arial" charset="0"/>
              <a:buChar char="•"/>
            </a:pPr>
            <a:endParaRPr lang="en-US" sz="1600" b="1" dirty="0">
              <a:solidFill>
                <a:srgbClr val="BFBFBF"/>
              </a:solidFill>
            </a:endParaRPr>
          </a:p>
          <a:p>
            <a:pPr marL="285750" indent="-285750">
              <a:spcBef>
                <a:spcPct val="80000"/>
              </a:spcBef>
              <a:buFont typeface="Arial" charset="0"/>
              <a:buChar char="•"/>
            </a:pPr>
            <a:endParaRPr lang="en-US" sz="1600" b="1" dirty="0">
              <a:solidFill>
                <a:srgbClr val="BFBFBF"/>
              </a:solidFill>
            </a:endParaRPr>
          </a:p>
        </p:txBody>
      </p:sp>
      <p:sp>
        <p:nvSpPr>
          <p:cNvPr id="6163" name="Rectangle 8"/>
          <p:cNvSpPr>
            <a:spLocks noChangeArrowheads="1"/>
          </p:cNvSpPr>
          <p:nvPr/>
        </p:nvSpPr>
        <p:spPr bwMode="auto">
          <a:xfrm>
            <a:off x="5715000" y="1295400"/>
            <a:ext cx="3147015"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marL="285750" indent="-285750">
              <a:lnSpc>
                <a:spcPct val="80000"/>
              </a:lnSpc>
              <a:buFont typeface="Arial" charset="0"/>
              <a:buChar char="•"/>
            </a:pPr>
            <a:r>
              <a:rPr lang="en-US" sz="2400" b="1" dirty="0">
                <a:solidFill>
                  <a:schemeClr val="tx2"/>
                </a:solidFill>
              </a:rPr>
              <a:t>Market 1, 2, 3, . . . .</a:t>
            </a:r>
            <a:endParaRPr lang="en-US" sz="2800" b="1" dirty="0">
              <a:solidFill>
                <a:schemeClr val="tx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0595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232"/>
                                        </p:tgtEl>
                                        <p:attrNameLst>
                                          <p:attrName>style.visibility</p:attrName>
                                        </p:attrNameLst>
                                      </p:cBhvr>
                                      <p:to>
                                        <p:strVal val="visible"/>
                                      </p:to>
                                    </p:set>
                                    <p:animEffect transition="in" filter="dissolve">
                                      <p:cBhvr>
                                        <p:cTn id="7" dur="500"/>
                                        <p:tgtEl>
                                          <p:spTgt spid="820232"/>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820227"/>
                                        </p:tgtEl>
                                        <p:attrNameLst>
                                          <p:attrName>style.visibility</p:attrName>
                                        </p:attrNameLst>
                                      </p:cBhvr>
                                      <p:to>
                                        <p:strVal val="visible"/>
                                      </p:to>
                                    </p:set>
                                    <p:animEffect transition="in" filter="strips(downRight)">
                                      <p:cBhvr>
                                        <p:cTn id="11" dur="500"/>
                                        <p:tgtEl>
                                          <p:spTgt spid="820227"/>
                                        </p:tgtEl>
                                      </p:cBhvr>
                                    </p:animEffect>
                                  </p:childTnLst>
                                </p:cTn>
                              </p:par>
                            </p:childTnLst>
                          </p:cTn>
                        </p:par>
                        <p:par>
                          <p:cTn id="12" fill="hold" nodeType="afterGroup">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820233"/>
                                        </p:tgtEl>
                                        <p:attrNameLst>
                                          <p:attrName>style.visibility</p:attrName>
                                        </p:attrNameLst>
                                      </p:cBhvr>
                                      <p:to>
                                        <p:strVal val="visible"/>
                                      </p:to>
                                    </p:set>
                                    <p:anim calcmode="lin" valueType="num">
                                      <p:cBhvr additive="base">
                                        <p:cTn id="15" dur="500"/>
                                        <p:tgtEl>
                                          <p:spTgt spid="820233"/>
                                        </p:tgtEl>
                                        <p:attrNameLst>
                                          <p:attrName>ppt_y</p:attrName>
                                        </p:attrNameLst>
                                      </p:cBhvr>
                                      <p:tavLst>
                                        <p:tav tm="0">
                                          <p:val>
                                            <p:strVal val="#ppt_y-#ppt_h*1.125000"/>
                                          </p:val>
                                        </p:tav>
                                        <p:tav tm="100000">
                                          <p:val>
                                            <p:strVal val="#ppt_y"/>
                                          </p:val>
                                        </p:tav>
                                      </p:tavLst>
                                    </p:anim>
                                    <p:animEffect transition="in" filter="wipe(down)">
                                      <p:cBhvr>
                                        <p:cTn id="16" dur="500"/>
                                        <p:tgtEl>
                                          <p:spTgt spid="820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7" grpId="0" animBg="1"/>
      <p:bldP spid="820232" grpId="0" autoUpdateAnimBg="0"/>
      <p:bldP spid="820233" grpId="0" autoUpdateAnimBg="0"/>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6075" y="293688"/>
            <a:ext cx="8459788" cy="998537"/>
          </a:xfrm>
        </p:spPr>
        <p:txBody>
          <a:bodyPr/>
          <a:lstStyle/>
          <a:p>
            <a:r>
              <a:rPr lang="en-US" dirty="0" smtClean="0"/>
              <a:t>Market Screening</a:t>
            </a:r>
            <a:endParaRPr lang="en-US" dirty="0"/>
          </a:p>
        </p:txBody>
      </p:sp>
      <p:sp>
        <p:nvSpPr>
          <p:cNvPr id="5" name="Rectangle 2"/>
          <p:cNvSpPr txBox="1">
            <a:spLocks noChangeArrowheads="1"/>
          </p:cNvSpPr>
          <p:nvPr/>
        </p:nvSpPr>
        <p:spPr>
          <a:xfrm>
            <a:off x="1600200" y="1905000"/>
            <a:ext cx="6664325" cy="1573871"/>
          </a:xfrm>
          <a:prstGeom prst="rect">
            <a:avLst/>
          </a:prstGeom>
        </p:spPr>
        <p:txBody>
          <a:bodyPr numCol="2"/>
          <a:lstStyle>
            <a:lvl1pPr algn="l" rtl="0" fontAlgn="base">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fontAlgn="base">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4538" indent="-288925" algn="l" rtl="0" fontAlgn="base">
              <a:lnSpc>
                <a:spcPct val="90000"/>
              </a:lnSpc>
              <a:spcBef>
                <a:spcPct val="20000"/>
              </a:spcBef>
              <a:spcAft>
                <a:spcPct val="0"/>
              </a:spcAft>
              <a:buClr>
                <a:srgbClr val="004880"/>
              </a:buClr>
              <a:buChar char="–"/>
              <a:defRPr sz="3200">
                <a:solidFill>
                  <a:srgbClr val="1E4191"/>
                </a:solidFill>
                <a:latin typeface="+mn-lt"/>
              </a:defRPr>
            </a:lvl3pPr>
            <a:lvl4pPr marL="1146175" indent="-287338" algn="l" rtl="0" fontAlgn="base">
              <a:lnSpc>
                <a:spcPct val="90000"/>
              </a:lnSpc>
              <a:spcBef>
                <a:spcPct val="10000"/>
              </a:spcBef>
              <a:spcAft>
                <a:spcPct val="0"/>
              </a:spcAft>
              <a:buClr>
                <a:srgbClr val="004880"/>
              </a:buClr>
              <a:buChar char="–"/>
              <a:defRPr sz="3200">
                <a:solidFill>
                  <a:srgbClr val="1E4191"/>
                </a:solidFill>
                <a:latin typeface="+mn-lt"/>
              </a:defRPr>
            </a:lvl4pPr>
            <a:lvl5pPr marL="1546225" indent="-285750" algn="l" rtl="0" fontAlgn="base">
              <a:lnSpc>
                <a:spcPct val="90000"/>
              </a:lnSpc>
              <a:spcBef>
                <a:spcPct val="0"/>
              </a:spcBef>
              <a:spcAft>
                <a:spcPct val="0"/>
              </a:spcAft>
              <a:buClr>
                <a:srgbClr val="004880"/>
              </a:buClr>
              <a:buChar char="–"/>
              <a:defRPr sz="3200">
                <a:solidFill>
                  <a:srgbClr val="1E4191"/>
                </a:solidFill>
                <a:latin typeface="+mn-lt"/>
              </a:defRPr>
            </a:lvl5pPr>
            <a:lvl6pPr marL="2003425" indent="-285750" algn="l" rtl="0" fontAlgn="base">
              <a:lnSpc>
                <a:spcPct val="90000"/>
              </a:lnSpc>
              <a:spcBef>
                <a:spcPct val="0"/>
              </a:spcBef>
              <a:spcAft>
                <a:spcPct val="0"/>
              </a:spcAft>
              <a:buClr>
                <a:srgbClr val="004880"/>
              </a:buClr>
              <a:buChar char="–"/>
              <a:defRPr sz="3200">
                <a:solidFill>
                  <a:srgbClr val="1E4191"/>
                </a:solidFill>
                <a:latin typeface="+mn-lt"/>
              </a:defRPr>
            </a:lvl6pPr>
            <a:lvl7pPr marL="2460625" indent="-285750" algn="l" rtl="0" fontAlgn="base">
              <a:lnSpc>
                <a:spcPct val="90000"/>
              </a:lnSpc>
              <a:spcBef>
                <a:spcPct val="0"/>
              </a:spcBef>
              <a:spcAft>
                <a:spcPct val="0"/>
              </a:spcAft>
              <a:buClr>
                <a:srgbClr val="004880"/>
              </a:buClr>
              <a:buChar char="–"/>
              <a:defRPr sz="3200">
                <a:solidFill>
                  <a:srgbClr val="1E4191"/>
                </a:solidFill>
                <a:latin typeface="+mn-lt"/>
              </a:defRPr>
            </a:lvl7pPr>
            <a:lvl8pPr marL="2917825" indent="-285750" algn="l" rtl="0" fontAlgn="base">
              <a:lnSpc>
                <a:spcPct val="90000"/>
              </a:lnSpc>
              <a:spcBef>
                <a:spcPct val="0"/>
              </a:spcBef>
              <a:spcAft>
                <a:spcPct val="0"/>
              </a:spcAft>
              <a:buClr>
                <a:srgbClr val="004880"/>
              </a:buClr>
              <a:buChar char="–"/>
              <a:defRPr sz="3200">
                <a:solidFill>
                  <a:srgbClr val="1E4191"/>
                </a:solidFill>
                <a:latin typeface="+mn-lt"/>
              </a:defRPr>
            </a:lvl8pPr>
            <a:lvl9pPr marL="3375025" indent="-285750" algn="l" rtl="0" fontAlgn="base">
              <a:lnSpc>
                <a:spcPct val="90000"/>
              </a:lnSpc>
              <a:spcBef>
                <a:spcPct val="0"/>
              </a:spcBef>
              <a:spcAft>
                <a:spcPct val="0"/>
              </a:spcAft>
              <a:buClr>
                <a:srgbClr val="004880"/>
              </a:buClr>
              <a:buChar char="–"/>
              <a:defRPr sz="3200">
                <a:solidFill>
                  <a:srgbClr val="1E4191"/>
                </a:solidFill>
                <a:latin typeface="+mn-lt"/>
              </a:defRPr>
            </a:lvl9pPr>
          </a:lstStyle>
          <a:p>
            <a:pPr marL="171450" indent="-171450">
              <a:lnSpc>
                <a:spcPct val="95000"/>
              </a:lnSpc>
              <a:spcBef>
                <a:spcPct val="15000"/>
              </a:spcBef>
              <a:buFont typeface="Arial" pitchFamily="34" charset="0"/>
              <a:buChar char="•"/>
            </a:pPr>
            <a:r>
              <a:rPr lang="en-US" sz="2000" b="1" dirty="0" smtClean="0"/>
              <a:t>EV – Small</a:t>
            </a:r>
          </a:p>
          <a:p>
            <a:pPr marL="171450" indent="-171450">
              <a:lnSpc>
                <a:spcPct val="95000"/>
              </a:lnSpc>
              <a:spcBef>
                <a:spcPct val="15000"/>
              </a:spcBef>
              <a:buFont typeface="Arial" pitchFamily="34" charset="0"/>
              <a:buChar char="•"/>
            </a:pPr>
            <a:r>
              <a:rPr lang="en-US" sz="2000" b="1" dirty="0" smtClean="0"/>
              <a:t>Commercial EV</a:t>
            </a:r>
          </a:p>
          <a:p>
            <a:pPr marL="171450" indent="-171450">
              <a:lnSpc>
                <a:spcPct val="95000"/>
              </a:lnSpc>
              <a:spcBef>
                <a:spcPct val="15000"/>
              </a:spcBef>
              <a:buFont typeface="Arial" pitchFamily="34" charset="0"/>
              <a:buChar char="•"/>
            </a:pPr>
            <a:r>
              <a:rPr lang="en-US" sz="2000" b="1" dirty="0" smtClean="0"/>
              <a:t>Passenger EV</a:t>
            </a:r>
          </a:p>
          <a:p>
            <a:pPr marL="171450" indent="-171450">
              <a:lnSpc>
                <a:spcPct val="95000"/>
              </a:lnSpc>
              <a:spcBef>
                <a:spcPct val="15000"/>
              </a:spcBef>
              <a:buFont typeface="Arial" pitchFamily="34" charset="0"/>
              <a:buChar char="•"/>
            </a:pPr>
            <a:r>
              <a:rPr lang="en-US" sz="2000" b="1" dirty="0" smtClean="0"/>
              <a:t>Mining</a:t>
            </a:r>
            <a:r>
              <a:rPr lang="en-US" sz="2000" b="1" dirty="0"/>
              <a:t>	</a:t>
            </a:r>
            <a:endParaRPr lang="en-US" sz="2000" b="1" dirty="0" smtClean="0"/>
          </a:p>
          <a:p>
            <a:pPr marL="171450" indent="-171450">
              <a:lnSpc>
                <a:spcPct val="95000"/>
              </a:lnSpc>
              <a:spcBef>
                <a:spcPct val="15000"/>
              </a:spcBef>
              <a:buFont typeface="Arial" pitchFamily="34" charset="0"/>
              <a:buChar char="•"/>
            </a:pPr>
            <a:r>
              <a:rPr lang="en-US" sz="2000" b="1" dirty="0" smtClean="0"/>
              <a:t>Marine</a:t>
            </a:r>
          </a:p>
          <a:p>
            <a:pPr marL="171450" indent="-171450">
              <a:lnSpc>
                <a:spcPct val="95000"/>
              </a:lnSpc>
              <a:spcBef>
                <a:spcPct val="15000"/>
              </a:spcBef>
              <a:buFont typeface="Arial" pitchFamily="34" charset="0"/>
              <a:buChar char="•"/>
            </a:pPr>
            <a:r>
              <a:rPr lang="en-US" sz="2000" b="1" dirty="0" smtClean="0"/>
              <a:t>Rail</a:t>
            </a:r>
          </a:p>
          <a:p>
            <a:pPr marL="171450" indent="-171450">
              <a:lnSpc>
                <a:spcPct val="95000"/>
              </a:lnSpc>
              <a:spcBef>
                <a:spcPct val="15000"/>
              </a:spcBef>
              <a:buFont typeface="Arial" pitchFamily="34" charset="0"/>
              <a:buChar char="•"/>
            </a:pPr>
            <a:r>
              <a:rPr lang="en-US" sz="2000" b="1" dirty="0" smtClean="0"/>
              <a:t>APU</a:t>
            </a:r>
          </a:p>
          <a:p>
            <a:pPr marL="171450" indent="-171450">
              <a:lnSpc>
                <a:spcPct val="95000"/>
              </a:lnSpc>
              <a:spcBef>
                <a:spcPct val="15000"/>
              </a:spcBef>
              <a:buFont typeface="Arial" pitchFamily="34" charset="0"/>
              <a:buChar char="•"/>
            </a:pPr>
            <a:r>
              <a:rPr lang="en-US" sz="2000" b="1" dirty="0" smtClean="0"/>
              <a:t>Fire </a:t>
            </a:r>
            <a:r>
              <a:rPr lang="en-US" sz="2000" b="1" dirty="0"/>
              <a:t>&amp; </a:t>
            </a:r>
            <a:r>
              <a:rPr lang="en-US" sz="2000" b="1" dirty="0" smtClean="0"/>
              <a:t>Security</a:t>
            </a:r>
          </a:p>
          <a:p>
            <a:pPr marL="171450" indent="-171450">
              <a:lnSpc>
                <a:spcPct val="95000"/>
              </a:lnSpc>
              <a:spcBef>
                <a:spcPct val="15000"/>
              </a:spcBef>
              <a:buFont typeface="Arial" pitchFamily="34" charset="0"/>
              <a:buChar char="•"/>
            </a:pPr>
            <a:r>
              <a:rPr lang="en-US" sz="2000" b="1" dirty="0" smtClean="0"/>
              <a:t>Signaling</a:t>
            </a:r>
          </a:p>
          <a:p>
            <a:pPr marL="171450" indent="-171450">
              <a:lnSpc>
                <a:spcPct val="95000"/>
              </a:lnSpc>
              <a:spcBef>
                <a:spcPct val="15000"/>
              </a:spcBef>
              <a:buFont typeface="Arial" pitchFamily="34" charset="0"/>
              <a:buChar char="•"/>
            </a:pPr>
            <a:r>
              <a:rPr lang="en-US" sz="2000" b="1" dirty="0" smtClean="0"/>
              <a:t>Communications</a:t>
            </a:r>
          </a:p>
          <a:p>
            <a:pPr marL="171450" indent="-171450">
              <a:lnSpc>
                <a:spcPct val="95000"/>
              </a:lnSpc>
              <a:spcBef>
                <a:spcPct val="15000"/>
              </a:spcBef>
              <a:buFont typeface="Arial" pitchFamily="34" charset="0"/>
              <a:buChar char="•"/>
            </a:pPr>
            <a:r>
              <a:rPr lang="en-US" sz="2000" b="1" dirty="0" smtClean="0"/>
              <a:t>Wind</a:t>
            </a:r>
          </a:p>
          <a:p>
            <a:pPr marL="171450" indent="-171450">
              <a:lnSpc>
                <a:spcPct val="95000"/>
              </a:lnSpc>
              <a:spcBef>
                <a:spcPct val="15000"/>
              </a:spcBef>
              <a:buFont typeface="Arial" pitchFamily="34" charset="0"/>
              <a:buChar char="•"/>
            </a:pPr>
            <a:r>
              <a:rPr lang="en-US" sz="2000" b="1" dirty="0" smtClean="0"/>
              <a:t>Solar</a:t>
            </a:r>
          </a:p>
          <a:p>
            <a:pPr marL="171450" indent="-171450">
              <a:lnSpc>
                <a:spcPct val="95000"/>
              </a:lnSpc>
              <a:spcBef>
                <a:spcPct val="15000"/>
              </a:spcBef>
              <a:buFont typeface="Arial" pitchFamily="34" charset="0"/>
              <a:buChar char="•"/>
            </a:pPr>
            <a:r>
              <a:rPr lang="en-US" sz="2000" b="1" dirty="0" smtClean="0"/>
              <a:t>T&amp;D Deferral</a:t>
            </a:r>
          </a:p>
          <a:p>
            <a:pPr marL="171450" indent="-171450">
              <a:lnSpc>
                <a:spcPct val="95000"/>
              </a:lnSpc>
              <a:spcBef>
                <a:spcPct val="15000"/>
              </a:spcBef>
              <a:buFont typeface="Arial" pitchFamily="34" charset="0"/>
              <a:buChar char="•"/>
            </a:pPr>
            <a:r>
              <a:rPr lang="en-US" sz="2000" b="1" dirty="0" smtClean="0"/>
              <a:t>Building Level</a:t>
            </a:r>
          </a:p>
          <a:p>
            <a:pPr marL="171450" indent="-171450">
              <a:lnSpc>
                <a:spcPct val="95000"/>
              </a:lnSpc>
              <a:spcBef>
                <a:spcPct val="15000"/>
              </a:spcBef>
              <a:buFont typeface="Arial" pitchFamily="34" charset="0"/>
              <a:buChar char="•"/>
            </a:pPr>
            <a:r>
              <a:rPr lang="en-US" sz="2000" b="1" dirty="0" smtClean="0"/>
              <a:t>OEM </a:t>
            </a:r>
            <a:r>
              <a:rPr lang="en-US" sz="2000" b="1" dirty="0"/>
              <a:t>- BESS Grid</a:t>
            </a:r>
          </a:p>
          <a:p>
            <a:pPr>
              <a:lnSpc>
                <a:spcPct val="95000"/>
              </a:lnSpc>
              <a:spcBef>
                <a:spcPct val="15000"/>
              </a:spcBef>
            </a:pPr>
            <a:endParaRPr lang="en-US" sz="2000" b="1" dirty="0"/>
          </a:p>
        </p:txBody>
      </p:sp>
      <p:sp>
        <p:nvSpPr>
          <p:cNvPr id="7" name="Rectangle 6"/>
          <p:cNvSpPr/>
          <p:nvPr/>
        </p:nvSpPr>
        <p:spPr>
          <a:xfrm>
            <a:off x="1752600" y="1295400"/>
            <a:ext cx="5597525" cy="709425"/>
          </a:xfrm>
          <a:prstGeom prst="rect">
            <a:avLst/>
          </a:prstGeom>
        </p:spPr>
        <p:txBody>
          <a:bodyPr wrap="square">
            <a:spAutoFit/>
          </a:bodyPr>
          <a:lstStyle/>
          <a:p>
            <a:pPr marL="228600" lvl="1" indent="-114300">
              <a:lnSpc>
                <a:spcPct val="95000"/>
              </a:lnSpc>
              <a:spcBef>
                <a:spcPct val="15000"/>
              </a:spcBef>
              <a:buFont typeface="GE Inspira Pitch" pitchFamily="34" charset="0"/>
              <a:buChar char="–"/>
            </a:pPr>
            <a:endParaRPr lang="en-US" sz="1800" dirty="0"/>
          </a:p>
          <a:p>
            <a:pPr>
              <a:lnSpc>
                <a:spcPct val="95000"/>
              </a:lnSpc>
            </a:pPr>
            <a:r>
              <a:rPr lang="en-US" sz="2400" b="1" dirty="0">
                <a:solidFill>
                  <a:srgbClr val="EE3324"/>
                </a:solidFill>
              </a:rPr>
              <a:t>Clustered into 15 Different Segments</a:t>
            </a:r>
          </a:p>
        </p:txBody>
      </p:sp>
      <p:sp>
        <p:nvSpPr>
          <p:cNvPr id="9" name="Rectangle 8"/>
          <p:cNvSpPr/>
          <p:nvPr/>
        </p:nvSpPr>
        <p:spPr>
          <a:xfrm>
            <a:off x="269875" y="496229"/>
            <a:ext cx="7654925" cy="687881"/>
          </a:xfrm>
          <a:prstGeom prst="rect">
            <a:avLst/>
          </a:prstGeom>
        </p:spPr>
        <p:txBody>
          <a:bodyPr wrap="square">
            <a:spAutoFit/>
          </a:bodyPr>
          <a:lstStyle/>
          <a:p>
            <a:pPr marL="228600" lvl="1" indent="-114300">
              <a:lnSpc>
                <a:spcPct val="95000"/>
              </a:lnSpc>
              <a:spcBef>
                <a:spcPct val="15000"/>
              </a:spcBef>
              <a:buFont typeface="GE Inspira Pitch" pitchFamily="34" charset="0"/>
              <a:buChar char="–"/>
            </a:pPr>
            <a:endParaRPr lang="en-US" sz="1800" dirty="0"/>
          </a:p>
          <a:p>
            <a:pPr eaLnBrk="1" hangingPunct="1">
              <a:lnSpc>
                <a:spcPct val="90000"/>
              </a:lnSpc>
              <a:defRPr/>
            </a:pPr>
            <a:r>
              <a:rPr lang="en-US" sz="2400" b="1" dirty="0">
                <a:solidFill>
                  <a:srgbClr val="FF6600"/>
                </a:solidFill>
                <a:latin typeface="+mj-lt"/>
              </a:rPr>
              <a:t>Discussions with ~50 different “customers</a:t>
            </a:r>
            <a:r>
              <a:rPr lang="en-US" sz="2400" b="1" dirty="0" smtClean="0">
                <a:solidFill>
                  <a:srgbClr val="FF6600"/>
                </a:solidFill>
                <a:latin typeface="+mj-lt"/>
              </a:rPr>
              <a:t>”</a:t>
            </a:r>
            <a:endParaRPr lang="en-US" sz="2400" b="1" dirty="0">
              <a:solidFill>
                <a:srgbClr val="FF6600"/>
              </a:solidFill>
              <a:latin typeface="+mj-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2921425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eaLnBrk="1" hangingPunct="1"/>
            <a:r>
              <a:rPr lang="en-US" dirty="0" smtClean="0"/>
              <a:t>Customer development plan</a:t>
            </a:r>
          </a:p>
        </p:txBody>
      </p:sp>
      <p:graphicFrame>
        <p:nvGraphicFramePr>
          <p:cNvPr id="950073" name="Group 4921"/>
          <p:cNvGraphicFramePr>
            <a:graphicFrameLocks noGrp="1"/>
          </p:cNvGraphicFramePr>
          <p:nvPr/>
        </p:nvGraphicFramePr>
        <p:xfrm>
          <a:off x="349250" y="1752600"/>
          <a:ext cx="8443913" cy="4106866"/>
        </p:xfrm>
        <a:graphic>
          <a:graphicData uri="http://schemas.openxmlformats.org/drawingml/2006/table">
            <a:tbl>
              <a:tblPr/>
              <a:tblGrid>
                <a:gridCol w="401638"/>
                <a:gridCol w="403225"/>
                <a:gridCol w="401637"/>
                <a:gridCol w="401638"/>
                <a:gridCol w="401637"/>
                <a:gridCol w="403225"/>
                <a:gridCol w="401638"/>
                <a:gridCol w="401637"/>
                <a:gridCol w="403225"/>
                <a:gridCol w="401638"/>
                <a:gridCol w="401637"/>
                <a:gridCol w="401638"/>
                <a:gridCol w="403225"/>
                <a:gridCol w="401637"/>
                <a:gridCol w="401638"/>
                <a:gridCol w="403225"/>
                <a:gridCol w="401637"/>
                <a:gridCol w="401638"/>
                <a:gridCol w="401637"/>
                <a:gridCol w="403225"/>
                <a:gridCol w="401638"/>
              </a:tblGrid>
              <a:tr h="192030">
                <a:tc gridSpan="6">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2010</a:t>
                      </a:r>
                    </a:p>
                  </a:txBody>
                  <a:tcPr marL="45720" marR="45720" marT="27433" marB="27433"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2011</a:t>
                      </a:r>
                    </a:p>
                  </a:txBody>
                  <a:tcPr marL="45720" marR="45720" marT="27433" marB="27433" anchor="ctr" horzOverflow="overflow">
                    <a:lnL>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2012</a:t>
                      </a:r>
                    </a:p>
                  </a:txBody>
                  <a:tcPr marL="45720" marR="45720" marT="27433" marB="27433" anchor="ctr" horzOverflow="overflow">
                    <a:lnL>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r>
              <a:tr h="192030">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cap="flat">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Apr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May</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cap="flat">
                      <a:noFill/>
                    </a:lnR>
                    <a:lnT>
                      <a:noFill/>
                    </a:lnT>
                    <a:lnB w="9525" cap="flat" cmpd="sng" algn="ctr">
                      <a:solidFill>
                        <a:schemeClr val="tx1"/>
                      </a:solidFill>
                      <a:prstDash val="solid"/>
                      <a:round/>
                      <a:headEnd type="none" w="med" len="med"/>
                      <a:tailEnd type="none" w="med" len="med"/>
                    </a:lnB>
                    <a:lnTlToBr>
                      <a:noFill/>
                    </a:lnTlToBr>
                    <a:lnBlToTr>
                      <a:noFill/>
                    </a:lnBlToTr>
                    <a:noFill/>
                  </a:tcPr>
                </a:tc>
              </a:tr>
              <a:tr h="414351">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dirty="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r>
            </a:tbl>
          </a:graphicData>
        </a:graphic>
      </p:graphicFrame>
      <p:grpSp>
        <p:nvGrpSpPr>
          <p:cNvPr id="2" name="Group 3367"/>
          <p:cNvGrpSpPr>
            <a:grpSpLocks/>
          </p:cNvGrpSpPr>
          <p:nvPr/>
        </p:nvGrpSpPr>
        <p:grpSpPr bwMode="auto">
          <a:xfrm>
            <a:off x="349250" y="2182809"/>
            <a:ext cx="4792664" cy="506411"/>
            <a:chOff x="220" y="1410"/>
            <a:chExt cx="3019" cy="319"/>
          </a:xfrm>
        </p:grpSpPr>
        <p:sp>
          <p:nvSpPr>
            <p:cNvPr id="7424" name="Rectangle 3341"/>
            <p:cNvSpPr>
              <a:spLocks noChangeArrowheads="1"/>
            </p:cNvSpPr>
            <p:nvPr/>
          </p:nvSpPr>
          <p:spPr bwMode="auto">
            <a:xfrm>
              <a:off x="220" y="1410"/>
              <a:ext cx="253"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500" b="1"/>
                <a:t>State Hypotheses</a:t>
              </a:r>
            </a:p>
          </p:txBody>
        </p:sp>
        <p:sp>
          <p:nvSpPr>
            <p:cNvPr id="7425" name="Rectangle 3346"/>
            <p:cNvSpPr>
              <a:spLocks noChangeArrowheads="1"/>
            </p:cNvSpPr>
            <p:nvPr/>
          </p:nvSpPr>
          <p:spPr bwMode="auto">
            <a:xfrm>
              <a:off x="473" y="1410"/>
              <a:ext cx="631"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800" b="1" dirty="0"/>
                <a:t>Test Problem &amp; Product Hypotheses</a:t>
              </a:r>
            </a:p>
          </p:txBody>
        </p:sp>
        <p:sp>
          <p:nvSpPr>
            <p:cNvPr id="7426" name="Rectangle 3348"/>
            <p:cNvSpPr>
              <a:spLocks noChangeArrowheads="1"/>
            </p:cNvSpPr>
            <p:nvPr/>
          </p:nvSpPr>
          <p:spPr bwMode="auto">
            <a:xfrm>
              <a:off x="1104" y="1410"/>
              <a:ext cx="129"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9144" tIns="18288" rIns="9144" bIns="18288" anchor="ctr" anchorCtr="1"/>
            <a:lstStyle/>
            <a:p>
              <a:pPr algn="ctr">
                <a:lnSpc>
                  <a:spcPct val="85000"/>
                </a:lnSpc>
              </a:pPr>
              <a:r>
                <a:rPr lang="en-US" sz="500" b="1"/>
                <a:t>Verify</a:t>
              </a:r>
            </a:p>
          </p:txBody>
        </p:sp>
        <p:sp>
          <p:nvSpPr>
            <p:cNvPr id="7427" name="Text Box 3349"/>
            <p:cNvSpPr txBox="1">
              <a:spLocks noChangeArrowheads="1"/>
            </p:cNvSpPr>
            <p:nvPr/>
          </p:nvSpPr>
          <p:spPr bwMode="auto">
            <a:xfrm>
              <a:off x="1232" y="1467"/>
              <a:ext cx="2007" cy="2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85000"/>
                </a:lnSpc>
              </a:pPr>
              <a:r>
                <a:rPr lang="en-US" sz="2400" b="1" dirty="0">
                  <a:solidFill>
                    <a:schemeClr val="tx2"/>
                  </a:solidFill>
                </a:rPr>
                <a:t>Customer Discovery</a:t>
              </a: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5673176"/>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eaLnBrk="1" hangingPunct="1"/>
            <a:r>
              <a:rPr lang="en-US" dirty="0" smtClean="0"/>
              <a:t>Customer development plan</a:t>
            </a:r>
          </a:p>
        </p:txBody>
      </p:sp>
      <p:graphicFrame>
        <p:nvGraphicFramePr>
          <p:cNvPr id="950073" name="Group 4921"/>
          <p:cNvGraphicFramePr>
            <a:graphicFrameLocks noGrp="1"/>
          </p:cNvGraphicFramePr>
          <p:nvPr/>
        </p:nvGraphicFramePr>
        <p:xfrm>
          <a:off x="349250" y="1752600"/>
          <a:ext cx="8443913" cy="4106866"/>
        </p:xfrm>
        <a:graphic>
          <a:graphicData uri="http://schemas.openxmlformats.org/drawingml/2006/table">
            <a:tbl>
              <a:tblPr/>
              <a:tblGrid>
                <a:gridCol w="401638"/>
                <a:gridCol w="403225"/>
                <a:gridCol w="401637"/>
                <a:gridCol w="401638"/>
                <a:gridCol w="401637"/>
                <a:gridCol w="403225"/>
                <a:gridCol w="401638"/>
                <a:gridCol w="401637"/>
                <a:gridCol w="403225"/>
                <a:gridCol w="401638"/>
                <a:gridCol w="401637"/>
                <a:gridCol w="401638"/>
                <a:gridCol w="403225"/>
                <a:gridCol w="401637"/>
                <a:gridCol w="401638"/>
                <a:gridCol w="403225"/>
                <a:gridCol w="401637"/>
                <a:gridCol w="401638"/>
                <a:gridCol w="401637"/>
                <a:gridCol w="403225"/>
                <a:gridCol w="401638"/>
              </a:tblGrid>
              <a:tr h="192030">
                <a:tc gridSpan="6">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2010</a:t>
                      </a:r>
                    </a:p>
                  </a:txBody>
                  <a:tcPr marL="45720" marR="45720" marT="27433" marB="27433"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2011</a:t>
                      </a:r>
                    </a:p>
                  </a:txBody>
                  <a:tcPr marL="45720" marR="45720" marT="27433" marB="27433" anchor="ctr" horzOverflow="overflow">
                    <a:lnL>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2012</a:t>
                      </a:r>
                    </a:p>
                  </a:txBody>
                  <a:tcPr marL="45720" marR="45720" marT="27433" marB="27433" anchor="ctr" horzOverflow="overflow">
                    <a:lnL>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r>
              <a:tr h="192030">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cap="flat">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Apr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May</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cap="flat">
                      <a:noFill/>
                    </a:lnR>
                    <a:lnT>
                      <a:noFill/>
                    </a:lnT>
                    <a:lnB w="9525" cap="flat" cmpd="sng" algn="ctr">
                      <a:solidFill>
                        <a:schemeClr val="tx1"/>
                      </a:solidFill>
                      <a:prstDash val="solid"/>
                      <a:round/>
                      <a:headEnd type="none" w="med" len="med"/>
                      <a:tailEnd type="none" w="med" len="med"/>
                    </a:lnB>
                    <a:lnTlToBr>
                      <a:noFill/>
                    </a:lnTlToBr>
                    <a:lnBlToTr>
                      <a:noFill/>
                    </a:lnBlToTr>
                    <a:noFill/>
                  </a:tcPr>
                </a:tc>
              </a:tr>
              <a:tr h="414351">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r>
            </a:tbl>
          </a:graphicData>
        </a:graphic>
      </p:graphicFrame>
      <p:grpSp>
        <p:nvGrpSpPr>
          <p:cNvPr id="2" name="Group 3367"/>
          <p:cNvGrpSpPr>
            <a:grpSpLocks/>
          </p:cNvGrpSpPr>
          <p:nvPr/>
        </p:nvGrpSpPr>
        <p:grpSpPr bwMode="auto">
          <a:xfrm>
            <a:off x="349250" y="2182813"/>
            <a:ext cx="3178175" cy="411162"/>
            <a:chOff x="220" y="1410"/>
            <a:chExt cx="2002" cy="259"/>
          </a:xfrm>
        </p:grpSpPr>
        <p:sp>
          <p:nvSpPr>
            <p:cNvPr id="7424" name="Rectangle 3341"/>
            <p:cNvSpPr>
              <a:spLocks noChangeArrowheads="1"/>
            </p:cNvSpPr>
            <p:nvPr/>
          </p:nvSpPr>
          <p:spPr bwMode="auto">
            <a:xfrm>
              <a:off x="220" y="1410"/>
              <a:ext cx="253"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500" b="1"/>
                <a:t>State Hypotheses</a:t>
              </a:r>
            </a:p>
          </p:txBody>
        </p:sp>
        <p:sp>
          <p:nvSpPr>
            <p:cNvPr id="7425" name="Rectangle 3346"/>
            <p:cNvSpPr>
              <a:spLocks noChangeArrowheads="1"/>
            </p:cNvSpPr>
            <p:nvPr/>
          </p:nvSpPr>
          <p:spPr bwMode="auto">
            <a:xfrm>
              <a:off x="473" y="1410"/>
              <a:ext cx="631"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800" b="1"/>
                <a:t>Test Problem &amp; Product Hypotheses</a:t>
              </a:r>
            </a:p>
          </p:txBody>
        </p:sp>
        <p:sp>
          <p:nvSpPr>
            <p:cNvPr id="7426" name="Rectangle 3348"/>
            <p:cNvSpPr>
              <a:spLocks noChangeArrowheads="1"/>
            </p:cNvSpPr>
            <p:nvPr/>
          </p:nvSpPr>
          <p:spPr bwMode="auto">
            <a:xfrm>
              <a:off x="1104" y="1410"/>
              <a:ext cx="129"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9144" tIns="18288" rIns="9144" bIns="18288" anchor="ctr" anchorCtr="1"/>
            <a:lstStyle/>
            <a:p>
              <a:pPr algn="ctr">
                <a:lnSpc>
                  <a:spcPct val="85000"/>
                </a:lnSpc>
              </a:pPr>
              <a:r>
                <a:rPr lang="en-US" sz="500" b="1"/>
                <a:t>Verify</a:t>
              </a:r>
            </a:p>
          </p:txBody>
        </p:sp>
        <p:sp>
          <p:nvSpPr>
            <p:cNvPr id="7427" name="Text Box 3349"/>
            <p:cNvSpPr txBox="1">
              <a:spLocks noChangeArrowheads="1"/>
            </p:cNvSpPr>
            <p:nvPr/>
          </p:nvSpPr>
          <p:spPr bwMode="auto">
            <a:xfrm>
              <a:off x="1232" y="1467"/>
              <a:ext cx="990" cy="15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85000"/>
                </a:lnSpc>
              </a:pPr>
              <a:r>
                <a:rPr lang="en-US" sz="1200" b="1">
                  <a:solidFill>
                    <a:schemeClr val="tx2"/>
                  </a:solidFill>
                </a:rPr>
                <a:t>Customer Discovery</a:t>
              </a:r>
            </a:p>
          </p:txBody>
        </p:sp>
      </p:grpSp>
      <p:grpSp>
        <p:nvGrpSpPr>
          <p:cNvPr id="3" name="Group 3364"/>
          <p:cNvGrpSpPr>
            <a:grpSpLocks/>
          </p:cNvGrpSpPr>
          <p:nvPr/>
        </p:nvGrpSpPr>
        <p:grpSpPr bwMode="auto">
          <a:xfrm>
            <a:off x="1352551" y="2768600"/>
            <a:ext cx="7440613" cy="1411288"/>
            <a:chOff x="852" y="1707"/>
            <a:chExt cx="4687" cy="889"/>
          </a:xfrm>
        </p:grpSpPr>
        <p:sp>
          <p:nvSpPr>
            <p:cNvPr id="7419" name="Rectangle 3343"/>
            <p:cNvSpPr>
              <a:spLocks noChangeArrowheads="1"/>
            </p:cNvSpPr>
            <p:nvPr/>
          </p:nvSpPr>
          <p:spPr bwMode="auto">
            <a:xfrm>
              <a:off x="852" y="1707"/>
              <a:ext cx="634"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Prep to Sell</a:t>
              </a:r>
            </a:p>
          </p:txBody>
        </p:sp>
        <p:sp>
          <p:nvSpPr>
            <p:cNvPr id="7420" name="Rectangle 3350"/>
            <p:cNvSpPr>
              <a:spLocks noChangeArrowheads="1"/>
            </p:cNvSpPr>
            <p:nvPr/>
          </p:nvSpPr>
          <p:spPr bwMode="auto">
            <a:xfrm>
              <a:off x="1233" y="2024"/>
              <a:ext cx="1012"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Sell to EarlyVangelists</a:t>
              </a:r>
            </a:p>
          </p:txBody>
        </p:sp>
        <p:sp>
          <p:nvSpPr>
            <p:cNvPr id="7421" name="Rectangle 3351"/>
            <p:cNvSpPr>
              <a:spLocks noChangeArrowheads="1"/>
            </p:cNvSpPr>
            <p:nvPr/>
          </p:nvSpPr>
          <p:spPr bwMode="auto">
            <a:xfrm>
              <a:off x="1867" y="2337"/>
              <a:ext cx="506"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Develop Positioning</a:t>
              </a:r>
            </a:p>
          </p:txBody>
        </p:sp>
        <p:sp>
          <p:nvSpPr>
            <p:cNvPr id="7422" name="Text Box 3352"/>
            <p:cNvSpPr txBox="1">
              <a:spLocks noChangeArrowheads="1"/>
            </p:cNvSpPr>
            <p:nvPr/>
          </p:nvSpPr>
          <p:spPr bwMode="auto">
            <a:xfrm>
              <a:off x="2304" y="1739"/>
              <a:ext cx="1991" cy="29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2400" b="1" dirty="0">
                  <a:solidFill>
                    <a:srgbClr val="28B9F5"/>
                  </a:solidFill>
                </a:rPr>
                <a:t>Customer Validation</a:t>
              </a:r>
            </a:p>
          </p:txBody>
        </p:sp>
        <p:sp>
          <p:nvSpPr>
            <p:cNvPr id="7423" name="Rectangle 3359"/>
            <p:cNvSpPr>
              <a:spLocks noChangeArrowheads="1"/>
            </p:cNvSpPr>
            <p:nvPr/>
          </p:nvSpPr>
          <p:spPr bwMode="auto">
            <a:xfrm>
              <a:off x="2246" y="2024"/>
              <a:ext cx="3293" cy="259"/>
            </a:xfrm>
            <a:prstGeom prst="rect">
              <a:avLst/>
            </a:prstGeom>
            <a:solidFill>
              <a:srgbClr val="28B9F5">
                <a:alpha val="50195"/>
              </a:srgbClr>
            </a:solidFill>
            <a:ln w="9525">
              <a:pattFill prst="pct50">
                <a:fgClr>
                  <a:schemeClr val="tx1"/>
                </a:fgClr>
                <a:bgClr>
                  <a:srgbClr val="FFFFFF"/>
                </a:bgClr>
              </a:patt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endParaRPr lang="en-US" sz="800" b="1"/>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5673176"/>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eaLnBrk="1" hangingPunct="1"/>
            <a:r>
              <a:rPr lang="en-US" dirty="0" smtClean="0"/>
              <a:t>Customer development plan</a:t>
            </a:r>
          </a:p>
        </p:txBody>
      </p:sp>
      <p:graphicFrame>
        <p:nvGraphicFramePr>
          <p:cNvPr id="950073" name="Group 4921"/>
          <p:cNvGraphicFramePr>
            <a:graphicFrameLocks noGrp="1"/>
          </p:cNvGraphicFramePr>
          <p:nvPr/>
        </p:nvGraphicFramePr>
        <p:xfrm>
          <a:off x="349250" y="1752600"/>
          <a:ext cx="8443913" cy="4106866"/>
        </p:xfrm>
        <a:graphic>
          <a:graphicData uri="http://schemas.openxmlformats.org/drawingml/2006/table">
            <a:tbl>
              <a:tblPr/>
              <a:tblGrid>
                <a:gridCol w="401638"/>
                <a:gridCol w="403225"/>
                <a:gridCol w="401637"/>
                <a:gridCol w="401638"/>
                <a:gridCol w="401637"/>
                <a:gridCol w="403225"/>
                <a:gridCol w="401638"/>
                <a:gridCol w="401637"/>
                <a:gridCol w="403225"/>
                <a:gridCol w="401638"/>
                <a:gridCol w="401637"/>
                <a:gridCol w="401638"/>
                <a:gridCol w="403225"/>
                <a:gridCol w="401637"/>
                <a:gridCol w="401638"/>
                <a:gridCol w="403225"/>
                <a:gridCol w="401637"/>
                <a:gridCol w="401638"/>
                <a:gridCol w="401637"/>
                <a:gridCol w="403225"/>
                <a:gridCol w="401638"/>
              </a:tblGrid>
              <a:tr h="192030">
                <a:tc gridSpan="6">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2010</a:t>
                      </a:r>
                    </a:p>
                  </a:txBody>
                  <a:tcPr marL="45720" marR="45720" marT="27433" marB="27433"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2011</a:t>
                      </a:r>
                    </a:p>
                  </a:txBody>
                  <a:tcPr marL="45720" marR="45720" marT="27433" marB="27433" anchor="ctr" horzOverflow="overflow">
                    <a:lnL>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2012</a:t>
                      </a:r>
                    </a:p>
                  </a:txBody>
                  <a:tcPr marL="45720" marR="45720" marT="27433" marB="27433" anchor="ctr" horzOverflow="overflow">
                    <a:lnL>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r>
              <a:tr h="192030">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cap="flat">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Apr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May</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cap="flat">
                      <a:noFill/>
                    </a:lnR>
                    <a:lnT>
                      <a:noFill/>
                    </a:lnT>
                    <a:lnB w="9525" cap="flat" cmpd="sng" algn="ctr">
                      <a:solidFill>
                        <a:schemeClr val="tx1"/>
                      </a:solidFill>
                      <a:prstDash val="solid"/>
                      <a:round/>
                      <a:headEnd type="none" w="med" len="med"/>
                      <a:tailEnd type="none" w="med" len="med"/>
                    </a:lnB>
                    <a:lnTlToBr>
                      <a:noFill/>
                    </a:lnTlToBr>
                    <a:lnBlToTr>
                      <a:noFill/>
                    </a:lnBlToTr>
                    <a:noFill/>
                  </a:tcPr>
                </a:tc>
              </a:tr>
              <a:tr h="414351">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r>
            </a:tbl>
          </a:graphicData>
        </a:graphic>
      </p:graphicFrame>
      <p:grpSp>
        <p:nvGrpSpPr>
          <p:cNvPr id="2" name="Group 3367"/>
          <p:cNvGrpSpPr>
            <a:grpSpLocks/>
          </p:cNvGrpSpPr>
          <p:nvPr/>
        </p:nvGrpSpPr>
        <p:grpSpPr bwMode="auto">
          <a:xfrm>
            <a:off x="349250" y="2182813"/>
            <a:ext cx="3178175" cy="411162"/>
            <a:chOff x="220" y="1410"/>
            <a:chExt cx="2002" cy="259"/>
          </a:xfrm>
        </p:grpSpPr>
        <p:sp>
          <p:nvSpPr>
            <p:cNvPr id="7424" name="Rectangle 3341"/>
            <p:cNvSpPr>
              <a:spLocks noChangeArrowheads="1"/>
            </p:cNvSpPr>
            <p:nvPr/>
          </p:nvSpPr>
          <p:spPr bwMode="auto">
            <a:xfrm>
              <a:off x="220" y="1410"/>
              <a:ext cx="253"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500" b="1"/>
                <a:t>State Hypotheses</a:t>
              </a:r>
            </a:p>
          </p:txBody>
        </p:sp>
        <p:sp>
          <p:nvSpPr>
            <p:cNvPr id="7425" name="Rectangle 3346"/>
            <p:cNvSpPr>
              <a:spLocks noChangeArrowheads="1"/>
            </p:cNvSpPr>
            <p:nvPr/>
          </p:nvSpPr>
          <p:spPr bwMode="auto">
            <a:xfrm>
              <a:off x="473" y="1410"/>
              <a:ext cx="631"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800" b="1"/>
                <a:t>Test Problem &amp; Product Hypotheses</a:t>
              </a:r>
            </a:p>
          </p:txBody>
        </p:sp>
        <p:sp>
          <p:nvSpPr>
            <p:cNvPr id="7426" name="Rectangle 3348"/>
            <p:cNvSpPr>
              <a:spLocks noChangeArrowheads="1"/>
            </p:cNvSpPr>
            <p:nvPr/>
          </p:nvSpPr>
          <p:spPr bwMode="auto">
            <a:xfrm>
              <a:off x="1104" y="1410"/>
              <a:ext cx="129"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9144" tIns="18288" rIns="9144" bIns="18288" anchor="ctr" anchorCtr="1"/>
            <a:lstStyle/>
            <a:p>
              <a:pPr algn="ctr">
                <a:lnSpc>
                  <a:spcPct val="85000"/>
                </a:lnSpc>
              </a:pPr>
              <a:r>
                <a:rPr lang="en-US" sz="500" b="1"/>
                <a:t>Verify</a:t>
              </a:r>
            </a:p>
          </p:txBody>
        </p:sp>
        <p:sp>
          <p:nvSpPr>
            <p:cNvPr id="7427" name="Text Box 3349"/>
            <p:cNvSpPr txBox="1">
              <a:spLocks noChangeArrowheads="1"/>
            </p:cNvSpPr>
            <p:nvPr/>
          </p:nvSpPr>
          <p:spPr bwMode="auto">
            <a:xfrm>
              <a:off x="1232" y="1467"/>
              <a:ext cx="990" cy="15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85000"/>
                </a:lnSpc>
              </a:pPr>
              <a:r>
                <a:rPr lang="en-US" sz="1200" b="1">
                  <a:solidFill>
                    <a:schemeClr val="tx2"/>
                  </a:solidFill>
                </a:rPr>
                <a:t>Customer Discovery</a:t>
              </a:r>
            </a:p>
          </p:txBody>
        </p:sp>
      </p:grpSp>
      <p:grpSp>
        <p:nvGrpSpPr>
          <p:cNvPr id="3" name="Group 3364"/>
          <p:cNvGrpSpPr>
            <a:grpSpLocks/>
          </p:cNvGrpSpPr>
          <p:nvPr/>
        </p:nvGrpSpPr>
        <p:grpSpPr bwMode="auto">
          <a:xfrm>
            <a:off x="357188" y="2768600"/>
            <a:ext cx="8435975" cy="1411288"/>
            <a:chOff x="225" y="1707"/>
            <a:chExt cx="5314" cy="889"/>
          </a:xfrm>
        </p:grpSpPr>
        <p:sp>
          <p:nvSpPr>
            <p:cNvPr id="7419" name="Rectangle 3343"/>
            <p:cNvSpPr>
              <a:spLocks noChangeArrowheads="1"/>
            </p:cNvSpPr>
            <p:nvPr/>
          </p:nvSpPr>
          <p:spPr bwMode="auto">
            <a:xfrm>
              <a:off x="852" y="1707"/>
              <a:ext cx="634"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Prep to Sell</a:t>
              </a:r>
            </a:p>
          </p:txBody>
        </p:sp>
        <p:sp>
          <p:nvSpPr>
            <p:cNvPr id="7420" name="Rectangle 3350"/>
            <p:cNvSpPr>
              <a:spLocks noChangeArrowheads="1"/>
            </p:cNvSpPr>
            <p:nvPr/>
          </p:nvSpPr>
          <p:spPr bwMode="auto">
            <a:xfrm>
              <a:off x="1233" y="2024"/>
              <a:ext cx="1012"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Sell to EarlyVangelists</a:t>
              </a:r>
            </a:p>
          </p:txBody>
        </p:sp>
        <p:sp>
          <p:nvSpPr>
            <p:cNvPr id="7421" name="Rectangle 3351"/>
            <p:cNvSpPr>
              <a:spLocks noChangeArrowheads="1"/>
            </p:cNvSpPr>
            <p:nvPr/>
          </p:nvSpPr>
          <p:spPr bwMode="auto">
            <a:xfrm>
              <a:off x="1867" y="2337"/>
              <a:ext cx="506"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Develop Positioning</a:t>
              </a:r>
            </a:p>
          </p:txBody>
        </p:sp>
        <p:sp>
          <p:nvSpPr>
            <p:cNvPr id="7422" name="Text Box 3352"/>
            <p:cNvSpPr txBox="1">
              <a:spLocks noChangeArrowheads="1"/>
            </p:cNvSpPr>
            <p:nvPr/>
          </p:nvSpPr>
          <p:spPr bwMode="auto">
            <a:xfrm>
              <a:off x="225" y="2067"/>
              <a:ext cx="1008" cy="17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1200" b="1">
                  <a:solidFill>
                    <a:srgbClr val="28B9F5"/>
                  </a:solidFill>
                </a:rPr>
                <a:t>Customer Validation</a:t>
              </a:r>
            </a:p>
          </p:txBody>
        </p:sp>
        <p:sp>
          <p:nvSpPr>
            <p:cNvPr id="7423" name="Rectangle 3359"/>
            <p:cNvSpPr>
              <a:spLocks noChangeArrowheads="1"/>
            </p:cNvSpPr>
            <p:nvPr/>
          </p:nvSpPr>
          <p:spPr bwMode="auto">
            <a:xfrm>
              <a:off x="2246" y="2024"/>
              <a:ext cx="3293" cy="259"/>
            </a:xfrm>
            <a:prstGeom prst="rect">
              <a:avLst/>
            </a:prstGeom>
            <a:solidFill>
              <a:srgbClr val="28B9F5">
                <a:alpha val="50195"/>
              </a:srgbClr>
            </a:solidFill>
            <a:ln w="9525">
              <a:pattFill prst="pct50">
                <a:fgClr>
                  <a:schemeClr val="tx1"/>
                </a:fgClr>
                <a:bgClr>
                  <a:srgbClr val="FFFFFF"/>
                </a:bgClr>
              </a:patt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endParaRPr lang="en-US" sz="800" b="1"/>
            </a:p>
          </p:txBody>
        </p:sp>
      </p:grpSp>
      <p:grpSp>
        <p:nvGrpSpPr>
          <p:cNvPr id="4" name="Group 3363"/>
          <p:cNvGrpSpPr>
            <a:grpSpLocks/>
          </p:cNvGrpSpPr>
          <p:nvPr/>
        </p:nvGrpSpPr>
        <p:grpSpPr bwMode="auto">
          <a:xfrm>
            <a:off x="750888" y="4354513"/>
            <a:ext cx="6773863" cy="914400"/>
            <a:chOff x="473" y="2748"/>
            <a:chExt cx="4267" cy="576"/>
          </a:xfrm>
        </p:grpSpPr>
        <p:sp>
          <p:nvSpPr>
            <p:cNvPr id="7414" name="Rectangle 3344"/>
            <p:cNvSpPr>
              <a:spLocks noChangeArrowheads="1"/>
            </p:cNvSpPr>
            <p:nvPr/>
          </p:nvSpPr>
          <p:spPr bwMode="auto">
            <a:xfrm>
              <a:off x="473" y="2748"/>
              <a:ext cx="255"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800" b="1"/>
                <a:t>Ready to Launch</a:t>
              </a:r>
            </a:p>
          </p:txBody>
        </p:sp>
        <p:sp>
          <p:nvSpPr>
            <p:cNvPr id="7415" name="Rectangle 3357"/>
            <p:cNvSpPr>
              <a:spLocks noChangeArrowheads="1"/>
            </p:cNvSpPr>
            <p:nvPr/>
          </p:nvSpPr>
          <p:spPr bwMode="auto">
            <a:xfrm>
              <a:off x="1486" y="2748"/>
              <a:ext cx="1014"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800" b="1"/>
                <a:t>Position Company &amp; Product</a:t>
              </a:r>
            </a:p>
          </p:txBody>
        </p:sp>
        <p:sp>
          <p:nvSpPr>
            <p:cNvPr id="7416" name="Rectangle 3358"/>
            <p:cNvSpPr>
              <a:spLocks noChangeArrowheads="1"/>
            </p:cNvSpPr>
            <p:nvPr/>
          </p:nvSpPr>
          <p:spPr bwMode="auto">
            <a:xfrm>
              <a:off x="2246" y="3065"/>
              <a:ext cx="507"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800" b="1"/>
                <a:t>Launch GEES &amp; Durathon</a:t>
              </a:r>
            </a:p>
          </p:txBody>
        </p:sp>
        <p:sp>
          <p:nvSpPr>
            <p:cNvPr id="7417" name="Rectangle 3360"/>
            <p:cNvSpPr>
              <a:spLocks noChangeArrowheads="1"/>
            </p:cNvSpPr>
            <p:nvPr/>
          </p:nvSpPr>
          <p:spPr bwMode="auto">
            <a:xfrm>
              <a:off x="2627" y="2748"/>
              <a:ext cx="252"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700" b="1"/>
                <a:t>Create Demand</a:t>
              </a:r>
            </a:p>
          </p:txBody>
        </p:sp>
        <p:sp>
          <p:nvSpPr>
            <p:cNvPr id="7418" name="Text Box 3362"/>
            <p:cNvSpPr txBox="1">
              <a:spLocks noChangeArrowheads="1"/>
            </p:cNvSpPr>
            <p:nvPr/>
          </p:nvSpPr>
          <p:spPr bwMode="auto">
            <a:xfrm>
              <a:off x="2879" y="2958"/>
              <a:ext cx="1861" cy="2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85000"/>
                </a:lnSpc>
              </a:pPr>
              <a:r>
                <a:rPr lang="en-US" sz="2400" b="1" dirty="0">
                  <a:solidFill>
                    <a:srgbClr val="76B900"/>
                  </a:solidFill>
                </a:rPr>
                <a:t>Customer Creation</a:t>
              </a: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5673176"/>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eaLnBrk="1" hangingPunct="1"/>
            <a:r>
              <a:rPr lang="en-US" dirty="0" smtClean="0"/>
              <a:t>Customer development plan</a:t>
            </a:r>
          </a:p>
        </p:txBody>
      </p:sp>
      <p:graphicFrame>
        <p:nvGraphicFramePr>
          <p:cNvPr id="950073" name="Group 4921"/>
          <p:cNvGraphicFramePr>
            <a:graphicFrameLocks noGrp="1"/>
          </p:cNvGraphicFramePr>
          <p:nvPr/>
        </p:nvGraphicFramePr>
        <p:xfrm>
          <a:off x="349250" y="1752600"/>
          <a:ext cx="8443913" cy="4106866"/>
        </p:xfrm>
        <a:graphic>
          <a:graphicData uri="http://schemas.openxmlformats.org/drawingml/2006/table">
            <a:tbl>
              <a:tblPr/>
              <a:tblGrid>
                <a:gridCol w="401638"/>
                <a:gridCol w="403225"/>
                <a:gridCol w="401637"/>
                <a:gridCol w="401638"/>
                <a:gridCol w="401637"/>
                <a:gridCol w="403225"/>
                <a:gridCol w="401638"/>
                <a:gridCol w="401637"/>
                <a:gridCol w="403225"/>
                <a:gridCol w="401638"/>
                <a:gridCol w="401637"/>
                <a:gridCol w="401638"/>
                <a:gridCol w="403225"/>
                <a:gridCol w="401637"/>
                <a:gridCol w="401638"/>
                <a:gridCol w="403225"/>
                <a:gridCol w="401637"/>
                <a:gridCol w="401638"/>
                <a:gridCol w="401637"/>
                <a:gridCol w="403225"/>
                <a:gridCol w="401638"/>
              </a:tblGrid>
              <a:tr h="192030">
                <a:tc gridSpan="6">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2010</a:t>
                      </a:r>
                    </a:p>
                  </a:txBody>
                  <a:tcPr marL="45720" marR="45720" marT="27433" marB="27433"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2011</a:t>
                      </a:r>
                    </a:p>
                  </a:txBody>
                  <a:tcPr marL="45720" marR="45720" marT="27433" marB="27433" anchor="ctr" horzOverflow="overflow">
                    <a:lnL>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1" i="0" u="none" strike="noStrike" cap="none" normalizeH="0" baseline="0" smtClean="0">
                          <a:ln>
                            <a:noFill/>
                          </a:ln>
                          <a:solidFill>
                            <a:srgbClr val="1E4191"/>
                          </a:solidFill>
                          <a:effectLst/>
                          <a:latin typeface="GE Inspira Pitch" pitchFamily="34" charset="0"/>
                        </a:rPr>
                        <a:t>2012</a:t>
                      </a:r>
                    </a:p>
                  </a:txBody>
                  <a:tcPr marL="45720" marR="45720" marT="27433" marB="27433" anchor="ctr" horzOverflow="overflow">
                    <a:lnL>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r>
              <a:tr h="192030">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cap="flat">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Apr</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May</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Jul</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Aug</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Sep</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Oct</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Nov</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Dec</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Jan</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Feb</a:t>
                      </a:r>
                    </a:p>
                  </a:txBody>
                  <a:tcPr marL="45720" marR="45720" marT="27433" marB="27433" anchor="ct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r>
                        <a:rPr kumimoji="0" lang="en-US" sz="1000" b="0" i="0" u="none" strike="noStrike" cap="none" normalizeH="0" baseline="0" smtClean="0">
                          <a:ln>
                            <a:noFill/>
                          </a:ln>
                          <a:solidFill>
                            <a:srgbClr val="1E4191"/>
                          </a:solidFill>
                          <a:effectLst/>
                          <a:latin typeface="GE Inspira Pitch" pitchFamily="34" charset="0"/>
                        </a:rPr>
                        <a:t>Mar</a:t>
                      </a:r>
                    </a:p>
                  </a:txBody>
                  <a:tcPr marL="45720" marR="45720" marT="27433" marB="27433" anchor="ctr" horzOverflow="overflow">
                    <a:lnL>
                      <a:noFill/>
                    </a:lnL>
                    <a:lnR cap="flat">
                      <a:noFill/>
                    </a:lnR>
                    <a:lnT>
                      <a:noFill/>
                    </a:lnT>
                    <a:lnB w="9525" cap="flat" cmpd="sng" algn="ctr">
                      <a:solidFill>
                        <a:schemeClr val="tx1"/>
                      </a:solidFill>
                      <a:prstDash val="solid"/>
                      <a:round/>
                      <a:headEnd type="none" w="med" len="med"/>
                      <a:tailEnd type="none" w="med" len="med"/>
                    </a:lnB>
                    <a:lnTlToBr>
                      <a:noFill/>
                    </a:lnTlToBr>
                    <a:lnBlToTr>
                      <a:noFill/>
                    </a:lnBlToTr>
                    <a:noFill/>
                  </a:tcPr>
                </a:tc>
              </a:tr>
              <a:tr h="414351">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w="9525" cap="flat" cmpd="sng" algn="ctr">
                      <a:solidFill>
                        <a:schemeClr val="tx1"/>
                      </a:solidFill>
                      <a:prstDash val="solid"/>
                      <a:round/>
                      <a:headEnd type="none" w="med" len="med"/>
                      <a:tailEnd type="none" w="med" len="med"/>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2763">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1176">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a:noFill/>
                    </a:lnB>
                    <a:lnTlToBr>
                      <a:noFill/>
                    </a:lnTlToBr>
                    <a:lnBlToTr>
                      <a:noFill/>
                    </a:lnBlToTr>
                    <a:noFill/>
                  </a:tcPr>
                </a:tc>
              </a:tr>
              <a:tr h="415938">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9525"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9525" cap="flat" cmpd="sng" algn="ctr">
                      <a:solidFill>
                        <a:schemeClr val="tx1"/>
                      </a:solidFill>
                      <a:prstDash val="solid"/>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
                          <a:srgbClr val="004880"/>
                        </a:buClr>
                        <a:buSzTx/>
                        <a:buFontTx/>
                        <a:buNone/>
                        <a:tabLst/>
                      </a:pPr>
                      <a:endParaRPr kumimoji="0" lang="en-US" sz="1000" b="0" i="0" u="none" strike="noStrike" cap="none" normalizeH="0" baseline="0" smtClean="0">
                        <a:ln>
                          <a:noFill/>
                        </a:ln>
                        <a:solidFill>
                          <a:srgbClr val="1E4191"/>
                        </a:solidFill>
                        <a:effectLst/>
                        <a:latin typeface="GE Inspira Pitch" pitchFamily="34" charset="0"/>
                      </a:endParaRPr>
                    </a:p>
                  </a:txBody>
                  <a:tcPr marL="45720" marR="45720" marT="27433" marB="27433" anchor="ctr" horzOverflow="overflow">
                    <a:lnL w="3175" cap="flat" cmpd="sng" algn="ctr">
                      <a:solidFill>
                        <a:srgbClr val="969696"/>
                      </a:solidFill>
                      <a:prstDash val="sysDot"/>
                      <a:round/>
                      <a:headEnd type="none" w="med" len="med"/>
                      <a:tailEnd type="none" w="med" len="med"/>
                    </a:lnL>
                    <a:lnR w="3175" cap="flat" cmpd="sng" algn="ctr">
                      <a:solidFill>
                        <a:srgbClr val="969696"/>
                      </a:solidFill>
                      <a:prstDash val="sysDot"/>
                      <a:round/>
                      <a:headEnd type="none" w="med" len="med"/>
                      <a:tailEnd type="none" w="med" len="med"/>
                    </a:lnR>
                    <a:lnT>
                      <a:noFill/>
                    </a:lnT>
                    <a:lnB cap="flat">
                      <a:noFill/>
                    </a:lnB>
                    <a:lnTlToBr>
                      <a:noFill/>
                    </a:lnTlToBr>
                    <a:lnBlToTr>
                      <a:noFill/>
                    </a:lnBlToTr>
                    <a:noFill/>
                  </a:tcPr>
                </a:tc>
              </a:tr>
            </a:tbl>
          </a:graphicData>
        </a:graphic>
      </p:graphicFrame>
      <p:grpSp>
        <p:nvGrpSpPr>
          <p:cNvPr id="2" name="Group 3367"/>
          <p:cNvGrpSpPr>
            <a:grpSpLocks/>
          </p:cNvGrpSpPr>
          <p:nvPr/>
        </p:nvGrpSpPr>
        <p:grpSpPr bwMode="auto">
          <a:xfrm>
            <a:off x="349250" y="2182813"/>
            <a:ext cx="3178175" cy="411162"/>
            <a:chOff x="220" y="1410"/>
            <a:chExt cx="2002" cy="259"/>
          </a:xfrm>
        </p:grpSpPr>
        <p:sp>
          <p:nvSpPr>
            <p:cNvPr id="7424" name="Rectangle 3341"/>
            <p:cNvSpPr>
              <a:spLocks noChangeArrowheads="1"/>
            </p:cNvSpPr>
            <p:nvPr/>
          </p:nvSpPr>
          <p:spPr bwMode="auto">
            <a:xfrm>
              <a:off x="220" y="1410"/>
              <a:ext cx="253"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500" b="1"/>
                <a:t>State Hypotheses</a:t>
              </a:r>
            </a:p>
          </p:txBody>
        </p:sp>
        <p:sp>
          <p:nvSpPr>
            <p:cNvPr id="7425" name="Rectangle 3346"/>
            <p:cNvSpPr>
              <a:spLocks noChangeArrowheads="1"/>
            </p:cNvSpPr>
            <p:nvPr/>
          </p:nvSpPr>
          <p:spPr bwMode="auto">
            <a:xfrm>
              <a:off x="473" y="1410"/>
              <a:ext cx="631"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800" b="1"/>
                <a:t>Test Problem &amp; Product Hypotheses</a:t>
              </a:r>
            </a:p>
          </p:txBody>
        </p:sp>
        <p:sp>
          <p:nvSpPr>
            <p:cNvPr id="7426" name="Rectangle 3348"/>
            <p:cNvSpPr>
              <a:spLocks noChangeArrowheads="1"/>
            </p:cNvSpPr>
            <p:nvPr/>
          </p:nvSpPr>
          <p:spPr bwMode="auto">
            <a:xfrm>
              <a:off x="1104" y="1410"/>
              <a:ext cx="129" cy="259"/>
            </a:xfrm>
            <a:prstGeom prst="rect">
              <a:avLst/>
            </a:prstGeom>
            <a:solidFill>
              <a:srgbClr val="FF66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9144" tIns="18288" rIns="9144" bIns="18288" anchor="ctr" anchorCtr="1"/>
            <a:lstStyle/>
            <a:p>
              <a:pPr algn="ctr">
                <a:lnSpc>
                  <a:spcPct val="85000"/>
                </a:lnSpc>
              </a:pPr>
              <a:r>
                <a:rPr lang="en-US" sz="500" b="1"/>
                <a:t>Verify</a:t>
              </a:r>
            </a:p>
          </p:txBody>
        </p:sp>
        <p:sp>
          <p:nvSpPr>
            <p:cNvPr id="7427" name="Text Box 3349"/>
            <p:cNvSpPr txBox="1">
              <a:spLocks noChangeArrowheads="1"/>
            </p:cNvSpPr>
            <p:nvPr/>
          </p:nvSpPr>
          <p:spPr bwMode="auto">
            <a:xfrm>
              <a:off x="1232" y="1467"/>
              <a:ext cx="990" cy="15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85000"/>
                </a:lnSpc>
              </a:pPr>
              <a:r>
                <a:rPr lang="en-US" sz="1200" b="1">
                  <a:solidFill>
                    <a:schemeClr val="tx2"/>
                  </a:solidFill>
                </a:rPr>
                <a:t>Customer Discovery</a:t>
              </a:r>
            </a:p>
          </p:txBody>
        </p:sp>
      </p:grpSp>
      <p:grpSp>
        <p:nvGrpSpPr>
          <p:cNvPr id="3" name="Group 3364"/>
          <p:cNvGrpSpPr>
            <a:grpSpLocks/>
          </p:cNvGrpSpPr>
          <p:nvPr/>
        </p:nvGrpSpPr>
        <p:grpSpPr bwMode="auto">
          <a:xfrm>
            <a:off x="357188" y="2768600"/>
            <a:ext cx="8435975" cy="1411288"/>
            <a:chOff x="225" y="1707"/>
            <a:chExt cx="5314" cy="889"/>
          </a:xfrm>
        </p:grpSpPr>
        <p:sp>
          <p:nvSpPr>
            <p:cNvPr id="7419" name="Rectangle 3343"/>
            <p:cNvSpPr>
              <a:spLocks noChangeArrowheads="1"/>
            </p:cNvSpPr>
            <p:nvPr/>
          </p:nvSpPr>
          <p:spPr bwMode="auto">
            <a:xfrm>
              <a:off x="852" y="1707"/>
              <a:ext cx="634"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Prep to Sell</a:t>
              </a:r>
            </a:p>
          </p:txBody>
        </p:sp>
        <p:sp>
          <p:nvSpPr>
            <p:cNvPr id="7420" name="Rectangle 3350"/>
            <p:cNvSpPr>
              <a:spLocks noChangeArrowheads="1"/>
            </p:cNvSpPr>
            <p:nvPr/>
          </p:nvSpPr>
          <p:spPr bwMode="auto">
            <a:xfrm>
              <a:off x="1233" y="2024"/>
              <a:ext cx="1012"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Sell to EarlyVangelists</a:t>
              </a:r>
            </a:p>
          </p:txBody>
        </p:sp>
        <p:sp>
          <p:nvSpPr>
            <p:cNvPr id="7421" name="Rectangle 3351"/>
            <p:cNvSpPr>
              <a:spLocks noChangeArrowheads="1"/>
            </p:cNvSpPr>
            <p:nvPr/>
          </p:nvSpPr>
          <p:spPr bwMode="auto">
            <a:xfrm>
              <a:off x="1867" y="2337"/>
              <a:ext cx="506" cy="259"/>
            </a:xfrm>
            <a:prstGeom prst="rect">
              <a:avLst/>
            </a:prstGeom>
            <a:solidFill>
              <a:srgbClr val="28B9F5"/>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r>
                <a:rPr lang="en-US" sz="800" b="1"/>
                <a:t>Develop Positioning</a:t>
              </a:r>
            </a:p>
          </p:txBody>
        </p:sp>
        <p:sp>
          <p:nvSpPr>
            <p:cNvPr id="7422" name="Text Box 3352"/>
            <p:cNvSpPr txBox="1">
              <a:spLocks noChangeArrowheads="1"/>
            </p:cNvSpPr>
            <p:nvPr/>
          </p:nvSpPr>
          <p:spPr bwMode="auto">
            <a:xfrm>
              <a:off x="225" y="2067"/>
              <a:ext cx="1008" cy="17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1200" b="1">
                  <a:solidFill>
                    <a:srgbClr val="28B9F5"/>
                  </a:solidFill>
                </a:rPr>
                <a:t>Customer Validation</a:t>
              </a:r>
            </a:p>
          </p:txBody>
        </p:sp>
        <p:sp>
          <p:nvSpPr>
            <p:cNvPr id="7423" name="Rectangle 3359"/>
            <p:cNvSpPr>
              <a:spLocks noChangeArrowheads="1"/>
            </p:cNvSpPr>
            <p:nvPr/>
          </p:nvSpPr>
          <p:spPr bwMode="auto">
            <a:xfrm>
              <a:off x="2246" y="2024"/>
              <a:ext cx="3293" cy="259"/>
            </a:xfrm>
            <a:prstGeom prst="rect">
              <a:avLst/>
            </a:prstGeom>
            <a:solidFill>
              <a:srgbClr val="28B9F5">
                <a:alpha val="50195"/>
              </a:srgbClr>
            </a:solidFill>
            <a:ln w="9525">
              <a:pattFill prst="pct50">
                <a:fgClr>
                  <a:schemeClr val="tx1"/>
                </a:fgClr>
                <a:bgClr>
                  <a:srgbClr val="FFFFFF"/>
                </a:bgClr>
              </a:patt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chor="ctr" anchorCtr="1"/>
            <a:lstStyle/>
            <a:p>
              <a:pPr algn="ctr">
                <a:lnSpc>
                  <a:spcPct val="85000"/>
                </a:lnSpc>
              </a:pPr>
              <a:endParaRPr lang="en-US" sz="800" b="1"/>
            </a:p>
          </p:txBody>
        </p:sp>
      </p:grpSp>
      <p:grpSp>
        <p:nvGrpSpPr>
          <p:cNvPr id="4" name="Group 3363"/>
          <p:cNvGrpSpPr>
            <a:grpSpLocks/>
          </p:cNvGrpSpPr>
          <p:nvPr/>
        </p:nvGrpSpPr>
        <p:grpSpPr bwMode="auto">
          <a:xfrm>
            <a:off x="750888" y="4354513"/>
            <a:ext cx="5308600" cy="914400"/>
            <a:chOff x="473" y="2748"/>
            <a:chExt cx="3344" cy="576"/>
          </a:xfrm>
        </p:grpSpPr>
        <p:sp>
          <p:nvSpPr>
            <p:cNvPr id="7414" name="Rectangle 3344"/>
            <p:cNvSpPr>
              <a:spLocks noChangeArrowheads="1"/>
            </p:cNvSpPr>
            <p:nvPr/>
          </p:nvSpPr>
          <p:spPr bwMode="auto">
            <a:xfrm>
              <a:off x="473" y="2748"/>
              <a:ext cx="255"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800" b="1"/>
                <a:t>Ready to Launch</a:t>
              </a:r>
            </a:p>
          </p:txBody>
        </p:sp>
        <p:sp>
          <p:nvSpPr>
            <p:cNvPr id="7415" name="Rectangle 3357"/>
            <p:cNvSpPr>
              <a:spLocks noChangeArrowheads="1"/>
            </p:cNvSpPr>
            <p:nvPr/>
          </p:nvSpPr>
          <p:spPr bwMode="auto">
            <a:xfrm>
              <a:off x="1486" y="2748"/>
              <a:ext cx="1014"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800" b="1"/>
                <a:t>Position Company &amp; Product</a:t>
              </a:r>
            </a:p>
          </p:txBody>
        </p:sp>
        <p:sp>
          <p:nvSpPr>
            <p:cNvPr id="7416" name="Rectangle 3358"/>
            <p:cNvSpPr>
              <a:spLocks noChangeArrowheads="1"/>
            </p:cNvSpPr>
            <p:nvPr/>
          </p:nvSpPr>
          <p:spPr bwMode="auto">
            <a:xfrm>
              <a:off x="2246" y="3065"/>
              <a:ext cx="507"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800" b="1"/>
                <a:t>Launch GEES &amp; Durathon</a:t>
              </a:r>
            </a:p>
          </p:txBody>
        </p:sp>
        <p:sp>
          <p:nvSpPr>
            <p:cNvPr id="7417" name="Rectangle 3360"/>
            <p:cNvSpPr>
              <a:spLocks noChangeArrowheads="1"/>
            </p:cNvSpPr>
            <p:nvPr/>
          </p:nvSpPr>
          <p:spPr bwMode="auto">
            <a:xfrm>
              <a:off x="2627" y="2748"/>
              <a:ext cx="252" cy="259"/>
            </a:xfrm>
            <a:prstGeom prst="rect">
              <a:avLst/>
            </a:prstGeom>
            <a:solidFill>
              <a:srgbClr val="76B9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rIns="18288" anchor="ctr" anchorCtr="1"/>
            <a:lstStyle/>
            <a:p>
              <a:pPr algn="ctr">
                <a:lnSpc>
                  <a:spcPct val="85000"/>
                </a:lnSpc>
              </a:pPr>
              <a:r>
                <a:rPr lang="en-US" sz="700" b="1"/>
                <a:t>Create Demand</a:t>
              </a:r>
            </a:p>
          </p:txBody>
        </p:sp>
        <p:sp>
          <p:nvSpPr>
            <p:cNvPr id="7418" name="Text Box 3362"/>
            <p:cNvSpPr txBox="1">
              <a:spLocks noChangeArrowheads="1"/>
            </p:cNvSpPr>
            <p:nvPr/>
          </p:nvSpPr>
          <p:spPr bwMode="auto">
            <a:xfrm>
              <a:off x="2879" y="2958"/>
              <a:ext cx="938" cy="15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85000"/>
                </a:lnSpc>
              </a:pPr>
              <a:r>
                <a:rPr lang="en-US" sz="1200" b="1">
                  <a:solidFill>
                    <a:srgbClr val="76B900"/>
                  </a:solidFill>
                </a:rPr>
                <a:t>Customer Creation</a:t>
              </a:r>
            </a:p>
          </p:txBody>
        </p:sp>
      </p:grpSp>
      <p:grpSp>
        <p:nvGrpSpPr>
          <p:cNvPr id="5" name="Group 3366"/>
          <p:cNvGrpSpPr>
            <a:grpSpLocks/>
          </p:cNvGrpSpPr>
          <p:nvPr/>
        </p:nvGrpSpPr>
        <p:grpSpPr bwMode="auto">
          <a:xfrm>
            <a:off x="6240464" y="4648199"/>
            <a:ext cx="2903538" cy="1206498"/>
            <a:chOff x="3931" y="2846"/>
            <a:chExt cx="1829" cy="760"/>
          </a:xfrm>
        </p:grpSpPr>
        <p:sp>
          <p:nvSpPr>
            <p:cNvPr id="7412" name="Rectangle 3345"/>
            <p:cNvSpPr>
              <a:spLocks noChangeArrowheads="1"/>
            </p:cNvSpPr>
            <p:nvPr/>
          </p:nvSpPr>
          <p:spPr bwMode="auto">
            <a:xfrm>
              <a:off x="4018" y="3347"/>
              <a:ext cx="1521" cy="259"/>
            </a:xfrm>
            <a:prstGeom prst="rect">
              <a:avLst/>
            </a:prstGeom>
            <a:solidFill>
              <a:srgbClr val="711371"/>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18288" tIns="18288" rIns="18288" bIns="18288" anchor="ctr" anchorCtr="1"/>
            <a:lstStyle/>
            <a:p>
              <a:pPr algn="ctr">
                <a:lnSpc>
                  <a:spcPct val="85000"/>
                </a:lnSpc>
              </a:pPr>
              <a:r>
                <a:rPr lang="en-US" sz="800" b="1">
                  <a:solidFill>
                    <a:srgbClr val="FFFFFF"/>
                  </a:solidFill>
                </a:rPr>
                <a:t>Crossing the Chasm</a:t>
              </a:r>
            </a:p>
            <a:p>
              <a:pPr algn="ctr">
                <a:lnSpc>
                  <a:spcPct val="85000"/>
                </a:lnSpc>
              </a:pPr>
              <a:r>
                <a:rPr lang="en-US" sz="800">
                  <a:solidFill>
                    <a:srgbClr val="FFFFFF"/>
                  </a:solidFill>
                </a:rPr>
                <a:t>Move from EarlyVangelists to Mainstream Customers</a:t>
              </a:r>
            </a:p>
          </p:txBody>
        </p:sp>
        <p:sp>
          <p:nvSpPr>
            <p:cNvPr id="7413" name="Text Box 3365"/>
            <p:cNvSpPr txBox="1">
              <a:spLocks noChangeArrowheads="1"/>
            </p:cNvSpPr>
            <p:nvPr/>
          </p:nvSpPr>
          <p:spPr bwMode="auto">
            <a:xfrm>
              <a:off x="3931" y="2846"/>
              <a:ext cx="1829" cy="2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85000"/>
                </a:lnSpc>
              </a:pPr>
              <a:r>
                <a:rPr lang="en-US" sz="2400" b="1" dirty="0">
                  <a:solidFill>
                    <a:srgbClr val="711371"/>
                  </a:solidFill>
                </a:rPr>
                <a:t>Company Building</a:t>
              </a: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567317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smtClean="0"/>
              <a:t>GEMX Business Model Scorecard</a:t>
            </a:r>
            <a:br>
              <a:rPr lang="en-US" sz="3200" dirty="0" smtClean="0"/>
            </a:br>
            <a:r>
              <a:rPr lang="en-US" sz="2400" dirty="0" smtClean="0">
                <a:solidFill>
                  <a:srgbClr val="FF0000"/>
                </a:solidFill>
              </a:rPr>
              <a:t>critical pending actions</a:t>
            </a:r>
            <a:r>
              <a:rPr lang="en-US" sz="3200" dirty="0" smtClean="0"/>
              <a:t/>
            </a:r>
            <a:br>
              <a:rPr lang="en-US" sz="3200" dirty="0" smtClean="0"/>
            </a:br>
            <a:endParaRPr lang="en-US" sz="3200" b="1" dirty="0">
              <a:solidFill>
                <a:srgbClr val="90ABE8"/>
              </a:solidFill>
            </a:endParaRPr>
          </a:p>
        </p:txBody>
      </p:sp>
      <p:grpSp>
        <p:nvGrpSpPr>
          <p:cNvPr id="5" name="Group 13"/>
          <p:cNvGrpSpPr>
            <a:grpSpLocks noChangeAspect="1"/>
          </p:cNvGrpSpPr>
          <p:nvPr/>
        </p:nvGrpSpPr>
        <p:grpSpPr>
          <a:xfrm>
            <a:off x="441400" y="1101391"/>
            <a:ext cx="8255518" cy="4361514"/>
            <a:chOff x="521337" y="1161150"/>
            <a:chExt cx="8101325" cy="4280051"/>
          </a:xfrm>
        </p:grpSpPr>
        <p:sp>
          <p:nvSpPr>
            <p:cNvPr id="70" name="Rectangle 69"/>
            <p:cNvSpPr/>
            <p:nvPr/>
          </p:nvSpPr>
          <p:spPr bwMode="auto">
            <a:xfrm>
              <a:off x="5378561" y="1163127"/>
              <a:ext cx="3238154" cy="3231419"/>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rmAutofit/>
            </a:bodyPr>
            <a:lstStyle/>
            <a:p>
              <a:endParaRPr lang="en-US"/>
            </a:p>
          </p:txBody>
        </p:sp>
        <p:sp>
          <p:nvSpPr>
            <p:cNvPr id="69" name="Rectangle 68"/>
            <p:cNvSpPr/>
            <p:nvPr/>
          </p:nvSpPr>
          <p:spPr bwMode="auto">
            <a:xfrm>
              <a:off x="4569027" y="4394545"/>
              <a:ext cx="4047688" cy="1046656"/>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rm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
          <p:nvSpPr>
            <p:cNvPr id="64" name="Rectangle 63"/>
            <p:cNvSpPr/>
            <p:nvPr/>
          </p:nvSpPr>
          <p:spPr bwMode="auto">
            <a:xfrm>
              <a:off x="521339" y="4394543"/>
              <a:ext cx="4047688" cy="1046656"/>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rm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70C0"/>
                </a:solidFill>
                <a:effectLst/>
                <a:latin typeface="GE Inspira Pitch" pitchFamily="34" charset="0"/>
              </a:endParaRPr>
            </a:p>
          </p:txBody>
        </p:sp>
        <p:sp>
          <p:nvSpPr>
            <p:cNvPr id="65" name="Rectangle 64"/>
            <p:cNvSpPr/>
            <p:nvPr/>
          </p:nvSpPr>
          <p:spPr bwMode="auto">
            <a:xfrm>
              <a:off x="521337" y="1163123"/>
              <a:ext cx="3238151" cy="3231419"/>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rmAutofit/>
            </a:bodyPr>
            <a:lstStyle/>
            <a:p>
              <a:endParaRPr lang="en-US"/>
            </a:p>
          </p:txBody>
        </p:sp>
        <p:cxnSp>
          <p:nvCxnSpPr>
            <p:cNvPr id="33" name="Straight Connector 32"/>
            <p:cNvCxnSpPr/>
            <p:nvPr/>
          </p:nvCxnSpPr>
          <p:spPr bwMode="auto">
            <a:xfrm>
              <a:off x="521339" y="4501418"/>
              <a:ext cx="809537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4" name="Rectangle 3"/>
            <p:cNvSpPr/>
            <p:nvPr/>
          </p:nvSpPr>
          <p:spPr bwMode="auto">
            <a:xfrm>
              <a:off x="521339" y="1163125"/>
              <a:ext cx="8095376" cy="4278076"/>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rm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GE Inspira Pitch" pitchFamily="34" charset="0"/>
              </a:endParaRPr>
            </a:p>
          </p:txBody>
        </p:sp>
        <p:cxnSp>
          <p:nvCxnSpPr>
            <p:cNvPr id="34" name="Straight Connector 33"/>
            <p:cNvCxnSpPr/>
            <p:nvPr/>
          </p:nvCxnSpPr>
          <p:spPr bwMode="auto">
            <a:xfrm flipH="1">
              <a:off x="2140412" y="1163125"/>
              <a:ext cx="2" cy="33517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38" name="Straight Connector 37"/>
            <p:cNvCxnSpPr/>
            <p:nvPr/>
          </p:nvCxnSpPr>
          <p:spPr bwMode="auto">
            <a:xfrm>
              <a:off x="5378563" y="1163125"/>
              <a:ext cx="1058" cy="33382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39" name="Straight Connector 38"/>
            <p:cNvCxnSpPr/>
            <p:nvPr/>
          </p:nvCxnSpPr>
          <p:spPr bwMode="auto">
            <a:xfrm>
              <a:off x="7003586" y="1163125"/>
              <a:ext cx="12513" cy="33382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48" name="Straight Connector 47"/>
            <p:cNvCxnSpPr/>
            <p:nvPr/>
          </p:nvCxnSpPr>
          <p:spPr bwMode="auto">
            <a:xfrm flipV="1">
              <a:off x="2140414" y="2778833"/>
              <a:ext cx="1619075" cy="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51" name="Straight Connector 50"/>
            <p:cNvCxnSpPr/>
            <p:nvPr/>
          </p:nvCxnSpPr>
          <p:spPr bwMode="auto">
            <a:xfrm flipV="1">
              <a:off x="5386514" y="3049167"/>
              <a:ext cx="1619075" cy="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52" name="Straight Connector 51"/>
            <p:cNvCxnSpPr/>
            <p:nvPr/>
          </p:nvCxnSpPr>
          <p:spPr bwMode="auto">
            <a:xfrm>
              <a:off x="4568254" y="4499443"/>
              <a:ext cx="774" cy="9417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3" name="TextBox 2"/>
            <p:cNvSpPr txBox="1"/>
            <p:nvPr/>
          </p:nvSpPr>
          <p:spPr>
            <a:xfrm>
              <a:off x="521339" y="1163125"/>
              <a:ext cx="1619076" cy="353943"/>
            </a:xfrm>
            <a:prstGeom prst="rect">
              <a:avLst/>
            </a:prstGeom>
            <a:noFill/>
          </p:spPr>
          <p:txBody>
            <a:bodyPr wrap="square" rtlCol="0">
              <a:normAutofit/>
            </a:bodyPr>
            <a:lstStyle/>
            <a:p>
              <a:r>
                <a:rPr lang="en-US" sz="1000" b="1" dirty="0"/>
                <a:t>Key Partners</a:t>
              </a:r>
            </a:p>
            <a:p>
              <a:r>
                <a:rPr lang="en-US" sz="700" i="1" dirty="0"/>
                <a:t>Who are our key partners/ suppliers</a:t>
              </a:r>
            </a:p>
          </p:txBody>
        </p:sp>
        <p:sp>
          <p:nvSpPr>
            <p:cNvPr id="67" name="TextBox 66"/>
            <p:cNvSpPr txBox="1"/>
            <p:nvPr/>
          </p:nvSpPr>
          <p:spPr>
            <a:xfrm>
              <a:off x="2140414" y="1163125"/>
              <a:ext cx="1619076" cy="477054"/>
            </a:xfrm>
            <a:prstGeom prst="rect">
              <a:avLst/>
            </a:prstGeom>
            <a:noFill/>
          </p:spPr>
          <p:txBody>
            <a:bodyPr wrap="square" rtlCol="0">
              <a:normAutofit/>
            </a:bodyPr>
            <a:lstStyle/>
            <a:p>
              <a:r>
                <a:rPr lang="en-US" sz="1000" b="1" dirty="0"/>
                <a:t>Key Activities</a:t>
              </a:r>
            </a:p>
            <a:p>
              <a:r>
                <a:rPr lang="en-US" sz="700" i="1" dirty="0"/>
                <a:t>Which key activities does the biz model require</a:t>
              </a:r>
            </a:p>
          </p:txBody>
        </p:sp>
        <p:sp>
          <p:nvSpPr>
            <p:cNvPr id="68" name="TextBox 67"/>
            <p:cNvSpPr txBox="1"/>
            <p:nvPr/>
          </p:nvSpPr>
          <p:spPr>
            <a:xfrm>
              <a:off x="3759488" y="1163125"/>
              <a:ext cx="1619076" cy="461665"/>
            </a:xfrm>
            <a:prstGeom prst="rect">
              <a:avLst/>
            </a:prstGeom>
            <a:noFill/>
          </p:spPr>
          <p:txBody>
            <a:bodyPr wrap="square" rtlCol="0">
              <a:normAutofit/>
            </a:bodyPr>
            <a:lstStyle/>
            <a:p>
              <a:r>
                <a:rPr lang="en-US" sz="1000" b="1" dirty="0" smtClean="0"/>
                <a:t>Value Proposition</a:t>
              </a:r>
              <a:endParaRPr lang="en-US" sz="1000" b="1" dirty="0"/>
            </a:p>
            <a:p>
              <a:r>
                <a:rPr lang="en-US" sz="700" i="1" dirty="0"/>
                <a:t>What value do we deliver to the customer</a:t>
              </a:r>
            </a:p>
          </p:txBody>
        </p:sp>
        <p:sp>
          <p:nvSpPr>
            <p:cNvPr id="73" name="TextBox 72"/>
            <p:cNvSpPr txBox="1"/>
            <p:nvPr/>
          </p:nvSpPr>
          <p:spPr>
            <a:xfrm>
              <a:off x="5378563" y="1163125"/>
              <a:ext cx="1619076" cy="461665"/>
            </a:xfrm>
            <a:prstGeom prst="rect">
              <a:avLst/>
            </a:prstGeom>
            <a:noFill/>
          </p:spPr>
          <p:txBody>
            <a:bodyPr wrap="square" rtlCol="0">
              <a:normAutofit/>
            </a:bodyPr>
            <a:lstStyle/>
            <a:p>
              <a:r>
                <a:rPr lang="en-US" sz="1000" b="1" dirty="0" smtClean="0"/>
                <a:t>Customer Relationships</a:t>
              </a:r>
              <a:endParaRPr lang="en-US" sz="1000" b="1" dirty="0"/>
            </a:p>
            <a:p>
              <a:r>
                <a:rPr lang="en-US" sz="700" i="1" dirty="0"/>
                <a:t>What type of relationship does each segment require of us</a:t>
              </a:r>
            </a:p>
          </p:txBody>
        </p:sp>
        <p:sp>
          <p:nvSpPr>
            <p:cNvPr id="74" name="TextBox 73"/>
            <p:cNvSpPr txBox="1"/>
            <p:nvPr/>
          </p:nvSpPr>
          <p:spPr>
            <a:xfrm>
              <a:off x="7003586" y="1163125"/>
              <a:ext cx="1619076" cy="353943"/>
            </a:xfrm>
            <a:prstGeom prst="rect">
              <a:avLst/>
            </a:prstGeom>
            <a:noFill/>
          </p:spPr>
          <p:txBody>
            <a:bodyPr wrap="square" rtlCol="0">
              <a:normAutofit/>
            </a:bodyPr>
            <a:lstStyle/>
            <a:p>
              <a:r>
                <a:rPr lang="en-US" sz="1000" b="1" dirty="0" smtClean="0"/>
                <a:t>Customer Segments</a:t>
              </a:r>
              <a:endParaRPr lang="en-US" sz="1000" b="1" dirty="0"/>
            </a:p>
            <a:p>
              <a:r>
                <a:rPr lang="en-US" sz="700" i="1" dirty="0" smtClean="0"/>
                <a:t>For whom are we creating value</a:t>
              </a:r>
              <a:endParaRPr lang="en-US" sz="700" i="1" dirty="0"/>
            </a:p>
          </p:txBody>
        </p:sp>
        <p:sp>
          <p:nvSpPr>
            <p:cNvPr id="75" name="TextBox 74"/>
            <p:cNvSpPr txBox="1"/>
            <p:nvPr/>
          </p:nvSpPr>
          <p:spPr>
            <a:xfrm>
              <a:off x="5378563" y="3017363"/>
              <a:ext cx="1619076" cy="461665"/>
            </a:xfrm>
            <a:prstGeom prst="rect">
              <a:avLst/>
            </a:prstGeom>
            <a:noFill/>
          </p:spPr>
          <p:txBody>
            <a:bodyPr wrap="square" rtlCol="0">
              <a:normAutofit/>
            </a:bodyPr>
            <a:lstStyle/>
            <a:p>
              <a:r>
                <a:rPr lang="en-US" sz="1000" b="1" dirty="0" smtClean="0"/>
                <a:t>Channels</a:t>
              </a:r>
            </a:p>
            <a:p>
              <a:r>
                <a:rPr lang="en-US" sz="700" i="1" dirty="0" smtClean="0"/>
                <a:t>Through </a:t>
              </a:r>
              <a:r>
                <a:rPr lang="en-US" sz="700" i="1" dirty="0"/>
                <a:t>which channel does each segment want to be reached</a:t>
              </a:r>
            </a:p>
          </p:txBody>
        </p:sp>
        <p:sp>
          <p:nvSpPr>
            <p:cNvPr id="76" name="TextBox 75"/>
            <p:cNvSpPr txBox="1"/>
            <p:nvPr/>
          </p:nvSpPr>
          <p:spPr>
            <a:xfrm>
              <a:off x="4569027" y="4513293"/>
              <a:ext cx="4047688" cy="353943"/>
            </a:xfrm>
            <a:prstGeom prst="rect">
              <a:avLst/>
            </a:prstGeom>
            <a:noFill/>
          </p:spPr>
          <p:txBody>
            <a:bodyPr wrap="square" rtlCol="0">
              <a:normAutofit/>
            </a:bodyPr>
            <a:lstStyle/>
            <a:p>
              <a:r>
                <a:rPr lang="en-US" sz="1000" b="1" dirty="0" smtClean="0"/>
                <a:t>Revenue Streams</a:t>
              </a:r>
            </a:p>
            <a:p>
              <a:r>
                <a:rPr lang="en-US" sz="700" i="1" dirty="0"/>
                <a:t>How much is each segment willing to pay and how would they like to pay us this amount</a:t>
              </a:r>
            </a:p>
          </p:txBody>
        </p:sp>
        <p:sp>
          <p:nvSpPr>
            <p:cNvPr id="78" name="TextBox 77"/>
            <p:cNvSpPr txBox="1"/>
            <p:nvPr/>
          </p:nvSpPr>
          <p:spPr>
            <a:xfrm>
              <a:off x="521337" y="4513296"/>
              <a:ext cx="4047688" cy="353943"/>
            </a:xfrm>
            <a:prstGeom prst="rect">
              <a:avLst/>
            </a:prstGeom>
            <a:noFill/>
          </p:spPr>
          <p:txBody>
            <a:bodyPr wrap="square" rtlCol="0">
              <a:normAutofit/>
            </a:bodyPr>
            <a:lstStyle/>
            <a:p>
              <a:r>
                <a:rPr lang="en-US" sz="1000" b="1" dirty="0"/>
                <a:t>Cost Structure</a:t>
              </a:r>
            </a:p>
            <a:p>
              <a:r>
                <a:rPr lang="en-US" sz="700" i="1" dirty="0" smtClean="0"/>
                <a:t>What are our cost drivers</a:t>
              </a:r>
              <a:endParaRPr lang="en-US" sz="700" i="1" dirty="0"/>
            </a:p>
          </p:txBody>
        </p:sp>
        <p:sp>
          <p:nvSpPr>
            <p:cNvPr id="80" name="TextBox 79"/>
            <p:cNvSpPr txBox="1"/>
            <p:nvPr/>
          </p:nvSpPr>
          <p:spPr>
            <a:xfrm>
              <a:off x="2140414" y="2778833"/>
              <a:ext cx="1619076" cy="461665"/>
            </a:xfrm>
            <a:prstGeom prst="rect">
              <a:avLst/>
            </a:prstGeom>
            <a:noFill/>
          </p:spPr>
          <p:txBody>
            <a:bodyPr wrap="square" rtlCol="0">
              <a:normAutofit/>
            </a:bodyPr>
            <a:lstStyle/>
            <a:p>
              <a:r>
                <a:rPr lang="en-US" sz="1000" b="1" dirty="0" smtClean="0"/>
                <a:t>Key Resources</a:t>
              </a:r>
            </a:p>
            <a:p>
              <a:r>
                <a:rPr lang="en-US" sz="700" i="1" dirty="0"/>
                <a:t>Which key resources does the biz model require</a:t>
              </a:r>
            </a:p>
          </p:txBody>
        </p:sp>
        <p:sp>
          <p:nvSpPr>
            <p:cNvPr id="24" name="TextBox 23"/>
            <p:cNvSpPr txBox="1"/>
            <p:nvPr/>
          </p:nvSpPr>
          <p:spPr>
            <a:xfrm>
              <a:off x="7015424" y="1596065"/>
              <a:ext cx="1601292" cy="1754326"/>
            </a:xfrm>
            <a:prstGeom prst="rect">
              <a:avLst/>
            </a:prstGeom>
            <a:noFill/>
          </p:spPr>
          <p:txBody>
            <a:bodyPr wrap="square" rtlCol="0">
              <a:normAutofit/>
            </a:bodyPr>
            <a:lstStyle/>
            <a:p>
              <a:pPr marL="111125" indent="-111125">
                <a:buFont typeface="Wingdings" pitchFamily="2" charset="2"/>
                <a:buChar char="ü"/>
              </a:pPr>
              <a:r>
                <a:rPr lang="en-US" sz="600" dirty="0"/>
                <a:t>identify key market segments (geography/application) and customer segments (e.g. operator versus owner</a:t>
              </a:r>
              <a:r>
                <a:rPr lang="en-US" sz="600" dirty="0" smtClean="0"/>
                <a:t>)</a:t>
              </a:r>
            </a:p>
            <a:p>
              <a:pPr marL="111125" indent="-111125">
                <a:buFont typeface="Wingdings" pitchFamily="2" charset="2"/>
                <a:buChar char="ü"/>
              </a:pPr>
              <a:r>
                <a:rPr lang="en-US" sz="600" dirty="0"/>
                <a:t>how many customers in each segment and estimated potential volume for each </a:t>
              </a:r>
              <a:r>
                <a:rPr lang="en-US" sz="600" dirty="0" smtClean="0"/>
                <a:t>customer</a:t>
              </a:r>
            </a:p>
            <a:p>
              <a:pPr marL="111125" indent="-111125">
                <a:buFont typeface="Wingdings" pitchFamily="2" charset="2"/>
                <a:buChar char="ü"/>
              </a:pPr>
              <a:r>
                <a:rPr lang="en-US" sz="600" dirty="0" smtClean="0"/>
                <a:t>how </a:t>
              </a:r>
              <a:r>
                <a:rPr lang="en-US" sz="600" dirty="0"/>
                <a:t>do customers make money … key customer pain/gain points in each </a:t>
              </a:r>
              <a:r>
                <a:rPr lang="en-US" sz="600" dirty="0" smtClean="0"/>
                <a:t>segment</a:t>
              </a:r>
            </a:p>
            <a:p>
              <a:pPr marL="111125" indent="-111125">
                <a:buFont typeface="Wingdings" pitchFamily="2" charset="2"/>
                <a:buChar char="ü"/>
              </a:pPr>
              <a:r>
                <a:rPr lang="en-US" sz="600" dirty="0"/>
                <a:t>how are buying decisions made in each segment - id process, hurdles, </a:t>
              </a:r>
              <a:r>
                <a:rPr lang="en-US" sz="600" dirty="0" smtClean="0"/>
                <a:t>decision makers</a:t>
              </a:r>
            </a:p>
            <a:p>
              <a:pPr marL="111125" indent="-111125">
                <a:buFont typeface="Wingdings" pitchFamily="2" charset="2"/>
                <a:buChar char="ü"/>
              </a:pPr>
              <a:r>
                <a:rPr lang="en-US" sz="600" dirty="0"/>
                <a:t>what does an </a:t>
              </a:r>
              <a:r>
                <a:rPr lang="en-US" sz="600" dirty="0" err="1"/>
                <a:t>Earlyvangelist</a:t>
              </a:r>
              <a:r>
                <a:rPr lang="en-US" sz="600" dirty="0"/>
                <a:t> look like in each </a:t>
              </a:r>
              <a:r>
                <a:rPr lang="en-US" sz="600" dirty="0" smtClean="0"/>
                <a:t>segment</a:t>
              </a:r>
            </a:p>
            <a:p>
              <a:pPr marL="111125" indent="-111125">
                <a:buFont typeface="Wingdings" pitchFamily="2" charset="2"/>
                <a:buChar char="ü"/>
              </a:pPr>
              <a:r>
                <a:rPr lang="en-US" sz="600" dirty="0"/>
                <a:t>who influences purchases in each segment (trade groups, key resellers, trend watchers) </a:t>
              </a:r>
              <a:endParaRPr lang="en-US" sz="600" dirty="0" smtClean="0"/>
            </a:p>
            <a:p>
              <a:pPr marL="171450" indent="-171450">
                <a:buFont typeface="Wingdings" pitchFamily="2" charset="2"/>
                <a:buChar char="q"/>
              </a:pPr>
              <a:endParaRPr lang="en-US" sz="600" dirty="0" smtClean="0"/>
            </a:p>
          </p:txBody>
        </p:sp>
        <p:sp>
          <p:nvSpPr>
            <p:cNvPr id="116" name="TextBox 115"/>
            <p:cNvSpPr txBox="1"/>
            <p:nvPr/>
          </p:nvSpPr>
          <p:spPr>
            <a:xfrm>
              <a:off x="3769180" y="1597395"/>
              <a:ext cx="1601292" cy="2917455"/>
            </a:xfrm>
            <a:prstGeom prst="rect">
              <a:avLst/>
            </a:prstGeom>
            <a:noFill/>
          </p:spPr>
          <p:txBody>
            <a:bodyPr wrap="square" rtlCol="0">
              <a:normAutofit/>
            </a:bodyPr>
            <a:lstStyle/>
            <a:p>
              <a:pPr marL="111125" indent="-111125">
                <a:buFont typeface="Wingdings" pitchFamily="2" charset="2"/>
                <a:buChar char="ü"/>
              </a:pPr>
              <a:r>
                <a:rPr lang="en-US" sz="600" dirty="0" smtClean="0"/>
                <a:t>key distinctive product features </a:t>
              </a:r>
              <a:r>
                <a:rPr lang="en-US" sz="600" dirty="0"/>
                <a:t>&amp; </a:t>
              </a:r>
              <a:r>
                <a:rPr lang="en-US" sz="600" dirty="0" smtClean="0"/>
                <a:t>benefits for the target customer segment </a:t>
              </a:r>
              <a:endParaRPr lang="en-US" sz="600" dirty="0"/>
            </a:p>
            <a:p>
              <a:pPr marL="111125" indent="-111125">
                <a:buFont typeface="Wingdings" pitchFamily="2" charset="2"/>
                <a:buChar char="ü"/>
              </a:pPr>
              <a:r>
                <a:rPr lang="en-US" sz="600" dirty="0" smtClean="0"/>
                <a:t>total </a:t>
              </a:r>
              <a:r>
                <a:rPr lang="en-US" sz="600" dirty="0"/>
                <a:t>cost of ownership for segment versus </a:t>
              </a:r>
              <a:r>
                <a:rPr lang="en-US" sz="600" dirty="0" smtClean="0"/>
                <a:t>alternatives</a:t>
              </a:r>
              <a:endParaRPr lang="en-US" sz="600" dirty="0"/>
            </a:p>
            <a:p>
              <a:pPr marL="111125" indent="-111125">
                <a:buFont typeface="Wingdings" pitchFamily="2" charset="2"/>
                <a:buChar char="ü"/>
              </a:pPr>
              <a:r>
                <a:rPr lang="en-US" sz="600" dirty="0"/>
                <a:t>why will segment buy </a:t>
              </a:r>
              <a:r>
                <a:rPr lang="en-US" sz="600" dirty="0" err="1"/>
                <a:t>Durathon</a:t>
              </a:r>
              <a:r>
                <a:rPr lang="en-US" sz="600" dirty="0"/>
                <a:t> versus alternatives (i.e. value </a:t>
              </a:r>
              <a:r>
                <a:rPr lang="en-US" sz="600" dirty="0" smtClean="0"/>
                <a:t>proposition)</a:t>
              </a:r>
            </a:p>
            <a:p>
              <a:pPr marL="111125" indent="-111125">
                <a:buFont typeface="Wingdings" pitchFamily="2" charset="2"/>
                <a:buChar char="ü"/>
              </a:pPr>
              <a:r>
                <a:rPr lang="en-US" sz="600" dirty="0" smtClean="0"/>
                <a:t>minimum feature set (i.e</a:t>
              </a:r>
              <a:r>
                <a:rPr lang="en-US" sz="600" dirty="0"/>
                <a:t>. our launch </a:t>
              </a:r>
              <a:r>
                <a:rPr lang="en-US" sz="600" dirty="0" smtClean="0"/>
                <a:t>configuration) </a:t>
              </a:r>
              <a:r>
                <a:rPr lang="en-US" sz="600" dirty="0"/>
                <a:t>and ultimate feature </a:t>
              </a:r>
              <a:r>
                <a:rPr lang="en-US" sz="600" dirty="0" smtClean="0"/>
                <a:t>set</a:t>
              </a:r>
            </a:p>
            <a:p>
              <a:pPr marL="111125" indent="-111125">
                <a:buFont typeface="Wingdings" pitchFamily="2" charset="2"/>
                <a:buChar char="q"/>
              </a:pPr>
              <a:r>
                <a:rPr lang="en-US" sz="600" dirty="0" smtClean="0"/>
                <a:t>opportunities </a:t>
              </a:r>
              <a:r>
                <a:rPr lang="en-US" sz="600" dirty="0"/>
                <a:t>to claim IP or </a:t>
              </a:r>
              <a:r>
                <a:rPr lang="en-US" sz="600" dirty="0" smtClean="0"/>
                <a:t>trademark /  </a:t>
              </a:r>
              <a:r>
                <a:rPr lang="en-US" sz="600" dirty="0"/>
                <a:t>is there freedom to </a:t>
              </a:r>
              <a:r>
                <a:rPr lang="en-US" sz="600" dirty="0" smtClean="0"/>
                <a:t>practice</a:t>
              </a:r>
            </a:p>
            <a:p>
              <a:pPr marL="111125" indent="-111125">
                <a:buFont typeface="Wingdings" pitchFamily="2" charset="2"/>
                <a:buChar char="ü"/>
              </a:pPr>
              <a:r>
                <a:rPr lang="en-US" sz="600" dirty="0"/>
                <a:t>what regulatory</a:t>
              </a:r>
              <a:r>
                <a:rPr lang="en-US" sz="600" dirty="0" smtClean="0"/>
                <a:t>/ certification/ transportation/ customs </a:t>
              </a:r>
              <a:r>
                <a:rPr lang="en-US" sz="600" dirty="0"/>
                <a:t>requirements should be met or could be </a:t>
              </a:r>
              <a:r>
                <a:rPr lang="en-US" sz="600" dirty="0" smtClean="0"/>
                <a:t>differentiator</a:t>
              </a:r>
              <a:endParaRPr lang="en-US" sz="600" dirty="0"/>
            </a:p>
          </p:txBody>
        </p:sp>
        <p:sp>
          <p:nvSpPr>
            <p:cNvPr id="118" name="TextBox 117"/>
            <p:cNvSpPr txBox="1"/>
            <p:nvPr/>
          </p:nvSpPr>
          <p:spPr>
            <a:xfrm>
              <a:off x="5392046" y="3429448"/>
              <a:ext cx="1636049" cy="923330"/>
            </a:xfrm>
            <a:prstGeom prst="rect">
              <a:avLst/>
            </a:prstGeom>
            <a:noFill/>
          </p:spPr>
          <p:txBody>
            <a:bodyPr wrap="square" rtlCol="0">
              <a:normAutofit/>
            </a:bodyPr>
            <a:lstStyle/>
            <a:p>
              <a:pPr marL="111125" indent="-111125">
                <a:buFont typeface="Wingdings" pitchFamily="2" charset="2"/>
                <a:buChar char="ü"/>
              </a:pPr>
              <a:r>
                <a:rPr lang="en-US" sz="600" dirty="0"/>
                <a:t>which segments can only or best be reached through </a:t>
              </a:r>
              <a:r>
                <a:rPr lang="en-US" sz="600" dirty="0" smtClean="0"/>
                <a:t>a channel </a:t>
              </a:r>
              <a:r>
                <a:rPr lang="en-US" sz="600" dirty="0"/>
                <a:t>partner</a:t>
              </a:r>
            </a:p>
            <a:p>
              <a:pPr marL="111125" indent="-111125">
                <a:buFont typeface="Wingdings" pitchFamily="2" charset="2"/>
                <a:buChar char="ü"/>
              </a:pPr>
              <a:r>
                <a:rPr lang="en-US" sz="600" dirty="0" smtClean="0"/>
                <a:t>which </a:t>
              </a:r>
              <a:r>
                <a:rPr lang="en-US" sz="600" dirty="0"/>
                <a:t>channel partners are important to optimize sales in each segment </a:t>
              </a:r>
              <a:endParaRPr lang="en-US" sz="600" dirty="0" smtClean="0"/>
            </a:p>
            <a:p>
              <a:pPr marL="111125" indent="-111125">
                <a:buFont typeface="Wingdings" pitchFamily="2" charset="2"/>
                <a:buChar char="q"/>
              </a:pPr>
              <a:r>
                <a:rPr lang="en-US" sz="600" dirty="0">
                  <a:solidFill>
                    <a:srgbClr val="FF0000"/>
                  </a:solidFill>
                </a:rPr>
                <a:t>what are channel partners' requirements and cost to become a proactive sales channel </a:t>
              </a:r>
              <a:endParaRPr lang="en-US" sz="600" dirty="0" smtClean="0">
                <a:solidFill>
                  <a:srgbClr val="FF0000"/>
                </a:solidFill>
              </a:endParaRPr>
            </a:p>
            <a:p>
              <a:pPr marL="111125" indent="-111125">
                <a:buFont typeface="Wingdings" pitchFamily="2" charset="2"/>
                <a:buChar char="q"/>
              </a:pPr>
              <a:r>
                <a:rPr lang="en-US" sz="600" dirty="0">
                  <a:solidFill>
                    <a:srgbClr val="FF0000"/>
                  </a:solidFill>
                </a:rPr>
                <a:t>initial channel partner response to value proposition &amp; customer </a:t>
              </a:r>
              <a:r>
                <a:rPr lang="en-US" sz="600" dirty="0" smtClean="0">
                  <a:solidFill>
                    <a:srgbClr val="FF0000"/>
                  </a:solidFill>
                </a:rPr>
                <a:t>segments</a:t>
              </a:r>
              <a:endParaRPr lang="en-US" sz="600" dirty="0">
                <a:solidFill>
                  <a:srgbClr val="FF0000"/>
                </a:solidFill>
              </a:endParaRPr>
            </a:p>
          </p:txBody>
        </p:sp>
        <p:sp>
          <p:nvSpPr>
            <p:cNvPr id="119" name="TextBox 118"/>
            <p:cNvSpPr txBox="1"/>
            <p:nvPr/>
          </p:nvSpPr>
          <p:spPr>
            <a:xfrm>
              <a:off x="4582495" y="4835874"/>
              <a:ext cx="4040167" cy="605327"/>
            </a:xfrm>
            <a:prstGeom prst="rect">
              <a:avLst/>
            </a:prstGeom>
            <a:noFill/>
          </p:spPr>
          <p:txBody>
            <a:bodyPr wrap="square" rtlCol="0">
              <a:normAutofit/>
            </a:bodyPr>
            <a:lstStyle/>
            <a:p>
              <a:pPr marL="117475" indent="-117475">
                <a:buFont typeface="Wingdings" pitchFamily="2" charset="2"/>
                <a:buChar char="q"/>
              </a:pPr>
              <a:r>
                <a:rPr lang="en-US" sz="600" dirty="0" smtClean="0">
                  <a:solidFill>
                    <a:srgbClr val="FF0000"/>
                  </a:solidFill>
                </a:rPr>
                <a:t>What are price /performance characteristics of competing technology</a:t>
              </a:r>
            </a:p>
            <a:p>
              <a:pPr marL="117475" indent="-117475">
                <a:buFont typeface="Wingdings" pitchFamily="2" charset="2"/>
                <a:buChar char="q"/>
              </a:pPr>
              <a:r>
                <a:rPr lang="en-US" sz="600" dirty="0" smtClean="0">
                  <a:solidFill>
                    <a:srgbClr val="FF0000"/>
                  </a:solidFill>
                </a:rPr>
                <a:t>What is the 2013 price target for 1 MM cells</a:t>
              </a:r>
            </a:p>
            <a:p>
              <a:pPr marL="117475" indent="-117475">
                <a:buFont typeface="Wingdings" pitchFamily="2" charset="2"/>
                <a:buChar char="q"/>
              </a:pPr>
              <a:r>
                <a:rPr lang="en-US" sz="600" dirty="0" smtClean="0">
                  <a:solidFill>
                    <a:srgbClr val="FF0000"/>
                  </a:solidFill>
                </a:rPr>
                <a:t>What is the 2015 price target for 10 MM cells</a:t>
              </a:r>
            </a:p>
            <a:p>
              <a:pPr marL="117475" indent="-117475">
                <a:buFont typeface="Wingdings" pitchFamily="2" charset="2"/>
                <a:buChar char="ü"/>
              </a:pPr>
              <a:r>
                <a:rPr lang="en-US" sz="600" dirty="0" smtClean="0"/>
                <a:t>what </a:t>
              </a:r>
              <a:r>
                <a:rPr lang="en-US" sz="600" dirty="0"/>
                <a:t>is optimum sales method for each segment (asset sale, lease, pay for performance, etc</a:t>
              </a:r>
              <a:r>
                <a:rPr lang="en-US" sz="600" dirty="0" smtClean="0"/>
                <a:t>.)</a:t>
              </a:r>
            </a:p>
            <a:p>
              <a:pPr marL="171450" indent="-171450">
                <a:buFont typeface="Wingdings" pitchFamily="2" charset="2"/>
                <a:buChar char="ü"/>
              </a:pPr>
              <a:endParaRPr lang="en-US" sz="600" dirty="0"/>
            </a:p>
          </p:txBody>
        </p:sp>
        <p:sp>
          <p:nvSpPr>
            <p:cNvPr id="117" name="TextBox 116"/>
            <p:cNvSpPr txBox="1"/>
            <p:nvPr/>
          </p:nvSpPr>
          <p:spPr>
            <a:xfrm>
              <a:off x="5393842" y="1609210"/>
              <a:ext cx="1614406" cy="1384995"/>
            </a:xfrm>
            <a:prstGeom prst="rect">
              <a:avLst/>
            </a:prstGeom>
            <a:noFill/>
          </p:spPr>
          <p:txBody>
            <a:bodyPr wrap="square" rtlCol="0">
              <a:normAutofit/>
            </a:bodyPr>
            <a:lstStyle/>
            <a:p>
              <a:pPr marL="111125" indent="-111125">
                <a:buFont typeface="Wingdings" pitchFamily="2" charset="2"/>
                <a:buChar char="ü"/>
              </a:pPr>
              <a:r>
                <a:rPr lang="en-US" sz="600" dirty="0" smtClean="0"/>
                <a:t>product </a:t>
              </a:r>
              <a:r>
                <a:rPr lang="en-US" sz="600" dirty="0"/>
                <a:t>positioning/elevator pitch for each </a:t>
              </a:r>
              <a:r>
                <a:rPr lang="en-US" sz="600" dirty="0" smtClean="0"/>
                <a:t>segment</a:t>
              </a:r>
            </a:p>
            <a:p>
              <a:pPr marL="111125" indent="-111125">
                <a:buFont typeface="Wingdings" pitchFamily="2" charset="2"/>
                <a:buChar char="ü"/>
              </a:pPr>
              <a:r>
                <a:rPr lang="en-US" sz="600" dirty="0" smtClean="0"/>
                <a:t>Prospect roadmap:  how to get </a:t>
              </a:r>
              <a:r>
                <a:rPr lang="en-US" sz="600" dirty="0"/>
                <a:t>face-to-face with right person at </a:t>
              </a:r>
              <a:r>
                <a:rPr lang="en-US" sz="600" dirty="0" smtClean="0"/>
                <a:t> prospects </a:t>
              </a:r>
              <a:r>
                <a:rPr lang="en-US" sz="600" dirty="0"/>
                <a:t>in each </a:t>
              </a:r>
              <a:r>
                <a:rPr lang="en-US" sz="600" dirty="0" smtClean="0"/>
                <a:t>segment</a:t>
              </a:r>
            </a:p>
            <a:p>
              <a:pPr marL="111125" indent="-111125">
                <a:buFont typeface="Wingdings" pitchFamily="2" charset="2"/>
                <a:buChar char="ü"/>
              </a:pPr>
              <a:r>
                <a:rPr lang="en-US" sz="600" dirty="0" smtClean="0"/>
                <a:t>key </a:t>
              </a:r>
              <a:r>
                <a:rPr lang="en-US" sz="600" dirty="0"/>
                <a:t>competitors in each segment and their market </a:t>
              </a:r>
              <a:r>
                <a:rPr lang="en-US" sz="600" dirty="0" smtClean="0"/>
                <a:t>share</a:t>
              </a:r>
            </a:p>
            <a:p>
              <a:pPr marL="111125" indent="-111125">
                <a:buFont typeface="Wingdings" pitchFamily="2" charset="2"/>
                <a:buChar char="ü"/>
              </a:pPr>
              <a:r>
                <a:rPr lang="en-US" sz="600" dirty="0" smtClean="0"/>
                <a:t>key </a:t>
              </a:r>
              <a:r>
                <a:rPr lang="en-US" sz="600" dirty="0"/>
                <a:t>competitors' characteristics &amp; dynamics</a:t>
              </a:r>
              <a:endParaRPr lang="en-US" sz="600" dirty="0" smtClean="0"/>
            </a:p>
            <a:p>
              <a:pPr marL="111125" indent="-111125">
                <a:buFont typeface="Wingdings" pitchFamily="2" charset="2"/>
                <a:buChar char="ü"/>
              </a:pPr>
              <a:r>
                <a:rPr lang="en-US" sz="600" dirty="0" smtClean="0"/>
                <a:t>What outbound marketing/ advertising/ promotion </a:t>
              </a:r>
              <a:r>
                <a:rPr lang="en-US" sz="600" dirty="0"/>
                <a:t>activities are </a:t>
              </a:r>
              <a:r>
                <a:rPr lang="en-US" sz="600" dirty="0" smtClean="0"/>
                <a:t>needed</a:t>
              </a:r>
            </a:p>
            <a:p>
              <a:pPr marL="111125" indent="-111125">
                <a:buFont typeface="Wingdings" pitchFamily="2" charset="2"/>
                <a:buChar char="q"/>
              </a:pPr>
              <a:r>
                <a:rPr lang="en-US" sz="600" dirty="0" smtClean="0">
                  <a:solidFill>
                    <a:srgbClr val="FF0000"/>
                  </a:solidFill>
                </a:rPr>
                <a:t>support </a:t>
              </a:r>
              <a:r>
                <a:rPr lang="en-US" sz="600" dirty="0">
                  <a:solidFill>
                    <a:srgbClr val="FF0000"/>
                  </a:solidFill>
                </a:rPr>
                <a:t>tools </a:t>
              </a:r>
              <a:r>
                <a:rPr lang="en-US" sz="600" dirty="0" smtClean="0">
                  <a:solidFill>
                    <a:srgbClr val="FF0000"/>
                  </a:solidFill>
                </a:rPr>
                <a:t>required </a:t>
              </a:r>
              <a:r>
                <a:rPr lang="en-US" sz="600" dirty="0">
                  <a:solidFill>
                    <a:srgbClr val="FF0000"/>
                  </a:solidFill>
                </a:rPr>
                <a:t>by segment (white papers, TCO </a:t>
              </a:r>
              <a:r>
                <a:rPr lang="en-US" sz="600" dirty="0" smtClean="0">
                  <a:solidFill>
                    <a:srgbClr val="FF0000"/>
                  </a:solidFill>
                </a:rPr>
                <a:t>calc., tradeshow)</a:t>
              </a:r>
            </a:p>
            <a:p>
              <a:pPr marL="111125" indent="-111125">
                <a:buFont typeface="Wingdings" pitchFamily="2" charset="2"/>
                <a:buChar char="ü"/>
              </a:pPr>
              <a:r>
                <a:rPr lang="en-US" sz="600" dirty="0" smtClean="0"/>
                <a:t>pipeline </a:t>
              </a:r>
              <a:r>
                <a:rPr lang="en-US" sz="600" dirty="0"/>
                <a:t>of leads</a:t>
              </a:r>
            </a:p>
          </p:txBody>
        </p:sp>
        <p:cxnSp>
          <p:nvCxnSpPr>
            <p:cNvPr id="53" name="Straight Connector 52"/>
            <p:cNvCxnSpPr/>
            <p:nvPr/>
          </p:nvCxnSpPr>
          <p:spPr bwMode="auto">
            <a:xfrm>
              <a:off x="3773463" y="1161150"/>
              <a:ext cx="1058" cy="33382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grpSp>
      <p:sp>
        <p:nvSpPr>
          <p:cNvPr id="37" name="Flowchart: Connector 36"/>
          <p:cNvSpPr/>
          <p:nvPr/>
        </p:nvSpPr>
        <p:spPr>
          <a:xfrm>
            <a:off x="3011311" y="5831692"/>
            <a:ext cx="228600" cy="228600"/>
          </a:xfrm>
          <a:prstGeom prst="flowChartConnector">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rmAutofit fontScale="25000" lnSpcReduction="20000"/>
          </a:bodyPr>
          <a:lstStyle/>
          <a:p>
            <a:pPr algn="ctr"/>
            <a:r>
              <a:rPr lang="en-US" dirty="0" smtClean="0">
                <a:solidFill>
                  <a:srgbClr val="000000"/>
                </a:solidFill>
              </a:rPr>
              <a:t>x</a:t>
            </a:r>
            <a:endParaRPr lang="en-US" dirty="0">
              <a:solidFill>
                <a:srgbClr val="000000"/>
              </a:solidFill>
            </a:endParaRPr>
          </a:p>
        </p:txBody>
      </p:sp>
      <p:sp>
        <p:nvSpPr>
          <p:cNvPr id="40" name="Flowchart: Connector 39"/>
          <p:cNvSpPr/>
          <p:nvPr/>
        </p:nvSpPr>
        <p:spPr>
          <a:xfrm>
            <a:off x="3011311" y="6100160"/>
            <a:ext cx="228600" cy="228600"/>
          </a:xfrm>
          <a:prstGeom prst="flowChartConnector">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rmAutofit fontScale="25000" lnSpcReduction="20000"/>
          </a:bodyPr>
          <a:lstStyle/>
          <a:p>
            <a:pPr algn="ctr"/>
            <a:r>
              <a:rPr lang="en-US" dirty="0" smtClean="0">
                <a:solidFill>
                  <a:srgbClr val="000000"/>
                </a:solidFill>
              </a:rPr>
              <a:t>x</a:t>
            </a:r>
            <a:endParaRPr lang="en-US" dirty="0">
              <a:solidFill>
                <a:srgbClr val="000000"/>
              </a:solidFill>
            </a:endParaRPr>
          </a:p>
        </p:txBody>
      </p:sp>
      <p:sp>
        <p:nvSpPr>
          <p:cNvPr id="41" name="Flowchart: Connector 40"/>
          <p:cNvSpPr/>
          <p:nvPr/>
        </p:nvSpPr>
        <p:spPr>
          <a:xfrm>
            <a:off x="3011311" y="6373688"/>
            <a:ext cx="228600" cy="228600"/>
          </a:xfrm>
          <a:prstGeom prst="flowChartConnector">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rmAutofit fontScale="25000" lnSpcReduction="20000"/>
          </a:bodyPr>
          <a:lstStyle/>
          <a:p>
            <a:pPr algn="ctr"/>
            <a:r>
              <a:rPr lang="en-US" dirty="0" smtClean="0">
                <a:solidFill>
                  <a:srgbClr val="000000"/>
                </a:solidFill>
              </a:rPr>
              <a:t>x</a:t>
            </a:r>
            <a:endParaRPr lang="en-US" dirty="0">
              <a:solidFill>
                <a:srgbClr val="000000"/>
              </a:solidFill>
            </a:endParaRPr>
          </a:p>
        </p:txBody>
      </p:sp>
      <p:sp>
        <p:nvSpPr>
          <p:cNvPr id="42" name="TextBox 41"/>
          <p:cNvSpPr txBox="1"/>
          <p:nvPr/>
        </p:nvSpPr>
        <p:spPr>
          <a:xfrm>
            <a:off x="3352800" y="5638800"/>
            <a:ext cx="5061001" cy="1015663"/>
          </a:xfrm>
          <a:prstGeom prst="rect">
            <a:avLst/>
          </a:prstGeom>
          <a:noFill/>
        </p:spPr>
        <p:txBody>
          <a:bodyPr wrap="none" rtlCol="0">
            <a:spAutoFit/>
          </a:bodyPr>
          <a:lstStyle/>
          <a:p>
            <a:r>
              <a:rPr lang="en-US" sz="1000" dirty="0" smtClean="0"/>
              <a:t>X = number of in depth customer data points  / data sources used to validate hypothesis</a:t>
            </a:r>
          </a:p>
          <a:p>
            <a:endParaRPr lang="en-US" sz="1000" dirty="0" smtClean="0"/>
          </a:p>
          <a:p>
            <a:r>
              <a:rPr lang="en-US" sz="1000" dirty="0" smtClean="0"/>
              <a:t>red = low hypothesis confidence </a:t>
            </a:r>
          </a:p>
          <a:p>
            <a:r>
              <a:rPr lang="en-US" sz="1000" dirty="0" smtClean="0"/>
              <a:t>yellow = medium hypothesis confidence </a:t>
            </a:r>
          </a:p>
          <a:p>
            <a:r>
              <a:rPr lang="en-US" sz="1000" dirty="0" smtClean="0"/>
              <a:t>green = high hypothesis confidence</a:t>
            </a:r>
          </a:p>
          <a:p>
            <a:r>
              <a:rPr lang="en-US" sz="1000" dirty="0"/>
              <a:t>	</a:t>
            </a:r>
            <a:r>
              <a:rPr lang="en-US" sz="1000" dirty="0" smtClean="0"/>
              <a:t> 	</a:t>
            </a:r>
            <a:endParaRPr lang="en-US" sz="1000" dirty="0"/>
          </a:p>
        </p:txBody>
      </p:sp>
      <p:sp>
        <p:nvSpPr>
          <p:cNvPr id="43" name="Flowchart: Connector 42"/>
          <p:cNvSpPr/>
          <p:nvPr/>
        </p:nvSpPr>
        <p:spPr>
          <a:xfrm>
            <a:off x="5132818" y="4249068"/>
            <a:ext cx="228600" cy="228600"/>
          </a:xfrm>
          <a:prstGeom prst="flowChartConnector">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r>
              <a:rPr lang="en-US" dirty="0" smtClean="0">
                <a:solidFill>
                  <a:srgbClr val="000000"/>
                </a:solidFill>
              </a:rPr>
              <a:t>25</a:t>
            </a:r>
            <a:endParaRPr lang="en-US" dirty="0">
              <a:solidFill>
                <a:srgbClr val="000000"/>
              </a:solidFill>
            </a:endParaRPr>
          </a:p>
        </p:txBody>
      </p:sp>
      <p:sp>
        <p:nvSpPr>
          <p:cNvPr id="44" name="Flowchart: Connector 43"/>
          <p:cNvSpPr/>
          <p:nvPr/>
        </p:nvSpPr>
        <p:spPr>
          <a:xfrm>
            <a:off x="6810483" y="2779566"/>
            <a:ext cx="228600" cy="228600"/>
          </a:xfrm>
          <a:prstGeom prst="flowChartConnector">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r>
              <a:rPr lang="en-US" dirty="0" smtClean="0">
                <a:solidFill>
                  <a:srgbClr val="000000"/>
                </a:solidFill>
              </a:rPr>
              <a:t>25</a:t>
            </a:r>
            <a:endParaRPr lang="en-US" dirty="0">
              <a:solidFill>
                <a:srgbClr val="000000"/>
              </a:solidFill>
            </a:endParaRPr>
          </a:p>
        </p:txBody>
      </p:sp>
      <p:sp>
        <p:nvSpPr>
          <p:cNvPr id="45" name="Flowchart: Connector 44"/>
          <p:cNvSpPr/>
          <p:nvPr/>
        </p:nvSpPr>
        <p:spPr>
          <a:xfrm>
            <a:off x="6815006" y="4252219"/>
            <a:ext cx="228600" cy="228600"/>
          </a:xfrm>
          <a:prstGeom prst="flowChartConnector">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r>
              <a:rPr lang="en-US" dirty="0">
                <a:solidFill>
                  <a:srgbClr val="000000"/>
                </a:solidFill>
              </a:rPr>
              <a:t>4</a:t>
            </a:r>
          </a:p>
        </p:txBody>
      </p:sp>
      <p:sp>
        <p:nvSpPr>
          <p:cNvPr id="46" name="Flowchart: Connector 45"/>
          <p:cNvSpPr/>
          <p:nvPr/>
        </p:nvSpPr>
        <p:spPr>
          <a:xfrm>
            <a:off x="8439320" y="4252219"/>
            <a:ext cx="228600" cy="228600"/>
          </a:xfrm>
          <a:prstGeom prst="flowChartConnector">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r>
              <a:rPr lang="en-US" dirty="0" smtClean="0">
                <a:solidFill>
                  <a:srgbClr val="000000"/>
                </a:solidFill>
              </a:rPr>
              <a:t>50</a:t>
            </a:r>
            <a:endParaRPr lang="en-US" dirty="0">
              <a:solidFill>
                <a:srgbClr val="000000"/>
              </a:solidFill>
            </a:endParaRPr>
          </a:p>
        </p:txBody>
      </p:sp>
      <p:sp>
        <p:nvSpPr>
          <p:cNvPr id="47" name="Flowchart: Connector 46"/>
          <p:cNvSpPr/>
          <p:nvPr/>
        </p:nvSpPr>
        <p:spPr>
          <a:xfrm>
            <a:off x="8428719" y="5208870"/>
            <a:ext cx="228600" cy="228600"/>
          </a:xfrm>
          <a:prstGeom prst="flowChartConnector">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r>
              <a:rPr lang="en-US" dirty="0" smtClean="0">
                <a:solidFill>
                  <a:srgbClr val="000000"/>
                </a:solidFill>
              </a:rPr>
              <a:t>3</a:t>
            </a:r>
            <a:endParaRPr lang="en-US" dirty="0">
              <a:solidFill>
                <a:srgbClr val="000000"/>
              </a:solidFill>
            </a:endParaRPr>
          </a:p>
        </p:txBody>
      </p:sp>
      <p:sp>
        <p:nvSpPr>
          <p:cNvPr id="50" name="TextBox 49"/>
          <p:cNvSpPr txBox="1"/>
          <p:nvPr/>
        </p:nvSpPr>
        <p:spPr>
          <a:xfrm>
            <a:off x="454558" y="1532197"/>
            <a:ext cx="1649894" cy="2971025"/>
          </a:xfrm>
          <a:prstGeom prst="rect">
            <a:avLst/>
          </a:prstGeom>
          <a:noFill/>
        </p:spPr>
        <p:txBody>
          <a:bodyPr wrap="square" rtlCol="0">
            <a:noAutofit/>
          </a:bodyPr>
          <a:lstStyle/>
          <a:p>
            <a:r>
              <a:rPr lang="en-US" sz="600" dirty="0" smtClean="0">
                <a:solidFill>
                  <a:srgbClr val="FF0000"/>
                </a:solidFill>
              </a:rPr>
              <a:t>Complete regional overview</a:t>
            </a:r>
          </a:p>
          <a:p>
            <a:endParaRPr lang="en-US" sz="600" dirty="0"/>
          </a:p>
          <a:p>
            <a:r>
              <a:rPr lang="en-US" sz="600" dirty="0" smtClean="0"/>
              <a:t> </a:t>
            </a:r>
            <a:endParaRPr lang="en-US" sz="600" dirty="0"/>
          </a:p>
        </p:txBody>
      </p:sp>
      <p:sp>
        <p:nvSpPr>
          <p:cNvPr id="54" name="Flowchart: Connector 53"/>
          <p:cNvSpPr/>
          <p:nvPr/>
        </p:nvSpPr>
        <p:spPr>
          <a:xfrm>
            <a:off x="1827393" y="4239466"/>
            <a:ext cx="228600" cy="228600"/>
          </a:xfrm>
          <a:prstGeom prst="flowChartConnector">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r>
              <a:rPr lang="en-US" dirty="0" smtClean="0">
                <a:solidFill>
                  <a:srgbClr val="000000"/>
                </a:solidFill>
              </a:rPr>
              <a:t>12</a:t>
            </a:r>
            <a:endParaRPr lang="en-US" dirty="0">
              <a:solidFill>
                <a:srgbClr val="000000"/>
              </a:solidFill>
            </a:endParaRPr>
          </a:p>
        </p:txBody>
      </p:sp>
      <p:sp>
        <p:nvSpPr>
          <p:cNvPr id="55" name="TextBox 54"/>
          <p:cNvSpPr txBox="1"/>
          <p:nvPr/>
        </p:nvSpPr>
        <p:spPr>
          <a:xfrm>
            <a:off x="2091294" y="1551899"/>
            <a:ext cx="1667188" cy="1109410"/>
          </a:xfrm>
          <a:prstGeom prst="rect">
            <a:avLst/>
          </a:prstGeom>
          <a:noFill/>
        </p:spPr>
        <p:txBody>
          <a:bodyPr wrap="square" rtlCol="0">
            <a:noAutofit/>
          </a:bodyPr>
          <a:lstStyle/>
          <a:p>
            <a:pPr marL="111125" indent="-111125">
              <a:buFont typeface="Wingdings" pitchFamily="2" charset="2"/>
              <a:buChar char="q"/>
            </a:pPr>
            <a:r>
              <a:rPr lang="en-US" sz="600" dirty="0" smtClean="0">
                <a:solidFill>
                  <a:srgbClr val="FF0000"/>
                </a:solidFill>
              </a:rPr>
              <a:t>Populate  life cycle data for performance guarantees</a:t>
            </a:r>
          </a:p>
          <a:p>
            <a:pPr marL="111125" indent="-111125">
              <a:buFont typeface="Wingdings" pitchFamily="2" charset="2"/>
              <a:buChar char="q"/>
            </a:pPr>
            <a:endParaRPr lang="en-US" sz="600" dirty="0" smtClean="0">
              <a:solidFill>
                <a:srgbClr val="FF0000"/>
              </a:solidFill>
            </a:endParaRPr>
          </a:p>
          <a:p>
            <a:pPr marL="111125" indent="-111125">
              <a:buFont typeface="Wingdings" pitchFamily="2" charset="2"/>
              <a:buChar char="q"/>
            </a:pPr>
            <a:r>
              <a:rPr lang="en-US" sz="600" b="1" dirty="0" smtClean="0">
                <a:solidFill>
                  <a:srgbClr val="FF0000"/>
                </a:solidFill>
              </a:rPr>
              <a:t>Educate market on metric: $/kWh-day delivered over life of asset </a:t>
            </a:r>
          </a:p>
          <a:p>
            <a:pPr marL="111125" indent="-111125">
              <a:buFont typeface="Wingdings" pitchFamily="2" charset="2"/>
              <a:buChar char="q"/>
            </a:pPr>
            <a:endParaRPr lang="en-US" sz="600" dirty="0" smtClean="0">
              <a:solidFill>
                <a:srgbClr val="FF0000"/>
              </a:solidFill>
            </a:endParaRPr>
          </a:p>
          <a:p>
            <a:pPr marL="111125" indent="-111125">
              <a:buFont typeface="Wingdings" pitchFamily="2" charset="2"/>
              <a:buChar char="q"/>
            </a:pPr>
            <a:r>
              <a:rPr lang="en-US" sz="600" dirty="0" smtClean="0">
                <a:solidFill>
                  <a:srgbClr val="FF0000"/>
                </a:solidFill>
              </a:rPr>
              <a:t>Establish strong partnerships with channel partners</a:t>
            </a:r>
          </a:p>
          <a:p>
            <a:pPr marL="58738" indent="-58738">
              <a:buFont typeface="Arial" pitchFamily="34" charset="0"/>
              <a:buChar char="•"/>
            </a:pPr>
            <a:endParaRPr lang="en-US" sz="600" dirty="0" smtClean="0"/>
          </a:p>
          <a:p>
            <a:endParaRPr lang="en-US" sz="600" dirty="0"/>
          </a:p>
        </p:txBody>
      </p:sp>
      <p:sp>
        <p:nvSpPr>
          <p:cNvPr id="56" name="TextBox 55"/>
          <p:cNvSpPr txBox="1"/>
          <p:nvPr/>
        </p:nvSpPr>
        <p:spPr>
          <a:xfrm>
            <a:off x="2091294" y="3158506"/>
            <a:ext cx="1667188" cy="1109410"/>
          </a:xfrm>
          <a:prstGeom prst="rect">
            <a:avLst/>
          </a:prstGeom>
          <a:noFill/>
        </p:spPr>
        <p:txBody>
          <a:bodyPr wrap="square" rtlCol="0">
            <a:noAutofit/>
          </a:bodyPr>
          <a:lstStyle/>
          <a:p>
            <a:pPr marL="111125" indent="-111125">
              <a:buFont typeface="Wingdings" pitchFamily="2" charset="2"/>
              <a:buChar char="ü"/>
            </a:pPr>
            <a:r>
              <a:rPr lang="en-US" sz="600" dirty="0" smtClean="0"/>
              <a:t>Integrated power system engineering – compatibility for retrofit and optimized system solutions</a:t>
            </a:r>
          </a:p>
          <a:p>
            <a:pPr marL="111125" indent="-111125">
              <a:buFont typeface="Wingdings" pitchFamily="2" charset="2"/>
              <a:buChar char="q"/>
            </a:pPr>
            <a:r>
              <a:rPr lang="en-US" sz="600" dirty="0" smtClean="0">
                <a:solidFill>
                  <a:srgbClr val="FF0000"/>
                </a:solidFill>
              </a:rPr>
              <a:t>Financing options for Power services operators</a:t>
            </a:r>
            <a:endParaRPr lang="en-US" sz="600" dirty="0">
              <a:solidFill>
                <a:srgbClr val="FF0000"/>
              </a:solidFill>
            </a:endParaRPr>
          </a:p>
        </p:txBody>
      </p:sp>
      <p:sp>
        <p:nvSpPr>
          <p:cNvPr id="57" name="TextBox 56"/>
          <p:cNvSpPr txBox="1"/>
          <p:nvPr/>
        </p:nvSpPr>
        <p:spPr>
          <a:xfrm>
            <a:off x="441400" y="4821252"/>
            <a:ext cx="4117064" cy="477113"/>
          </a:xfrm>
          <a:prstGeom prst="rect">
            <a:avLst/>
          </a:prstGeom>
          <a:noFill/>
        </p:spPr>
        <p:txBody>
          <a:bodyPr wrap="square" rtlCol="0">
            <a:noAutofit/>
          </a:bodyPr>
          <a:lstStyle/>
          <a:p>
            <a:pPr marL="111125" lvl="1" indent="-111125">
              <a:buFont typeface="Wingdings" pitchFamily="2" charset="2"/>
              <a:buChar char="q"/>
            </a:pPr>
            <a:r>
              <a:rPr lang="en-US" sz="600" dirty="0" smtClean="0">
                <a:solidFill>
                  <a:srgbClr val="FF0000"/>
                </a:solidFill>
              </a:rPr>
              <a:t>Launch reliability</a:t>
            </a:r>
          </a:p>
        </p:txBody>
      </p:sp>
      <p:sp>
        <p:nvSpPr>
          <p:cNvPr id="58" name="Flowchart: Connector 57"/>
          <p:cNvSpPr/>
          <p:nvPr/>
        </p:nvSpPr>
        <p:spPr>
          <a:xfrm>
            <a:off x="3503058" y="2514130"/>
            <a:ext cx="228600" cy="228600"/>
          </a:xfrm>
          <a:prstGeom prst="flowChartConnector">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rmAutofit fontScale="25000" lnSpcReduction="20000"/>
          </a:bodyPr>
          <a:lstStyle/>
          <a:p>
            <a:pPr algn="ctr"/>
            <a:r>
              <a:rPr lang="en-US" dirty="0">
                <a:solidFill>
                  <a:srgbClr val="000000"/>
                </a:solidFill>
              </a:rPr>
              <a:t>0</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3008554"/>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987425" y="2879725"/>
            <a:ext cx="1687513" cy="1065213"/>
          </a:xfrm>
          <a:prstGeom prst="roundRect">
            <a:avLst/>
          </a:prstGeom>
          <a:solidFill>
            <a:schemeClr val="tx2">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85000"/>
                  </a:schemeClr>
                </a:solidFill>
              </a:rPr>
              <a:t>Scalable</a:t>
            </a:r>
          </a:p>
          <a:p>
            <a:pPr algn="ctr">
              <a:defRPr/>
            </a:pPr>
            <a:r>
              <a:rPr lang="en-US" sz="2400" dirty="0">
                <a:solidFill>
                  <a:schemeClr val="bg1">
                    <a:lumMod val="85000"/>
                  </a:schemeClr>
                </a:solidFill>
              </a:rPr>
              <a:t>Startup</a:t>
            </a:r>
          </a:p>
        </p:txBody>
      </p:sp>
      <p:sp>
        <p:nvSpPr>
          <p:cNvPr id="3" name="Rounded Rectangle 2"/>
          <p:cNvSpPr/>
          <p:nvPr/>
        </p:nvSpPr>
        <p:spPr>
          <a:xfrm>
            <a:off x="6637338" y="2881313"/>
            <a:ext cx="1687512" cy="1065212"/>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a:t>
            </a:r>
          </a:p>
          <a:p>
            <a:pPr algn="ctr">
              <a:defRPr/>
            </a:pPr>
            <a:r>
              <a:rPr lang="en-US" sz="2400" dirty="0"/>
              <a:t>Company</a:t>
            </a:r>
          </a:p>
        </p:txBody>
      </p:sp>
      <p:cxnSp>
        <p:nvCxnSpPr>
          <p:cNvPr id="4" name="Straight Arrow Connector 3"/>
          <p:cNvCxnSpPr>
            <a:stCxn id="5" idx="3"/>
            <a:endCxn id="3" idx="1"/>
          </p:cNvCxnSpPr>
          <p:nvPr/>
        </p:nvCxnSpPr>
        <p:spPr>
          <a:xfrm>
            <a:off x="5499100" y="3413125"/>
            <a:ext cx="1138238" cy="1588"/>
          </a:xfrm>
          <a:prstGeom prst="straightConnector1">
            <a:avLst/>
          </a:prstGeom>
          <a:ln>
            <a:solidFill>
              <a:schemeClr val="accent1">
                <a:alpha val="51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811588" y="2879725"/>
            <a:ext cx="1687512" cy="1065213"/>
          </a:xfrm>
          <a:prstGeom prst="roundRect">
            <a:avLst/>
          </a:prstGeom>
          <a:solidFill>
            <a:schemeClr val="tx2">
              <a:lumMod val="60000"/>
              <a:lumOff val="4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85000"/>
                  </a:schemeClr>
                </a:solidFill>
              </a:rPr>
              <a:t>Transition</a:t>
            </a:r>
          </a:p>
        </p:txBody>
      </p:sp>
      <p:cxnSp>
        <p:nvCxnSpPr>
          <p:cNvPr id="6" name="Straight Arrow Connector 5"/>
          <p:cNvCxnSpPr/>
          <p:nvPr/>
        </p:nvCxnSpPr>
        <p:spPr>
          <a:xfrm>
            <a:off x="2674938" y="3413125"/>
            <a:ext cx="1136650" cy="1588"/>
          </a:xfrm>
          <a:prstGeom prst="straightConnector1">
            <a:avLst/>
          </a:prstGeom>
          <a:ln>
            <a:solidFill>
              <a:schemeClr val="accent1">
                <a:alpha val="51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01383" name="TextBox 9"/>
          <p:cNvSpPr txBox="1">
            <a:spLocks noChangeArrowheads="1"/>
          </p:cNvSpPr>
          <p:nvPr/>
        </p:nvSpPr>
        <p:spPr bwMode="auto">
          <a:xfrm>
            <a:off x="5562600" y="4614863"/>
            <a:ext cx="2255838" cy="1481137"/>
          </a:xfrm>
          <a:prstGeom prst="rect">
            <a:avLst/>
          </a:prstGeom>
          <a:noFill/>
          <a:ln w="9525">
            <a:noFill/>
            <a:miter lim="800000"/>
            <a:headEnd/>
            <a:tailEnd/>
          </a:ln>
        </p:spPr>
        <p:txBody>
          <a:bodyPr wrap="none">
            <a:prstTxWarp prst="textNoShape">
              <a:avLst/>
            </a:prstTxWarp>
          </a:bodyPr>
          <a:lstStyle/>
          <a:p>
            <a:r>
              <a:rPr lang="en-US" sz="2000" dirty="0"/>
              <a:t> </a:t>
            </a:r>
            <a:r>
              <a:rPr lang="en-US" sz="2400" dirty="0">
                <a:solidFill>
                  <a:srgbClr val="FF3300"/>
                </a:solidFill>
              </a:rPr>
              <a:t>Traditional Accounting</a:t>
            </a:r>
            <a:endParaRPr lang="en-US" sz="2000" dirty="0" smtClean="0">
              <a:solidFill>
                <a:srgbClr val="FF3300"/>
              </a:solidFill>
            </a:endParaRPr>
          </a:p>
          <a:p>
            <a:pPr>
              <a:buFontTx/>
              <a:buChar char="-"/>
            </a:pPr>
            <a:r>
              <a:rPr lang="en-US" sz="2000" dirty="0" smtClean="0"/>
              <a:t>  </a:t>
            </a:r>
            <a:r>
              <a:rPr lang="en-US" sz="2400" dirty="0" smtClean="0"/>
              <a:t>Balance </a:t>
            </a:r>
            <a:r>
              <a:rPr lang="en-US" sz="2400" dirty="0"/>
              <a:t>Sheet</a:t>
            </a:r>
          </a:p>
          <a:p>
            <a:pPr>
              <a:buFontTx/>
              <a:buChar char="-"/>
            </a:pPr>
            <a:r>
              <a:rPr lang="en-US" sz="2400" dirty="0"/>
              <a:t> Cash Flow Statement</a:t>
            </a:r>
          </a:p>
          <a:p>
            <a:pPr>
              <a:buFontTx/>
              <a:buChar char="-"/>
            </a:pPr>
            <a:r>
              <a:rPr lang="en-US" sz="2400" dirty="0"/>
              <a:t> Income Statement</a:t>
            </a:r>
          </a:p>
          <a:p>
            <a:r>
              <a:rPr lang="en-US" sz="2400" dirty="0"/>
              <a:t> </a:t>
            </a:r>
            <a:endParaRPr lang="en-US" sz="2000" dirty="0"/>
          </a:p>
          <a:p>
            <a:endParaRPr lang="en-US" sz="2000" dirty="0"/>
          </a:p>
        </p:txBody>
      </p:sp>
      <p:cxnSp>
        <p:nvCxnSpPr>
          <p:cNvPr id="13" name="Straight Connector 12"/>
          <p:cNvCxnSpPr/>
          <p:nvPr/>
        </p:nvCxnSpPr>
        <p:spPr>
          <a:xfrm rot="5400000">
            <a:off x="7227888" y="4244975"/>
            <a:ext cx="481012"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1385" name="TextBox 13"/>
          <p:cNvSpPr txBox="1">
            <a:spLocks noChangeArrowheads="1"/>
          </p:cNvSpPr>
          <p:nvPr/>
        </p:nvSpPr>
        <p:spPr bwMode="auto">
          <a:xfrm>
            <a:off x="4267200" y="2176463"/>
            <a:ext cx="4924425" cy="523875"/>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The </a:t>
            </a:r>
            <a:r>
              <a:rPr lang="en-US" sz="2800" b="1" i="1">
                <a:solidFill>
                  <a:srgbClr val="FF0000"/>
                </a:solidFill>
              </a:rPr>
              <a:t>Execution </a:t>
            </a:r>
            <a:r>
              <a:rPr lang="en-US" b="1">
                <a:solidFill>
                  <a:srgbClr val="FF0000"/>
                </a:solidFill>
              </a:rPr>
              <a:t>of the Business Model</a:t>
            </a:r>
          </a:p>
        </p:txBody>
      </p:sp>
      <p:sp>
        <p:nvSpPr>
          <p:cNvPr id="101386" name="Title 14"/>
          <p:cNvSpPr>
            <a:spLocks noGrp="1"/>
          </p:cNvSpPr>
          <p:nvPr>
            <p:ph type="title"/>
          </p:nvPr>
        </p:nvSpPr>
        <p:spPr>
          <a:xfrm>
            <a:off x="381000" y="0"/>
            <a:ext cx="8229600" cy="1143000"/>
          </a:xfrm>
        </p:spPr>
        <p:txBody>
          <a:bodyPr/>
          <a:lstStyle/>
          <a:p>
            <a:pPr eaLnBrk="1" hangingPunct="1"/>
            <a:r>
              <a:rPr lang="en-US" smtClean="0">
                <a:latin typeface="Arial" charset="0"/>
              </a:rPr>
              <a:t>Metrics Versus </a:t>
            </a:r>
            <a:r>
              <a:rPr lang="en-US" smtClean="0">
                <a:solidFill>
                  <a:srgbClr val="FF0000"/>
                </a:solidFill>
                <a:latin typeface="Arial" charset="0"/>
              </a:rPr>
              <a:t>Accounting</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b="1" dirty="0" smtClean="0"/>
              <a:t/>
            </a:r>
            <a:br>
              <a:rPr lang="en-US" sz="3200" b="1" dirty="0" smtClean="0"/>
            </a:br>
            <a:r>
              <a:rPr lang="en-US" sz="3200" b="1" dirty="0" smtClean="0"/>
              <a:t>PIVOT: End Users, More Markets</a:t>
            </a:r>
            <a:r>
              <a:rPr lang="en-US" sz="3200" dirty="0" smtClean="0"/>
              <a:t> </a:t>
            </a:r>
            <a:r>
              <a:rPr lang="en-US" sz="2400" i="1" dirty="0" smtClean="0"/>
              <a:t/>
            </a:r>
            <a:br>
              <a:rPr lang="en-US" sz="2400" i="1" dirty="0" smtClean="0"/>
            </a:br>
            <a:endParaRPr lang="en-US" sz="3200" dirty="0"/>
          </a:p>
        </p:txBody>
      </p:sp>
      <p:sp>
        <p:nvSpPr>
          <p:cNvPr id="3" name="Content Placeholder 2"/>
          <p:cNvSpPr>
            <a:spLocks noGrp="1"/>
          </p:cNvSpPr>
          <p:nvPr>
            <p:ph idx="1"/>
          </p:nvPr>
        </p:nvSpPr>
        <p:spPr>
          <a:xfrm>
            <a:off x="457199" y="1600200"/>
            <a:ext cx="8475134" cy="4525963"/>
          </a:xfrm>
        </p:spPr>
        <p:txBody>
          <a:bodyPr>
            <a:normAutofit/>
          </a:bodyPr>
          <a:lstStyle/>
          <a:p>
            <a:pPr marL="288925" indent="-288925">
              <a:buFont typeface="Arial"/>
              <a:buChar char="•"/>
            </a:pPr>
            <a:r>
              <a:rPr lang="en-US" sz="2400" b="1" dirty="0" smtClean="0"/>
              <a:t>“Partners” really wanted orders to fill, no risk, not a partnership</a:t>
            </a:r>
          </a:p>
          <a:p>
            <a:pPr marL="288925" indent="-288925">
              <a:buFont typeface="Arial"/>
              <a:buChar char="•"/>
            </a:pPr>
            <a:r>
              <a:rPr lang="en-US" sz="2400" b="1" dirty="0" smtClean="0"/>
              <a:t>Channel partners expected </a:t>
            </a:r>
            <a:r>
              <a:rPr lang="en-US" sz="2400" b="1" dirty="0" err="1" smtClean="0"/>
              <a:t>GEMx</a:t>
            </a:r>
            <a:r>
              <a:rPr lang="en-US" sz="2400" b="1" dirty="0" smtClean="0"/>
              <a:t> to deliver customers</a:t>
            </a:r>
          </a:p>
          <a:p>
            <a:pPr marL="288925" indent="-288925">
              <a:buFont typeface="Arial"/>
              <a:buChar char="•"/>
            </a:pPr>
            <a:r>
              <a:rPr lang="en-US" sz="2400" b="1" dirty="0" smtClean="0"/>
              <a:t>Initiate High-Speed End-User Customer Discovery</a:t>
            </a:r>
          </a:p>
          <a:p>
            <a:pPr marL="288925" indent="-288925">
              <a:buFont typeface="Arial"/>
              <a:buChar char="•"/>
            </a:pPr>
            <a:r>
              <a:rPr lang="en-US" sz="2400" b="1" dirty="0" smtClean="0"/>
              <a:t>Value Proposition values notably by channel, user, geography</a:t>
            </a:r>
            <a:endParaRPr lang="en-US" dirty="0" smtClean="0"/>
          </a:p>
          <a:p>
            <a:pPr lvl="1"/>
            <a:endParaRPr lang="en-US" sz="2400" dirty="0" smtClean="0"/>
          </a:p>
          <a:p>
            <a:endParaRPr lang="en-US" sz="2800" dirty="0" smtClean="0"/>
          </a:p>
          <a:p>
            <a:endParaRPr lang="en-US" sz="1600" dirty="0" smtClean="0"/>
          </a:p>
          <a:p>
            <a:endParaRPr lang="en-US" sz="2800" dirty="0" smtClean="0"/>
          </a:p>
          <a:p>
            <a:endParaRPr lang="en-US" dirty="0" smtClean="0"/>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87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
            </a:r>
            <a:br>
              <a:rPr lang="en-US" sz="3200" b="1" dirty="0" smtClean="0"/>
            </a:br>
            <a:r>
              <a:rPr lang="en-US" sz="3200" b="1" dirty="0" smtClean="0">
                <a:solidFill>
                  <a:srgbClr val="FF0000"/>
                </a:solidFill>
              </a:rPr>
              <a:t>PIVOT</a:t>
            </a:r>
            <a:r>
              <a:rPr lang="en-US" sz="3200" b="1" dirty="0" smtClean="0"/>
              <a:t>: END USERS</a:t>
            </a:r>
            <a:br>
              <a:rPr lang="en-US" sz="3200" b="1" dirty="0" smtClean="0"/>
            </a:br>
            <a:endParaRPr lang="en-US" sz="3200" dirty="0"/>
          </a:p>
        </p:txBody>
      </p:sp>
      <p:sp>
        <p:nvSpPr>
          <p:cNvPr id="3" name="Content Placeholder 2"/>
          <p:cNvSpPr>
            <a:spLocks noGrp="1"/>
          </p:cNvSpPr>
          <p:nvPr>
            <p:ph idx="1"/>
          </p:nvPr>
        </p:nvSpPr>
        <p:spPr>
          <a:xfrm>
            <a:off x="457199" y="1600200"/>
            <a:ext cx="8475134" cy="4525963"/>
          </a:xfrm>
        </p:spPr>
        <p:txBody>
          <a:bodyPr>
            <a:normAutofit/>
          </a:bodyPr>
          <a:lstStyle/>
          <a:p>
            <a:r>
              <a:rPr lang="en-US" sz="2400" b="1" dirty="0" smtClean="0">
                <a:solidFill>
                  <a:srgbClr val="FF0000"/>
                </a:solidFill>
              </a:rPr>
              <a:t>Not </a:t>
            </a:r>
            <a:r>
              <a:rPr lang="en-US" sz="2400" b="1" dirty="0">
                <a:solidFill>
                  <a:srgbClr val="FF0000"/>
                </a:solidFill>
              </a:rPr>
              <a:t>all customers alike</a:t>
            </a:r>
            <a:r>
              <a:rPr lang="en-US" sz="2400" b="1" dirty="0"/>
              <a:t>, even in identical verticals</a:t>
            </a:r>
          </a:p>
          <a:p>
            <a:pPr lvl="1"/>
            <a:r>
              <a:rPr lang="en-US" sz="2000" dirty="0"/>
              <a:t>Customer segmentation emerges: how they use, </a:t>
            </a:r>
            <a:r>
              <a:rPr lang="en-US" sz="2000" dirty="0" smtClean="0"/>
              <a:t>evaluate, buy</a:t>
            </a:r>
            <a:r>
              <a:rPr lang="en-US" sz="2000" dirty="0"/>
              <a:t>, </a:t>
            </a:r>
            <a:r>
              <a:rPr lang="en-US" sz="2000" dirty="0" smtClean="0"/>
              <a:t>manage</a:t>
            </a:r>
            <a:endParaRPr lang="en-US" sz="2000" dirty="0"/>
          </a:p>
          <a:p>
            <a:pPr lvl="1"/>
            <a:r>
              <a:rPr lang="en-US" sz="2000" dirty="0"/>
              <a:t>Value proposition and pricing vary by customer use, </a:t>
            </a:r>
            <a:r>
              <a:rPr lang="en-US" sz="2000" dirty="0" smtClean="0"/>
              <a:t>metric</a:t>
            </a:r>
          </a:p>
          <a:p>
            <a:pPr lvl="1"/>
            <a:r>
              <a:rPr lang="en-US" sz="2000" dirty="0" smtClean="0"/>
              <a:t>Openness to new technology, speed of piloting become key issues</a:t>
            </a:r>
          </a:p>
          <a:p>
            <a:pPr marL="457200" lvl="1" indent="0">
              <a:buNone/>
            </a:pPr>
            <a:endParaRPr lang="en-US" sz="3600" dirty="0" smtClean="0"/>
          </a:p>
          <a:p>
            <a:pPr lvl="1"/>
            <a:endParaRPr lang="en-US" sz="2400" dirty="0" smtClean="0"/>
          </a:p>
          <a:p>
            <a:endParaRPr lang="en-US" sz="2800" dirty="0" smtClean="0"/>
          </a:p>
          <a:p>
            <a:endParaRPr lang="en-US" sz="1600" dirty="0" smtClean="0"/>
          </a:p>
          <a:p>
            <a:endParaRPr lang="en-US" sz="2800" dirty="0" smtClean="0"/>
          </a:p>
          <a:p>
            <a:endParaRPr lang="en-US" dirty="0" smtClean="0"/>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87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
            </a:r>
            <a:br>
              <a:rPr lang="en-US" sz="3200" b="1" dirty="0" smtClean="0"/>
            </a:br>
            <a:r>
              <a:rPr lang="en-US" sz="3200" b="1" dirty="0" smtClean="0">
                <a:solidFill>
                  <a:srgbClr val="FF0000"/>
                </a:solidFill>
              </a:rPr>
              <a:t>PIVOT</a:t>
            </a:r>
            <a:r>
              <a:rPr lang="en-US" sz="3200" b="1" dirty="0" smtClean="0"/>
              <a:t>: END USERS</a:t>
            </a:r>
            <a:br>
              <a:rPr lang="en-US" sz="3200" b="1" dirty="0" smtClean="0"/>
            </a:br>
            <a:endParaRPr lang="en-US" sz="3200" dirty="0"/>
          </a:p>
        </p:txBody>
      </p:sp>
      <p:sp>
        <p:nvSpPr>
          <p:cNvPr id="3" name="Content Placeholder 2"/>
          <p:cNvSpPr>
            <a:spLocks noGrp="1"/>
          </p:cNvSpPr>
          <p:nvPr>
            <p:ph idx="1"/>
          </p:nvPr>
        </p:nvSpPr>
        <p:spPr>
          <a:xfrm>
            <a:off x="457199" y="1600200"/>
            <a:ext cx="8475134" cy="4525963"/>
          </a:xfrm>
        </p:spPr>
        <p:txBody>
          <a:bodyPr>
            <a:normAutofit/>
          </a:bodyPr>
          <a:lstStyle/>
          <a:p>
            <a:r>
              <a:rPr lang="en-US" sz="2400" b="1" dirty="0" smtClean="0">
                <a:solidFill>
                  <a:schemeClr val="bg1">
                    <a:lumMod val="85000"/>
                  </a:schemeClr>
                </a:solidFill>
              </a:rPr>
              <a:t>Not </a:t>
            </a:r>
            <a:r>
              <a:rPr lang="en-US" sz="2400" b="1" dirty="0">
                <a:solidFill>
                  <a:schemeClr val="bg1">
                    <a:lumMod val="85000"/>
                  </a:schemeClr>
                </a:solidFill>
              </a:rPr>
              <a:t>all customers alike, even in identical verticals</a:t>
            </a:r>
          </a:p>
          <a:p>
            <a:pPr lvl="1"/>
            <a:r>
              <a:rPr lang="en-US" sz="1800" dirty="0">
                <a:solidFill>
                  <a:schemeClr val="bg1">
                    <a:lumMod val="85000"/>
                  </a:schemeClr>
                </a:solidFill>
              </a:rPr>
              <a:t>Customer segmentation emerges: how they use, </a:t>
            </a:r>
            <a:r>
              <a:rPr lang="en-US" sz="1800" dirty="0" smtClean="0">
                <a:solidFill>
                  <a:schemeClr val="bg1">
                    <a:lumMod val="85000"/>
                  </a:schemeClr>
                </a:solidFill>
              </a:rPr>
              <a:t>evaluate, buy</a:t>
            </a:r>
            <a:r>
              <a:rPr lang="en-US" sz="1800" dirty="0">
                <a:solidFill>
                  <a:schemeClr val="bg1">
                    <a:lumMod val="85000"/>
                  </a:schemeClr>
                </a:solidFill>
              </a:rPr>
              <a:t>, </a:t>
            </a:r>
            <a:r>
              <a:rPr lang="en-US" sz="1800" dirty="0" smtClean="0">
                <a:solidFill>
                  <a:schemeClr val="bg1">
                    <a:lumMod val="85000"/>
                  </a:schemeClr>
                </a:solidFill>
              </a:rPr>
              <a:t>manage</a:t>
            </a:r>
            <a:endParaRPr lang="en-US" sz="1800" dirty="0">
              <a:solidFill>
                <a:schemeClr val="bg1">
                  <a:lumMod val="85000"/>
                </a:schemeClr>
              </a:solidFill>
            </a:endParaRPr>
          </a:p>
          <a:p>
            <a:pPr lvl="1"/>
            <a:r>
              <a:rPr lang="en-US" sz="1800" dirty="0">
                <a:solidFill>
                  <a:schemeClr val="bg1">
                    <a:lumMod val="85000"/>
                  </a:schemeClr>
                </a:solidFill>
              </a:rPr>
              <a:t>Value proposition and pricing vary by customer use, </a:t>
            </a:r>
            <a:r>
              <a:rPr lang="en-US" sz="1800" dirty="0" smtClean="0">
                <a:solidFill>
                  <a:schemeClr val="bg1">
                    <a:lumMod val="85000"/>
                  </a:schemeClr>
                </a:solidFill>
              </a:rPr>
              <a:t>metric</a:t>
            </a:r>
          </a:p>
          <a:p>
            <a:pPr lvl="1"/>
            <a:r>
              <a:rPr lang="en-US" sz="1800" dirty="0" smtClean="0">
                <a:solidFill>
                  <a:schemeClr val="bg1">
                    <a:lumMod val="85000"/>
                  </a:schemeClr>
                </a:solidFill>
              </a:rPr>
              <a:t>Openness to new technology, speed of piloting become key issues</a:t>
            </a:r>
          </a:p>
          <a:p>
            <a:r>
              <a:rPr lang="en-US" sz="2400" b="1" dirty="0" smtClean="0"/>
              <a:t>Focused Segment strategy; </a:t>
            </a:r>
            <a:r>
              <a:rPr lang="en-US" sz="2400" b="1" dirty="0" smtClean="0">
                <a:solidFill>
                  <a:srgbClr val="FF0000"/>
                </a:solidFill>
              </a:rPr>
              <a:t>Value Prop varies by segment</a:t>
            </a:r>
          </a:p>
          <a:p>
            <a:pPr lvl="1"/>
            <a:r>
              <a:rPr lang="en-US" sz="2000" dirty="0" smtClean="0"/>
              <a:t>Focus on &lt;8 hours of grid/day, extreme temperature climates</a:t>
            </a:r>
          </a:p>
          <a:p>
            <a:pPr lvl="1"/>
            <a:r>
              <a:rPr lang="en-US" sz="2000" dirty="0" smtClean="0"/>
              <a:t>Segment said “recharge rate” important to value proposition</a:t>
            </a:r>
          </a:p>
          <a:p>
            <a:pPr lvl="1"/>
            <a:r>
              <a:rPr lang="en-US" sz="2000" dirty="0" smtClean="0"/>
              <a:t>Energy produced per day a key Value Proposition in this market</a:t>
            </a:r>
            <a:endParaRPr lang="en-US" sz="2000" dirty="0"/>
          </a:p>
          <a:p>
            <a:pPr marL="457200" lvl="1" indent="0">
              <a:buNone/>
            </a:pPr>
            <a:endParaRPr lang="en-US" dirty="0" smtClean="0"/>
          </a:p>
          <a:p>
            <a:pPr lvl="1"/>
            <a:endParaRPr lang="en-US" sz="2400" dirty="0" smtClean="0"/>
          </a:p>
          <a:p>
            <a:endParaRPr lang="en-US" sz="2800" dirty="0" smtClean="0"/>
          </a:p>
          <a:p>
            <a:endParaRPr lang="en-US" sz="1600" dirty="0" smtClean="0"/>
          </a:p>
          <a:p>
            <a:endParaRPr lang="en-US" sz="2800" dirty="0" smtClean="0"/>
          </a:p>
          <a:p>
            <a:endParaRPr lang="en-US" dirty="0" smtClean="0"/>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87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14"/>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79513" y="992188"/>
            <a:ext cx="7515225" cy="52387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147" name="AutoShape 33"/>
          <p:cNvSpPr>
            <a:spLocks noChangeArrowheads="1"/>
          </p:cNvSpPr>
          <p:nvPr/>
        </p:nvSpPr>
        <p:spPr bwMode="auto">
          <a:xfrm>
            <a:off x="142875" y="1692275"/>
            <a:ext cx="1830388" cy="2832100"/>
          </a:xfrm>
          <a:prstGeom prst="roundRect">
            <a:avLst>
              <a:gd name="adj" fmla="val 16667"/>
            </a:avLst>
          </a:prstGeom>
          <a:noFill/>
          <a:ln w="19050">
            <a:solidFill>
              <a:srgbClr val="FF66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lstStyle/>
          <a:p>
            <a:pPr algn="ctr">
              <a:lnSpc>
                <a:spcPct val="90000"/>
              </a:lnSpc>
            </a:pPr>
            <a:r>
              <a:rPr lang="en-US" sz="1200" b="1">
                <a:solidFill>
                  <a:srgbClr val="FF6600"/>
                </a:solidFill>
              </a:rPr>
              <a:t>T&amp;D Support Example</a:t>
            </a:r>
          </a:p>
        </p:txBody>
      </p:sp>
      <p:pic>
        <p:nvPicPr>
          <p:cNvPr id="36" name="Picture 46"/>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00517" y="2879631"/>
            <a:ext cx="412276" cy="29258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6149" name="Picture 10" descr="F:\my Pictures\Photoshop files\Suciu\left dist substation.pn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00288" y="4405313"/>
            <a:ext cx="963612" cy="8318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50" name="Picture 11" descr="F:\my Pictures\Photoshop files\Suciu\distributed generation.png"/>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42000" y="2644775"/>
            <a:ext cx="3227388" cy="13731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51" name="Picture 15" descr="F:\my Pictures\Photoshop files\Suciu\farm word.pn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365625" y="1195388"/>
            <a:ext cx="471488" cy="2127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52" name="Picture 16" descr="F:\my Pictures\Photoshop files\Suciu\sim farm.png"/>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19475" y="1166813"/>
            <a:ext cx="1447800" cy="7667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193" name="AutoShape 33"/>
          <p:cNvSpPr>
            <a:spLocks noChangeArrowheads="1"/>
          </p:cNvSpPr>
          <p:nvPr/>
        </p:nvSpPr>
        <p:spPr bwMode="auto">
          <a:xfrm>
            <a:off x="5073650" y="1092200"/>
            <a:ext cx="2051050" cy="678264"/>
          </a:xfrm>
          <a:prstGeom prst="roundRect">
            <a:avLst>
              <a:gd name="adj" fmla="val 16667"/>
            </a:avLst>
          </a:prstGeom>
          <a:solidFill>
            <a:schemeClr val="bg1"/>
          </a:solidFill>
          <a:ln w="19050">
            <a:solidFill>
              <a:srgbClr val="FF6600"/>
            </a:solidFill>
            <a:round/>
            <a:headEnd/>
            <a:tailEnd/>
          </a:ln>
        </p:spPr>
        <p:txBody>
          <a:bodyPr wrap="none"/>
          <a:lstStyle/>
          <a:p>
            <a:pPr algn="ctr">
              <a:lnSpc>
                <a:spcPct val="90000"/>
              </a:lnSpc>
            </a:pPr>
            <a:r>
              <a:rPr lang="en-US" sz="1600" b="1" dirty="0">
                <a:solidFill>
                  <a:srgbClr val="FF6600"/>
                </a:solidFill>
              </a:rPr>
              <a:t>T&amp;D Support</a:t>
            </a:r>
          </a:p>
        </p:txBody>
      </p:sp>
      <p:grpSp>
        <p:nvGrpSpPr>
          <p:cNvPr id="3" name="Group 77"/>
          <p:cNvGrpSpPr>
            <a:grpSpLocks/>
          </p:cNvGrpSpPr>
          <p:nvPr/>
        </p:nvGrpSpPr>
        <p:grpSpPr bwMode="auto">
          <a:xfrm>
            <a:off x="5151476" y="1324895"/>
            <a:ext cx="2849523" cy="619828"/>
            <a:chOff x="549" y="1991"/>
            <a:chExt cx="1879" cy="594"/>
          </a:xfrm>
        </p:grpSpPr>
        <p:sp>
          <p:nvSpPr>
            <p:cNvPr id="6195" name="Text Box 35"/>
            <p:cNvSpPr txBox="1">
              <a:spLocks noChangeArrowheads="1"/>
            </p:cNvSpPr>
            <p:nvPr/>
          </p:nvSpPr>
          <p:spPr bwMode="auto">
            <a:xfrm>
              <a:off x="549" y="1991"/>
              <a:ext cx="1107" cy="59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117475" indent="-117475">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90000"/>
                </a:lnSpc>
                <a:spcBef>
                  <a:spcPct val="20000"/>
                </a:spcBef>
                <a:buFontTx/>
                <a:buChar char="–"/>
              </a:pPr>
              <a:r>
                <a:rPr lang="en-US" sz="1100" dirty="0"/>
                <a:t>Time Shifting</a:t>
              </a:r>
            </a:p>
            <a:p>
              <a:pPr>
                <a:lnSpc>
                  <a:spcPct val="90000"/>
                </a:lnSpc>
                <a:spcBef>
                  <a:spcPct val="20000"/>
                </a:spcBef>
                <a:buFontTx/>
                <a:buChar char="–"/>
              </a:pPr>
              <a:r>
                <a:rPr lang="en-US" sz="1100" dirty="0"/>
                <a:t>Supply Capacity</a:t>
              </a:r>
            </a:p>
            <a:p>
              <a:pPr>
                <a:lnSpc>
                  <a:spcPct val="90000"/>
                </a:lnSpc>
                <a:spcBef>
                  <a:spcPct val="20000"/>
                </a:spcBef>
                <a:buFontTx/>
                <a:buChar char="–"/>
              </a:pPr>
              <a:r>
                <a:rPr lang="en-US" sz="1100" dirty="0"/>
                <a:t>T&amp;D Deferral</a:t>
              </a:r>
            </a:p>
          </p:txBody>
        </p:sp>
        <p:sp>
          <p:nvSpPr>
            <p:cNvPr id="6196" name="Text Box 36"/>
            <p:cNvSpPr txBox="1">
              <a:spLocks noChangeArrowheads="1"/>
            </p:cNvSpPr>
            <p:nvPr/>
          </p:nvSpPr>
          <p:spPr bwMode="auto">
            <a:xfrm>
              <a:off x="1331" y="1991"/>
              <a:ext cx="1097" cy="4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117475" indent="-117475">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90000"/>
                </a:lnSpc>
                <a:spcBef>
                  <a:spcPct val="20000"/>
                </a:spcBef>
                <a:buFontTx/>
                <a:buChar char="–"/>
              </a:pPr>
              <a:r>
                <a:rPr lang="en-US" sz="1100" dirty="0"/>
                <a:t>Load Following</a:t>
              </a:r>
            </a:p>
            <a:p>
              <a:pPr>
                <a:lnSpc>
                  <a:spcPct val="90000"/>
                </a:lnSpc>
                <a:spcBef>
                  <a:spcPct val="20000"/>
                </a:spcBef>
                <a:buFontTx/>
                <a:buChar char="–"/>
              </a:pPr>
              <a:r>
                <a:rPr lang="en-US" sz="1100" dirty="0"/>
                <a:t>Area Regulation</a:t>
              </a:r>
            </a:p>
          </p:txBody>
        </p:sp>
      </p:grpSp>
      <p:grpSp>
        <p:nvGrpSpPr>
          <p:cNvPr id="4" name="Group 72"/>
          <p:cNvGrpSpPr>
            <a:grpSpLocks/>
          </p:cNvGrpSpPr>
          <p:nvPr/>
        </p:nvGrpSpPr>
        <p:grpSpPr bwMode="auto">
          <a:xfrm>
            <a:off x="5953125" y="2459043"/>
            <a:ext cx="2182275" cy="770652"/>
            <a:chOff x="705" y="2818"/>
            <a:chExt cx="1927" cy="706"/>
          </a:xfrm>
        </p:grpSpPr>
        <p:sp>
          <p:nvSpPr>
            <p:cNvPr id="6190" name="AutoShape 68"/>
            <p:cNvSpPr>
              <a:spLocks noChangeArrowheads="1"/>
            </p:cNvSpPr>
            <p:nvPr/>
          </p:nvSpPr>
          <p:spPr bwMode="auto">
            <a:xfrm>
              <a:off x="705" y="2818"/>
              <a:ext cx="1713" cy="535"/>
            </a:xfrm>
            <a:prstGeom prst="roundRect">
              <a:avLst>
                <a:gd name="adj" fmla="val 16667"/>
              </a:avLst>
            </a:prstGeom>
            <a:solidFill>
              <a:schemeClr val="bg1"/>
            </a:solidFill>
            <a:ln w="19050">
              <a:solidFill>
                <a:srgbClr val="92D050"/>
              </a:solidFill>
              <a:round/>
              <a:headEnd/>
              <a:tailEnd/>
            </a:ln>
          </p:spPr>
          <p:txBody>
            <a:bodyPr wrap="none"/>
            <a:lstStyle/>
            <a:p>
              <a:pPr algn="ctr">
                <a:lnSpc>
                  <a:spcPct val="90000"/>
                </a:lnSpc>
              </a:pPr>
              <a:r>
                <a:rPr lang="en-US" sz="1600" b="1">
                  <a:solidFill>
                    <a:srgbClr val="FF6600"/>
                  </a:solidFill>
                </a:rPr>
                <a:t>Renewables Integration</a:t>
              </a:r>
            </a:p>
          </p:txBody>
        </p:sp>
        <p:sp>
          <p:nvSpPr>
            <p:cNvPr id="6191" name="Text Box 70"/>
            <p:cNvSpPr txBox="1">
              <a:spLocks noChangeArrowheads="1"/>
            </p:cNvSpPr>
            <p:nvPr/>
          </p:nvSpPr>
          <p:spPr bwMode="auto">
            <a:xfrm>
              <a:off x="770" y="3041"/>
              <a:ext cx="1012" cy="48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marL="117475" indent="-117475">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90000"/>
                </a:lnSpc>
                <a:spcBef>
                  <a:spcPct val="20000"/>
                </a:spcBef>
                <a:buFontTx/>
                <a:buChar char="–"/>
              </a:pPr>
              <a:r>
                <a:rPr lang="en-US" sz="1400" dirty="0"/>
                <a:t>Firming</a:t>
              </a:r>
            </a:p>
            <a:p>
              <a:pPr>
                <a:lnSpc>
                  <a:spcPct val="90000"/>
                </a:lnSpc>
                <a:spcBef>
                  <a:spcPct val="20000"/>
                </a:spcBef>
                <a:buFontTx/>
                <a:buChar char="–"/>
              </a:pPr>
              <a:r>
                <a:rPr lang="en-US" sz="1400" dirty="0"/>
                <a:t>Smoothing</a:t>
              </a:r>
            </a:p>
          </p:txBody>
        </p:sp>
        <p:sp>
          <p:nvSpPr>
            <p:cNvPr id="6192" name="Text Box 71"/>
            <p:cNvSpPr txBox="1">
              <a:spLocks noChangeArrowheads="1"/>
            </p:cNvSpPr>
            <p:nvPr/>
          </p:nvSpPr>
          <p:spPr bwMode="auto">
            <a:xfrm>
              <a:off x="1552" y="3041"/>
              <a:ext cx="1080" cy="2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marL="117475" indent="-117475">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90000"/>
                </a:lnSpc>
                <a:spcBef>
                  <a:spcPct val="20000"/>
                </a:spcBef>
                <a:buFontTx/>
                <a:buChar char="–"/>
              </a:pPr>
              <a:r>
                <a:rPr lang="en-US" sz="1400" dirty="0"/>
                <a:t>Curtailment</a:t>
              </a:r>
              <a:endParaRPr lang="en-US" sz="1000" dirty="0"/>
            </a:p>
          </p:txBody>
        </p:sp>
      </p:grpSp>
      <p:sp>
        <p:nvSpPr>
          <p:cNvPr id="1028118" name="AutoShape 74"/>
          <p:cNvSpPr>
            <a:spLocks noChangeArrowheads="1"/>
          </p:cNvSpPr>
          <p:nvPr/>
        </p:nvSpPr>
        <p:spPr bwMode="auto">
          <a:xfrm>
            <a:off x="5486400" y="5611815"/>
            <a:ext cx="2746273" cy="773112"/>
          </a:xfrm>
          <a:prstGeom prst="roundRect">
            <a:avLst>
              <a:gd name="adj" fmla="val 16667"/>
            </a:avLst>
          </a:prstGeom>
          <a:solidFill>
            <a:schemeClr val="bg1"/>
          </a:solidFill>
          <a:ln w="19050">
            <a:solidFill>
              <a:schemeClr val="accent2">
                <a:lumMod val="60000"/>
                <a:lumOff val="40000"/>
              </a:schemeClr>
            </a:solidFill>
            <a:round/>
            <a:headEnd/>
            <a:tailEnd/>
          </a:ln>
        </p:spPr>
        <p:txBody>
          <a:bodyPr wrap="none"/>
          <a:lstStyle/>
          <a:p>
            <a:pPr algn="ctr">
              <a:lnSpc>
                <a:spcPct val="90000"/>
              </a:lnSpc>
              <a:defRPr/>
            </a:pPr>
            <a:r>
              <a:rPr lang="en-US" sz="1600" b="1" dirty="0">
                <a:solidFill>
                  <a:srgbClr val="FF6600"/>
                </a:solidFill>
              </a:rPr>
              <a:t>End User Applications</a:t>
            </a:r>
          </a:p>
        </p:txBody>
      </p:sp>
      <p:sp>
        <p:nvSpPr>
          <p:cNvPr id="6188" name="Text Box 75"/>
          <p:cNvSpPr txBox="1">
            <a:spLocks noChangeArrowheads="1"/>
          </p:cNvSpPr>
          <p:nvPr/>
        </p:nvSpPr>
        <p:spPr bwMode="auto">
          <a:xfrm>
            <a:off x="5590608" y="5934066"/>
            <a:ext cx="2577938" cy="5895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117475" indent="-117475">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90000"/>
              </a:lnSpc>
              <a:spcBef>
                <a:spcPct val="20000"/>
              </a:spcBef>
              <a:buFontTx/>
              <a:buChar char="–"/>
            </a:pPr>
            <a:r>
              <a:rPr lang="en-US" sz="1600" dirty="0"/>
              <a:t>Time of Use</a:t>
            </a:r>
          </a:p>
          <a:p>
            <a:pPr>
              <a:lnSpc>
                <a:spcPct val="90000"/>
              </a:lnSpc>
              <a:spcBef>
                <a:spcPct val="20000"/>
              </a:spcBef>
              <a:buFontTx/>
              <a:buChar char="–"/>
            </a:pPr>
            <a:r>
              <a:rPr lang="en-US" sz="1600" dirty="0"/>
              <a:t>Demand Charge</a:t>
            </a:r>
          </a:p>
        </p:txBody>
      </p:sp>
      <p:sp>
        <p:nvSpPr>
          <p:cNvPr id="6189" name="Text Box 76"/>
          <p:cNvSpPr txBox="1">
            <a:spLocks noChangeArrowheads="1"/>
          </p:cNvSpPr>
          <p:nvPr/>
        </p:nvSpPr>
        <p:spPr bwMode="auto">
          <a:xfrm>
            <a:off x="6944609" y="5934066"/>
            <a:ext cx="2504191" cy="3180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117475" indent="-117475">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90000"/>
              </a:lnSpc>
              <a:spcBef>
                <a:spcPct val="20000"/>
              </a:spcBef>
              <a:buFontTx/>
              <a:buChar char="–"/>
            </a:pPr>
            <a:r>
              <a:rPr lang="en-US" sz="1600" dirty="0"/>
              <a:t>Power Quality</a:t>
            </a:r>
          </a:p>
        </p:txBody>
      </p:sp>
      <p:sp>
        <p:nvSpPr>
          <p:cNvPr id="6156" name="Rectangle 28"/>
          <p:cNvSpPr>
            <a:spLocks noChangeArrowheads="1"/>
          </p:cNvSpPr>
          <p:nvPr/>
        </p:nvSpPr>
        <p:spPr bwMode="auto">
          <a:xfrm>
            <a:off x="265113" y="165100"/>
            <a:ext cx="8459787" cy="9985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lstStyle/>
          <a:p>
            <a:r>
              <a:rPr lang="en-US" sz="3600" dirty="0">
                <a:solidFill>
                  <a:srgbClr val="1E4191"/>
                </a:solidFill>
              </a:rPr>
              <a:t>Energy Storage on The </a:t>
            </a:r>
            <a:r>
              <a:rPr lang="en-US" sz="3600" dirty="0" smtClean="0">
                <a:solidFill>
                  <a:srgbClr val="1E4191"/>
                </a:solidFill>
              </a:rPr>
              <a:t>Grid</a:t>
            </a:r>
          </a:p>
          <a:p>
            <a:r>
              <a:rPr lang="en-US" sz="2400" b="1" dirty="0" smtClean="0">
                <a:solidFill>
                  <a:srgbClr val="FF6600"/>
                </a:solidFill>
              </a:rPr>
              <a:t>$1.5B in 2010, to $35.3B annually by 2020*</a:t>
            </a:r>
            <a:endParaRPr lang="en-US" sz="3600" dirty="0">
              <a:solidFill>
                <a:srgbClr val="1E4191"/>
              </a:solidFill>
            </a:endParaRPr>
          </a:p>
        </p:txBody>
      </p:sp>
      <p:graphicFrame>
        <p:nvGraphicFramePr>
          <p:cNvPr id="6157" name="Object 4"/>
          <p:cNvGraphicFramePr>
            <a:graphicFrameLocks noChangeAspect="1"/>
          </p:cNvGraphicFramePr>
          <p:nvPr/>
        </p:nvGraphicFramePr>
        <p:xfrm>
          <a:off x="3400425" y="1379538"/>
          <a:ext cx="384175" cy="273050"/>
        </p:xfrm>
        <a:graphic>
          <a:graphicData uri="http://schemas.openxmlformats.org/presentationml/2006/ole">
            <p:oleObj spid="_x0000_s581634" name="Photo Editor Photo" r:id="rId10" imgW="6076190" imgH="4334480" progId="">
              <p:embed/>
            </p:oleObj>
          </a:graphicData>
        </a:graphic>
      </p:graphicFrame>
      <p:pic>
        <p:nvPicPr>
          <p:cNvPr id="1028142" name="Picture 46"/>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83728" y="3209672"/>
            <a:ext cx="412276" cy="29258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35" name="Picture 46"/>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703473" y="3184784"/>
            <a:ext cx="412276" cy="29258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6160" name="Picture 49" descr="D:\Documents and Settings\210066778\My Documents\_Durathon Commerial Team\MarCom\Image Library\NaMx_orange copy.jpg"/>
          <p:cNvPicPr>
            <a:picLocks noChangeAspect="1" noChangeArrowheads="1"/>
          </p:cNvPicPr>
          <p:nvPr/>
        </p:nvPicPr>
        <p:blipFill>
          <a:blip r:embed="rId11"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94325" y="1917700"/>
            <a:ext cx="523875" cy="3730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1" name="Picture 49" descr="D:\Documents and Settings\210066778\My Documents\_Durathon Commerial Team\MarCom\Image Library\NaMx_orange copy.jpg"/>
          <p:cNvPicPr>
            <a:picLocks noChangeAspect="1" noChangeArrowheads="1"/>
          </p:cNvPicPr>
          <p:nvPr/>
        </p:nvPicPr>
        <p:blipFill>
          <a:blip r:embed="rId11"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74913" y="1357313"/>
            <a:ext cx="411162"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2" name="Picture 49" descr="D:\Documents and Settings\210066778\My Documents\_Durathon Commerial Team\MarCom\Image Library\NaMx_orange copy.jpg"/>
          <p:cNvPicPr>
            <a:picLocks noChangeAspect="1" noChangeArrowheads="1"/>
          </p:cNvPicPr>
          <p:nvPr/>
        </p:nvPicPr>
        <p:blipFill>
          <a:blip r:embed="rId11"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19475" y="2351088"/>
            <a:ext cx="409575"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3" name="Picture 49" descr="D:\Documents and Settings\210066778\My Documents\_Durathon Commerial Team\MarCom\Image Library\NaMx_orange copy.jpg"/>
          <p:cNvPicPr>
            <a:picLocks noChangeAspect="1" noChangeArrowheads="1"/>
          </p:cNvPicPr>
          <p:nvPr/>
        </p:nvPicPr>
        <p:blipFill>
          <a:blip r:embed="rId11"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21000" y="4764088"/>
            <a:ext cx="409575" cy="2936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3" name="Picture 2" descr="The BESS will reduce power supply &#10; outages, reduce air emissions and fuel costs, and increase system reliability."/>
          <p:cNvPicPr>
            <a:picLocks noChangeAspect="1"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7013" y="2271713"/>
            <a:ext cx="1651000" cy="1100137"/>
          </a:xfrm>
          <a:prstGeom prst="rect">
            <a:avLst/>
          </a:prstGeom>
          <a:ln>
            <a:noFill/>
          </a:ln>
          <a:effectLst>
            <a:outerShdw blurRad="190500" algn="tl" rotWithShape="0">
              <a:srgbClr val="000000">
                <a:alpha val="7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aphicFrame>
        <p:nvGraphicFramePr>
          <p:cNvPr id="44" name="Table 43"/>
          <p:cNvGraphicFramePr>
            <a:graphicFrameLocks noGrp="1"/>
          </p:cNvGraphicFramePr>
          <p:nvPr/>
        </p:nvGraphicFramePr>
        <p:xfrm>
          <a:off x="227013" y="3687763"/>
          <a:ext cx="1562100" cy="660399"/>
        </p:xfrm>
        <a:graphic>
          <a:graphicData uri="http://schemas.openxmlformats.org/drawingml/2006/table">
            <a:tbl>
              <a:tblPr>
                <a:tableStyleId>{5C22544A-7EE6-4342-B048-85BDC9FD1C3A}</a:tableStyleId>
              </a:tblPr>
              <a:tblGrid>
                <a:gridCol w="826995"/>
                <a:gridCol w="735105"/>
              </a:tblGrid>
              <a:tr h="220133">
                <a:tc>
                  <a:txBody>
                    <a:bodyPr/>
                    <a:lstStyle/>
                    <a:p>
                      <a:pPr algn="l" fontAlgn="b"/>
                      <a:r>
                        <a:rPr lang="en-US" sz="1100" u="none" strike="noStrike" dirty="0">
                          <a:effectLst/>
                        </a:rPr>
                        <a:t> </a:t>
                      </a:r>
                      <a:r>
                        <a:rPr lang="en-US" sz="1100" u="none" strike="noStrike" dirty="0" smtClean="0">
                          <a:effectLst/>
                        </a:rPr>
                        <a:t>$750-900 </a:t>
                      </a:r>
                      <a:endParaRPr lang="en-US" sz="1100" b="0" i="0" u="none" strike="noStrike" dirty="0">
                        <a:effectLst/>
                        <a:latin typeface="GE Inspira"/>
                      </a:endParaRPr>
                    </a:p>
                  </a:txBody>
                  <a:tcPr marL="9528" marR="9528" marT="9518" marB="0" anchor="b"/>
                </a:tc>
                <a:tc>
                  <a:txBody>
                    <a:bodyPr/>
                    <a:lstStyle/>
                    <a:p>
                      <a:pPr algn="l" fontAlgn="b"/>
                      <a:r>
                        <a:rPr lang="en-US" sz="1100" u="none" strike="noStrike" dirty="0">
                          <a:effectLst/>
                        </a:rPr>
                        <a:t>$ / kW</a:t>
                      </a:r>
                      <a:endParaRPr lang="en-US" sz="1100" b="0" i="0" u="none" strike="noStrike" dirty="0">
                        <a:effectLst/>
                        <a:latin typeface="GE Inspira"/>
                      </a:endParaRPr>
                    </a:p>
                  </a:txBody>
                  <a:tcPr marL="9528" marR="9528" marT="9518" marB="0" anchor="b"/>
                </a:tc>
              </a:tr>
              <a:tr h="220133">
                <a:tc>
                  <a:txBody>
                    <a:bodyPr/>
                    <a:lstStyle/>
                    <a:p>
                      <a:pPr algn="ctr" fontAlgn="b"/>
                      <a:r>
                        <a:rPr lang="en-US" sz="1100" u="none" strike="noStrike" dirty="0">
                          <a:effectLst/>
                        </a:rPr>
                        <a:t>1011</a:t>
                      </a:r>
                      <a:endParaRPr lang="en-US" sz="1100" b="0" i="0" u="none" strike="noStrike" dirty="0">
                        <a:effectLst/>
                        <a:latin typeface="GE Inspira"/>
                      </a:endParaRPr>
                    </a:p>
                  </a:txBody>
                  <a:tcPr marL="9528" marR="9528" marT="9518" marB="0" anchor="b"/>
                </a:tc>
                <a:tc>
                  <a:txBody>
                    <a:bodyPr/>
                    <a:lstStyle/>
                    <a:p>
                      <a:pPr algn="l" fontAlgn="b"/>
                      <a:r>
                        <a:rPr lang="en-US" sz="1100" u="none" strike="noStrike">
                          <a:effectLst/>
                        </a:rPr>
                        <a:t>Modules</a:t>
                      </a:r>
                      <a:endParaRPr lang="en-US" sz="1100" b="0" i="0" u="none" strike="noStrike">
                        <a:effectLst/>
                        <a:latin typeface="GE Inspira"/>
                      </a:endParaRPr>
                    </a:p>
                  </a:txBody>
                  <a:tcPr marL="9528" marR="9528" marT="9518" marB="0" anchor="b"/>
                </a:tc>
              </a:tr>
              <a:tr h="220133">
                <a:tc>
                  <a:txBody>
                    <a:bodyPr/>
                    <a:lstStyle/>
                    <a:p>
                      <a:pPr algn="ctr" fontAlgn="b"/>
                      <a:r>
                        <a:rPr lang="en-US" sz="1100" u="none" strike="noStrike" dirty="0" smtClean="0">
                          <a:effectLst/>
                        </a:rPr>
                        <a:t>226,517</a:t>
                      </a:r>
                      <a:endParaRPr lang="en-US" sz="1100" b="0" i="0" u="none" strike="noStrike" dirty="0">
                        <a:effectLst/>
                        <a:latin typeface="GE Inspira"/>
                      </a:endParaRPr>
                    </a:p>
                  </a:txBody>
                  <a:tcPr marL="9528" marR="9528" marT="9518" marB="0" anchor="b"/>
                </a:tc>
                <a:tc>
                  <a:txBody>
                    <a:bodyPr/>
                    <a:lstStyle/>
                    <a:p>
                      <a:pPr algn="l" fontAlgn="b"/>
                      <a:r>
                        <a:rPr lang="en-US" sz="1100" u="none" strike="noStrike" dirty="0">
                          <a:effectLst/>
                        </a:rPr>
                        <a:t>Cells</a:t>
                      </a:r>
                      <a:endParaRPr lang="en-US" sz="1100" b="0" i="0" u="none" strike="noStrike" dirty="0">
                        <a:effectLst/>
                        <a:latin typeface="GE Inspira"/>
                      </a:endParaRPr>
                    </a:p>
                  </a:txBody>
                  <a:tcPr marL="9528" marR="9528" marT="9518" marB="0" anchor="b"/>
                </a:tc>
              </a:tr>
            </a:tbl>
          </a:graphicData>
        </a:graphic>
      </p:graphicFrame>
      <p:sp>
        <p:nvSpPr>
          <p:cNvPr id="6179" name="Rectangle 44"/>
          <p:cNvSpPr>
            <a:spLocks noChangeArrowheads="1"/>
          </p:cNvSpPr>
          <p:nvPr/>
        </p:nvSpPr>
        <p:spPr bwMode="auto">
          <a:xfrm>
            <a:off x="201613" y="3424238"/>
            <a:ext cx="1698625"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1400" b="1">
                <a:solidFill>
                  <a:schemeClr val="tx2"/>
                </a:solidFill>
              </a:rPr>
              <a:t>27 MW, 15 Minutes</a:t>
            </a:r>
          </a:p>
        </p:txBody>
      </p:sp>
      <p:cxnSp>
        <p:nvCxnSpPr>
          <p:cNvPr id="6180" name="Straight Arrow Connector 9"/>
          <p:cNvCxnSpPr>
            <a:cxnSpLocks noChangeShapeType="1"/>
          </p:cNvCxnSpPr>
          <p:nvPr/>
        </p:nvCxnSpPr>
        <p:spPr bwMode="auto">
          <a:xfrm flipV="1">
            <a:off x="2078038" y="2532063"/>
            <a:ext cx="1322387" cy="112712"/>
          </a:xfrm>
          <a:prstGeom prst="straightConnector1">
            <a:avLst/>
          </a:prstGeom>
          <a:noFill/>
          <a:ln w="19050" algn="ctr">
            <a:solidFill>
              <a:schemeClr val="tx2"/>
            </a:solidFill>
            <a:round/>
            <a:headEnd/>
            <a:tailEnd type="arrow"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6181" name="Rectangle 10"/>
          <p:cNvSpPr>
            <a:spLocks noChangeArrowheads="1"/>
          </p:cNvSpPr>
          <p:nvPr/>
        </p:nvSpPr>
        <p:spPr bwMode="auto">
          <a:xfrm>
            <a:off x="177800" y="4545013"/>
            <a:ext cx="2184400" cy="7386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r>
              <a:rPr lang="en-US" sz="1400" b="1" i="1" dirty="0">
                <a:solidFill>
                  <a:srgbClr val="FF0000"/>
                </a:solidFill>
              </a:rPr>
              <a:t>60 percent reduction</a:t>
            </a:r>
          </a:p>
          <a:p>
            <a:r>
              <a:rPr lang="en-US" sz="1400" i="1" dirty="0">
                <a:solidFill>
                  <a:srgbClr val="FF0000"/>
                </a:solidFill>
              </a:rPr>
              <a:t>in power supply type outages</a:t>
            </a:r>
            <a:endParaRPr lang="en-US" sz="1400" dirty="0">
              <a:solidFill>
                <a:srgbClr val="FF0000"/>
              </a:solidFill>
            </a:endParaRPr>
          </a:p>
        </p:txBody>
      </p:sp>
      <p:sp>
        <p:nvSpPr>
          <p:cNvPr id="6182" name="Rectangle 11"/>
          <p:cNvSpPr>
            <a:spLocks noChangeArrowheads="1"/>
          </p:cNvSpPr>
          <p:nvPr/>
        </p:nvSpPr>
        <p:spPr bwMode="auto">
          <a:xfrm>
            <a:off x="142875" y="2005013"/>
            <a:ext cx="1830388" cy="200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en-US" sz="700"/>
              <a:t>Golden Valley Electric Association, Alaska</a:t>
            </a:r>
          </a:p>
        </p:txBody>
      </p:sp>
      <p:sp>
        <p:nvSpPr>
          <p:cNvPr id="6183" name="Rectangle 12"/>
          <p:cNvSpPr>
            <a:spLocks noChangeArrowheads="1"/>
          </p:cNvSpPr>
          <p:nvPr/>
        </p:nvSpPr>
        <p:spPr bwMode="auto">
          <a:xfrm>
            <a:off x="265113" y="5780088"/>
            <a:ext cx="2178050"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en-US" sz="1400" b="1"/>
              <a:t>*Pike Research report</a:t>
            </a:r>
          </a:p>
        </p:txBody>
      </p:sp>
      <p:pic>
        <p:nvPicPr>
          <p:cNvPr id="6184" name="Picture 66"/>
          <p:cNvPicPr>
            <a:picLocks noChangeAspect="1"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18025" y="5337175"/>
            <a:ext cx="377825" cy="2746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6185" name="Picture 66"/>
          <p:cNvPicPr>
            <a:picLocks noChangeAspect="1"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80188" y="4606925"/>
            <a:ext cx="377825" cy="2746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6186" name="Picture 66"/>
          <p:cNvPicPr>
            <a:picLocks noChangeAspect="1"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56163" y="4332288"/>
            <a:ext cx="377825" cy="2746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9913828"/>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eaLnBrk="1" hangingPunct="1">
              <a:defRPr/>
            </a:pPr>
            <a:r>
              <a:rPr lang="en-US" sz="3600" dirty="0" smtClean="0"/>
              <a:t>Cold Storage “Niche” for </a:t>
            </a:r>
            <a:r>
              <a:rPr lang="en-US" sz="3600" dirty="0" err="1" smtClean="0"/>
              <a:t>Durathon</a:t>
            </a:r>
            <a:r>
              <a:rPr lang="en-US" sz="2000" baseline="62000" dirty="0" smtClean="0"/>
              <a:t>™</a:t>
            </a:r>
            <a:r>
              <a:rPr lang="en-US" sz="3600" dirty="0" smtClean="0"/>
              <a:t> ?</a:t>
            </a:r>
            <a:br>
              <a:rPr lang="en-US" sz="3600" dirty="0" smtClean="0"/>
            </a:br>
            <a:r>
              <a:rPr lang="en-US" sz="2400" b="1" kern="1200" dirty="0" smtClean="0">
                <a:solidFill>
                  <a:srgbClr val="FF6600"/>
                </a:solidFill>
                <a:ea typeface="+mn-ea"/>
                <a:cs typeface="+mn-cs"/>
              </a:rPr>
              <a:t>One battery </a:t>
            </a:r>
            <a:r>
              <a:rPr lang="en-US" sz="2400" b="1" kern="1200" dirty="0" err="1" smtClean="0">
                <a:solidFill>
                  <a:srgbClr val="FF6600"/>
                </a:solidFill>
                <a:ea typeface="+mn-ea"/>
                <a:cs typeface="+mn-cs"/>
              </a:rPr>
              <a:t>vs</a:t>
            </a:r>
            <a:r>
              <a:rPr lang="en-US" sz="2400" b="1" kern="1200" dirty="0" smtClean="0">
                <a:solidFill>
                  <a:srgbClr val="FF6600"/>
                </a:solidFill>
                <a:ea typeface="+mn-ea"/>
                <a:cs typeface="+mn-cs"/>
              </a:rPr>
              <a:t> Three to Four Batteries</a:t>
            </a:r>
          </a:p>
        </p:txBody>
      </p:sp>
      <p:pic>
        <p:nvPicPr>
          <p:cNvPr id="5123" name="Picture 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0800" y="2127250"/>
            <a:ext cx="571500" cy="5524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2" name="Group 9"/>
          <p:cNvGrpSpPr>
            <a:grpSpLocks/>
          </p:cNvGrpSpPr>
          <p:nvPr/>
        </p:nvGrpSpPr>
        <p:grpSpPr bwMode="auto">
          <a:xfrm>
            <a:off x="5367338" y="1752600"/>
            <a:ext cx="3490912" cy="2468563"/>
            <a:chOff x="3369" y="2174"/>
            <a:chExt cx="2199" cy="1555"/>
          </a:xfrm>
        </p:grpSpPr>
        <p:pic>
          <p:nvPicPr>
            <p:cNvPr id="5145"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69" y="2175"/>
              <a:ext cx="2199" cy="155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146" name="Text Box 7"/>
            <p:cNvSpPr txBox="1">
              <a:spLocks noChangeArrowheads="1"/>
            </p:cNvSpPr>
            <p:nvPr/>
          </p:nvSpPr>
          <p:spPr bwMode="auto">
            <a:xfrm>
              <a:off x="3800" y="2174"/>
              <a:ext cx="383" cy="15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1000"/>
                <a:t>Enersys</a:t>
              </a:r>
            </a:p>
          </p:txBody>
        </p:sp>
      </p:grpSp>
      <p:pic>
        <p:nvPicPr>
          <p:cNvPr id="5125" name="Picture 13"/>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31863" y="1541463"/>
            <a:ext cx="1443037" cy="1085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5126" name="Picture 14"/>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98638" y="1365250"/>
            <a:ext cx="701675" cy="7143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5127" name="Picture 15"/>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27288" y="1965325"/>
            <a:ext cx="989012" cy="7334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128" name="Rectangle 16"/>
          <p:cNvSpPr>
            <a:spLocks noChangeArrowheads="1"/>
          </p:cNvSpPr>
          <p:nvPr/>
        </p:nvSpPr>
        <p:spPr bwMode="auto">
          <a:xfrm>
            <a:off x="927100" y="2708275"/>
            <a:ext cx="1333500" cy="238125"/>
          </a:xfrm>
          <a:prstGeom prst="rect">
            <a:avLst/>
          </a:prstGeom>
          <a:solidFill>
            <a:schemeClr val="bg2"/>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pPr algn="ctr"/>
            <a:r>
              <a:rPr lang="en-US" sz="1600">
                <a:solidFill>
                  <a:schemeClr val="bg1"/>
                </a:solidFill>
              </a:rPr>
              <a:t>8 hr use</a:t>
            </a:r>
          </a:p>
        </p:txBody>
      </p:sp>
      <p:sp>
        <p:nvSpPr>
          <p:cNvPr id="5129" name="Rectangle 17"/>
          <p:cNvSpPr>
            <a:spLocks noChangeArrowheads="1"/>
          </p:cNvSpPr>
          <p:nvPr/>
        </p:nvSpPr>
        <p:spPr bwMode="auto">
          <a:xfrm>
            <a:off x="2270125" y="2708275"/>
            <a:ext cx="1247775" cy="238125"/>
          </a:xfrm>
          <a:prstGeom prst="rect">
            <a:avLst/>
          </a:prstGeom>
          <a:solidFill>
            <a:schemeClr val="tx2"/>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pPr algn="ctr"/>
            <a:r>
              <a:rPr lang="en-US" sz="1600">
                <a:solidFill>
                  <a:schemeClr val="bg1"/>
                </a:solidFill>
              </a:rPr>
              <a:t>8 hr charge</a:t>
            </a:r>
          </a:p>
        </p:txBody>
      </p:sp>
      <p:sp>
        <p:nvSpPr>
          <p:cNvPr id="5130" name="Rectangle 18"/>
          <p:cNvSpPr>
            <a:spLocks noChangeArrowheads="1"/>
          </p:cNvSpPr>
          <p:nvPr/>
        </p:nvSpPr>
        <p:spPr bwMode="auto">
          <a:xfrm>
            <a:off x="3527425" y="2708275"/>
            <a:ext cx="1247775" cy="238125"/>
          </a:xfrm>
          <a:prstGeom prst="rect">
            <a:avLst/>
          </a:prstGeom>
          <a:solidFill>
            <a:srgbClr val="333399"/>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pPr algn="ctr"/>
            <a:r>
              <a:rPr lang="en-US" sz="1600">
                <a:solidFill>
                  <a:schemeClr val="bg1"/>
                </a:solidFill>
              </a:rPr>
              <a:t>8 hr cool</a:t>
            </a:r>
          </a:p>
        </p:txBody>
      </p:sp>
      <p:sp>
        <p:nvSpPr>
          <p:cNvPr id="5131" name="Text Box 19"/>
          <p:cNvSpPr txBox="1">
            <a:spLocks noChangeArrowheads="1"/>
          </p:cNvSpPr>
          <p:nvPr/>
        </p:nvSpPr>
        <p:spPr bwMode="auto">
          <a:xfrm>
            <a:off x="2654300" y="1425575"/>
            <a:ext cx="1778000" cy="5222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1400"/>
              <a:t>3 – 6*  batteries per </a:t>
            </a:r>
            <a:br>
              <a:rPr lang="en-US" sz="1400"/>
            </a:br>
            <a:r>
              <a:rPr lang="en-US" sz="1400"/>
              <a:t>24 hour truck</a:t>
            </a:r>
          </a:p>
        </p:txBody>
      </p:sp>
      <p:sp>
        <p:nvSpPr>
          <p:cNvPr id="5132" name="Text Box 20"/>
          <p:cNvSpPr txBox="1">
            <a:spLocks noChangeArrowheads="1"/>
          </p:cNvSpPr>
          <p:nvPr/>
        </p:nvSpPr>
        <p:spPr bwMode="auto">
          <a:xfrm rot="-5400000">
            <a:off x="30162" y="2025651"/>
            <a:ext cx="1228725"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a:r>
              <a:rPr lang="en-US" sz="2400" b="1"/>
              <a:t>Pb-acid</a:t>
            </a:r>
          </a:p>
        </p:txBody>
      </p:sp>
      <p:pic>
        <p:nvPicPr>
          <p:cNvPr id="5133" name="Picture 2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74713" y="3741738"/>
            <a:ext cx="1443037" cy="1085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5134" name="Picture 24"/>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70138" y="4165600"/>
            <a:ext cx="989012" cy="7334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135" name="Rectangle 25"/>
          <p:cNvSpPr>
            <a:spLocks noChangeArrowheads="1"/>
          </p:cNvSpPr>
          <p:nvPr/>
        </p:nvSpPr>
        <p:spPr bwMode="auto">
          <a:xfrm>
            <a:off x="869950" y="4908550"/>
            <a:ext cx="1333500" cy="238125"/>
          </a:xfrm>
          <a:prstGeom prst="rect">
            <a:avLst/>
          </a:prstGeom>
          <a:solidFill>
            <a:schemeClr val="bg2"/>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pPr algn="ctr"/>
            <a:r>
              <a:rPr lang="en-US" sz="1600">
                <a:solidFill>
                  <a:schemeClr val="bg1"/>
                </a:solidFill>
              </a:rPr>
              <a:t>8 hr use</a:t>
            </a:r>
          </a:p>
        </p:txBody>
      </p:sp>
      <p:sp>
        <p:nvSpPr>
          <p:cNvPr id="5136" name="Rectangle 26"/>
          <p:cNvSpPr>
            <a:spLocks noChangeArrowheads="1"/>
          </p:cNvSpPr>
          <p:nvPr/>
        </p:nvSpPr>
        <p:spPr bwMode="auto">
          <a:xfrm>
            <a:off x="2212975" y="4908550"/>
            <a:ext cx="1247775" cy="238125"/>
          </a:xfrm>
          <a:prstGeom prst="rect">
            <a:avLst/>
          </a:prstGeom>
          <a:solidFill>
            <a:schemeClr val="tx2"/>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pPr algn="ctr"/>
            <a:r>
              <a:rPr lang="en-US" sz="1600">
                <a:solidFill>
                  <a:schemeClr val="bg1"/>
                </a:solidFill>
              </a:rPr>
              <a:t>8 hr charge</a:t>
            </a:r>
          </a:p>
        </p:txBody>
      </p:sp>
      <p:sp>
        <p:nvSpPr>
          <p:cNvPr id="5137" name="Text Box 28"/>
          <p:cNvSpPr txBox="1">
            <a:spLocks noChangeArrowheads="1"/>
          </p:cNvSpPr>
          <p:nvPr/>
        </p:nvSpPr>
        <p:spPr bwMode="auto">
          <a:xfrm>
            <a:off x="2216150" y="3425825"/>
            <a:ext cx="1606550" cy="5238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1400"/>
              <a:t>1.5 batteries per </a:t>
            </a:r>
            <a:br>
              <a:rPr lang="en-US" sz="1400"/>
            </a:br>
            <a:r>
              <a:rPr lang="en-US" sz="1400"/>
              <a:t>24 hour truck</a:t>
            </a:r>
          </a:p>
        </p:txBody>
      </p:sp>
      <p:pic>
        <p:nvPicPr>
          <p:cNvPr id="5138" name="Picture 30"/>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75038" y="3741738"/>
            <a:ext cx="1443037" cy="1085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139" name="Rectangle 31"/>
          <p:cNvSpPr>
            <a:spLocks noChangeArrowheads="1"/>
          </p:cNvSpPr>
          <p:nvPr/>
        </p:nvSpPr>
        <p:spPr bwMode="auto">
          <a:xfrm>
            <a:off x="3470275" y="4908550"/>
            <a:ext cx="1333500" cy="238125"/>
          </a:xfrm>
          <a:prstGeom prst="rect">
            <a:avLst/>
          </a:prstGeom>
          <a:solidFill>
            <a:schemeClr val="bg2"/>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pPr algn="ctr"/>
            <a:r>
              <a:rPr lang="en-US" sz="1600">
                <a:solidFill>
                  <a:schemeClr val="bg1"/>
                </a:solidFill>
              </a:rPr>
              <a:t>8 hr use</a:t>
            </a:r>
          </a:p>
        </p:txBody>
      </p:sp>
      <p:sp>
        <p:nvSpPr>
          <p:cNvPr id="5140" name="Text Box 32"/>
          <p:cNvSpPr txBox="1">
            <a:spLocks noChangeArrowheads="1"/>
          </p:cNvSpPr>
          <p:nvPr/>
        </p:nvSpPr>
        <p:spPr bwMode="auto">
          <a:xfrm rot="-5400000">
            <a:off x="112712" y="3932238"/>
            <a:ext cx="968375"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a:r>
              <a:rPr lang="en-US" sz="2400" b="1"/>
              <a:t>NaMx</a:t>
            </a:r>
          </a:p>
        </p:txBody>
      </p:sp>
      <p:pic>
        <p:nvPicPr>
          <p:cNvPr id="5141" name="Picture 33"/>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95438" y="3365500"/>
            <a:ext cx="617537" cy="9096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142" name="Text Box 34"/>
          <p:cNvSpPr txBox="1">
            <a:spLocks noChangeArrowheads="1"/>
          </p:cNvSpPr>
          <p:nvPr/>
        </p:nvSpPr>
        <p:spPr bwMode="auto">
          <a:xfrm>
            <a:off x="5915025" y="4287838"/>
            <a:ext cx="2743200"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1200"/>
              <a:t>Typical battery charging station</a:t>
            </a:r>
            <a:br>
              <a:rPr lang="en-US" sz="1200"/>
            </a:br>
            <a:r>
              <a:rPr lang="en-US" sz="1200"/>
              <a:t>Acid spill containment not shown.</a:t>
            </a:r>
          </a:p>
        </p:txBody>
      </p:sp>
      <p:sp>
        <p:nvSpPr>
          <p:cNvPr id="5143" name="Text Box 36"/>
          <p:cNvSpPr txBox="1">
            <a:spLocks noChangeArrowheads="1"/>
          </p:cNvSpPr>
          <p:nvPr/>
        </p:nvSpPr>
        <p:spPr bwMode="auto">
          <a:xfrm>
            <a:off x="365125" y="5419725"/>
            <a:ext cx="8493125" cy="6461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r>
              <a:rPr lang="en-US" sz="1800" dirty="0">
                <a:solidFill>
                  <a:schemeClr val="hlink"/>
                </a:solidFill>
              </a:rPr>
              <a:t>*Freezer operations require 4~6 </a:t>
            </a:r>
            <a:r>
              <a:rPr lang="en-US" sz="1800" dirty="0" err="1">
                <a:solidFill>
                  <a:schemeClr val="hlink"/>
                </a:solidFill>
              </a:rPr>
              <a:t>Pb</a:t>
            </a:r>
            <a:r>
              <a:rPr lang="en-US" sz="1800" dirty="0">
                <a:solidFill>
                  <a:schemeClr val="hlink"/>
                </a:solidFill>
              </a:rPr>
              <a:t> acid batteries / truck</a:t>
            </a:r>
            <a:r>
              <a:rPr lang="en-US" sz="1800" dirty="0" smtClean="0">
                <a:solidFill>
                  <a:schemeClr val="hlink"/>
                </a:solidFill>
              </a:rPr>
              <a:t>,</a:t>
            </a:r>
          </a:p>
          <a:p>
            <a:r>
              <a:rPr lang="en-US" sz="1800" dirty="0" smtClean="0">
                <a:solidFill>
                  <a:schemeClr val="hlink"/>
                </a:solidFill>
              </a:rPr>
              <a:t>  but only 1.5 </a:t>
            </a:r>
            <a:r>
              <a:rPr lang="en-US" sz="1800" dirty="0" err="1" smtClean="0">
                <a:solidFill>
                  <a:schemeClr val="hlink"/>
                </a:solidFill>
              </a:rPr>
              <a:t>Durathon</a:t>
            </a:r>
            <a:r>
              <a:rPr lang="en-US" sz="1800" dirty="0" smtClean="0">
                <a:solidFill>
                  <a:schemeClr val="hlink"/>
                </a:solidFill>
              </a:rPr>
              <a:t> batteries per truck !!</a:t>
            </a:r>
            <a:endParaRPr lang="en-US" sz="1800" dirty="0">
              <a:solidFill>
                <a:schemeClr val="hlink"/>
              </a:solidFill>
            </a:endParaRPr>
          </a:p>
        </p:txBody>
      </p:sp>
      <p:sp>
        <p:nvSpPr>
          <p:cNvPr id="5144" name="Text Box 38"/>
          <p:cNvSpPr txBox="1">
            <a:spLocks noChangeArrowheads="1"/>
          </p:cNvSpPr>
          <p:nvPr/>
        </p:nvSpPr>
        <p:spPr bwMode="auto">
          <a:xfrm>
            <a:off x="5381625" y="1341438"/>
            <a:ext cx="3476625" cy="4000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r>
              <a:rPr lang="en-US" sz="2000"/>
              <a:t>24/7 warehouse operators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14941995"/>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7924800" cy="1470025"/>
          </a:xfrm>
        </p:spPr>
        <p:txBody>
          <a:bodyPr/>
          <a:lstStyle/>
          <a:p>
            <a:r>
              <a:rPr lang="en-US" dirty="0" smtClean="0"/>
              <a:t>But What Does This Mean For You?</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75000"/>
                  </a:schemeClr>
                </a:solidFill>
              </a:rPr>
              <a:t>Scalable</a:t>
            </a:r>
          </a:p>
          <a:p>
            <a:pPr algn="ctr">
              <a:defRPr/>
            </a:pPr>
            <a:r>
              <a:rPr lang="en-US" sz="2400" dirty="0">
                <a:solidFill>
                  <a:schemeClr val="bg1">
                    <a:lumMod val="75000"/>
                  </a:schemeClr>
                </a:solidFill>
              </a:rPr>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75000"/>
                  </a:schemeClr>
                </a:solidFill>
              </a:rPr>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79094" y="2048669"/>
            <a:ext cx="600075" cy="793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0296" name="Title 14"/>
          <p:cNvSpPr>
            <a:spLocks noGrp="1"/>
          </p:cNvSpPr>
          <p:nvPr>
            <p:ph type="title"/>
          </p:nvPr>
        </p:nvSpPr>
        <p:spPr>
          <a:xfrm>
            <a:off x="228600" y="0"/>
            <a:ext cx="8686800" cy="1143000"/>
          </a:xfrm>
        </p:spPr>
        <p:txBody>
          <a:bodyPr/>
          <a:lstStyle/>
          <a:p>
            <a:r>
              <a:rPr lang="en-US" smtClean="0">
                <a:latin typeface="Arial" pitchFamily="1" charset="0"/>
                <a:ea typeface="ＭＳ Ｐゴシック" pitchFamily="1" charset="-128"/>
              </a:rPr>
              <a:t>Inventor of the </a:t>
            </a:r>
            <a:r>
              <a:rPr lang="en-US" smtClean="0">
                <a:solidFill>
                  <a:srgbClr val="FF0000"/>
                </a:solidFill>
                <a:latin typeface="Arial" pitchFamily="1" charset="0"/>
                <a:ea typeface="ＭＳ Ｐゴシック" pitchFamily="1" charset="-128"/>
              </a:rPr>
              <a:t>Modern Corporation</a:t>
            </a: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0298" name="Picture 17"/>
          <p:cNvPicPr>
            <a:picLocks noChangeAspect="1"/>
          </p:cNvPicPr>
          <p:nvPr/>
        </p:nvPicPr>
        <p:blipFill>
          <a:blip r:embed="rId2"/>
          <a:srcRect/>
          <a:stretch>
            <a:fillRect/>
          </a:stretch>
        </p:blipFill>
        <p:spPr bwMode="auto">
          <a:xfrm>
            <a:off x="5791200" y="3740150"/>
            <a:ext cx="2366963" cy="311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75000"/>
                  </a:schemeClr>
                </a:solidFill>
              </a:rPr>
              <a:t>Scalable</a:t>
            </a:r>
          </a:p>
          <a:p>
            <a:pPr algn="ctr">
              <a:defRPr/>
            </a:pPr>
            <a:r>
              <a:rPr lang="en-US" sz="2400" dirty="0">
                <a:solidFill>
                  <a:schemeClr val="bg1">
                    <a:lumMod val="75000"/>
                  </a:schemeClr>
                </a:solidFill>
              </a:rPr>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75000"/>
                  </a:schemeClr>
                </a:solidFill>
              </a:rPr>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79094" y="2048669"/>
            <a:ext cx="600075" cy="793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1320" name="Title 14"/>
          <p:cNvSpPr>
            <a:spLocks noGrp="1"/>
          </p:cNvSpPr>
          <p:nvPr>
            <p:ph type="title"/>
          </p:nvPr>
        </p:nvSpPr>
        <p:spPr>
          <a:xfrm>
            <a:off x="228600" y="0"/>
            <a:ext cx="8686800" cy="1143000"/>
          </a:xfrm>
        </p:spPr>
        <p:txBody>
          <a:bodyPr/>
          <a:lstStyle/>
          <a:p>
            <a:r>
              <a:rPr lang="en-US" smtClean="0">
                <a:solidFill>
                  <a:srgbClr val="FF0000"/>
                </a:solidFill>
                <a:latin typeface="Arial" pitchFamily="1" charset="0"/>
                <a:ea typeface="ＭＳ Ｐゴシック" pitchFamily="1" charset="-128"/>
              </a:rPr>
              <a:t>Inventor </a:t>
            </a:r>
            <a:r>
              <a:rPr lang="en-US" smtClean="0">
                <a:latin typeface="Arial" pitchFamily="1" charset="0"/>
                <a:ea typeface="ＭＳ Ｐゴシック" pitchFamily="1" charset="-128"/>
              </a:rPr>
              <a:t>of the Modern Corporation</a:t>
            </a: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1322" name="Picture 17"/>
          <p:cNvPicPr>
            <a:picLocks noChangeAspect="1"/>
          </p:cNvPicPr>
          <p:nvPr/>
        </p:nvPicPr>
        <p:blipFill>
          <a:blip r:embed="rId2"/>
          <a:srcRect/>
          <a:stretch>
            <a:fillRect/>
          </a:stretch>
        </p:blipFill>
        <p:spPr bwMode="auto">
          <a:xfrm>
            <a:off x="5791200" y="3740150"/>
            <a:ext cx="2366963" cy="3117850"/>
          </a:xfrm>
          <a:prstGeom prst="rect">
            <a:avLst/>
          </a:prstGeom>
          <a:noFill/>
          <a:ln w="9525">
            <a:noFill/>
            <a:miter lim="800000"/>
            <a:headEnd/>
            <a:tailEnd/>
          </a:ln>
        </p:spPr>
      </p:pic>
      <p:sp>
        <p:nvSpPr>
          <p:cNvPr id="141323" name="Rectangle 13"/>
          <p:cNvSpPr>
            <a:spLocks noChangeArrowheads="1"/>
          </p:cNvSpPr>
          <p:nvPr/>
        </p:nvSpPr>
        <p:spPr bwMode="auto">
          <a:xfrm>
            <a:off x="1676400" y="4800600"/>
            <a:ext cx="3408363" cy="646113"/>
          </a:xfrm>
          <a:prstGeom prst="rect">
            <a:avLst/>
          </a:prstGeom>
          <a:noFill/>
          <a:ln w="9525">
            <a:noFill/>
            <a:miter lim="800000"/>
            <a:headEnd/>
            <a:tailEnd/>
          </a:ln>
        </p:spPr>
        <p:txBody>
          <a:bodyPr wrap="none">
            <a:prstTxWarp prst="textNoShape">
              <a:avLst/>
            </a:prstTxWarp>
            <a:spAutoFit/>
          </a:bodyPr>
          <a:lstStyle/>
          <a:p>
            <a:r>
              <a:rPr lang="en-US" sz="3600" b="1"/>
              <a:t>Alfred P. </a:t>
            </a:r>
            <a:r>
              <a:rPr lang="en-US" sz="3600" b="1">
                <a:solidFill>
                  <a:srgbClr val="FF0000"/>
                </a:solidFill>
              </a:rPr>
              <a:t>Sloan</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75000"/>
                  </a:schemeClr>
                </a:solidFill>
              </a:rPr>
              <a:t>Scalable</a:t>
            </a:r>
          </a:p>
          <a:p>
            <a:pPr algn="ctr">
              <a:defRPr/>
            </a:pPr>
            <a:r>
              <a:rPr lang="en-US" sz="2400" dirty="0">
                <a:solidFill>
                  <a:schemeClr val="bg1">
                    <a:lumMod val="75000"/>
                  </a:schemeClr>
                </a:solidFill>
              </a:rPr>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75000"/>
                  </a:schemeClr>
                </a:solidFill>
              </a:rPr>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79094" y="2048669"/>
            <a:ext cx="600075" cy="793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2344" name="Title 14"/>
          <p:cNvSpPr>
            <a:spLocks noGrp="1"/>
          </p:cNvSpPr>
          <p:nvPr>
            <p:ph type="title"/>
          </p:nvPr>
        </p:nvSpPr>
        <p:spPr>
          <a:xfrm>
            <a:off x="228600" y="0"/>
            <a:ext cx="8686800" cy="1143000"/>
          </a:xfrm>
        </p:spPr>
        <p:txBody>
          <a:bodyPr/>
          <a:lstStyle/>
          <a:p>
            <a:r>
              <a:rPr lang="en-US" smtClean="0">
                <a:latin typeface="Arial" pitchFamily="1" charset="0"/>
                <a:ea typeface="ＭＳ Ｐゴシック" pitchFamily="1" charset="-128"/>
              </a:rPr>
              <a:t>Alfred P. </a:t>
            </a:r>
            <a:r>
              <a:rPr lang="en-US" smtClean="0">
                <a:solidFill>
                  <a:srgbClr val="FF0000"/>
                </a:solidFill>
                <a:latin typeface="Arial" pitchFamily="1" charset="0"/>
                <a:ea typeface="ＭＳ Ｐゴシック" pitchFamily="1" charset="-128"/>
              </a:rPr>
              <a:t>Sloan</a:t>
            </a: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2346" name="Picture 17"/>
          <p:cNvPicPr>
            <a:picLocks noChangeAspect="1"/>
          </p:cNvPicPr>
          <p:nvPr/>
        </p:nvPicPr>
        <p:blipFill>
          <a:blip r:embed="rId2"/>
          <a:srcRect/>
          <a:stretch>
            <a:fillRect/>
          </a:stretch>
        </p:blipFill>
        <p:spPr bwMode="auto">
          <a:xfrm>
            <a:off x="5791200" y="3740150"/>
            <a:ext cx="2366963" cy="3117850"/>
          </a:xfrm>
          <a:prstGeom prst="rect">
            <a:avLst/>
          </a:prstGeom>
          <a:noFill/>
          <a:ln w="9525">
            <a:noFill/>
            <a:miter lim="800000"/>
            <a:headEnd/>
            <a:tailEnd/>
          </a:ln>
        </p:spPr>
      </p:pic>
      <p:sp>
        <p:nvSpPr>
          <p:cNvPr id="142347" name="TextBox 6"/>
          <p:cNvSpPr txBox="1">
            <a:spLocks noChangeArrowheads="1"/>
          </p:cNvSpPr>
          <p:nvPr/>
        </p:nvSpPr>
        <p:spPr bwMode="auto">
          <a:xfrm>
            <a:off x="533400" y="4191000"/>
            <a:ext cx="5273675" cy="2492375"/>
          </a:xfrm>
          <a:prstGeom prst="rect">
            <a:avLst/>
          </a:prstGeom>
          <a:noFill/>
          <a:ln w="9525">
            <a:noFill/>
            <a:miter lim="800000"/>
            <a:headEnd/>
            <a:tailEnd/>
          </a:ln>
        </p:spPr>
        <p:txBody>
          <a:bodyPr>
            <a:prstTxWarp prst="textNoShape">
              <a:avLst/>
            </a:prstTxWarp>
            <a:spAutoFit/>
          </a:bodyPr>
          <a:lstStyle/>
          <a:p>
            <a:r>
              <a:rPr lang="en-US"/>
              <a:t> </a:t>
            </a:r>
            <a:endParaRPr lang="en-US" b="1"/>
          </a:p>
          <a:p>
            <a:r>
              <a:rPr lang="en-US" sz="2400"/>
              <a:t> </a:t>
            </a:r>
            <a:r>
              <a:rPr lang="en-US" sz="2400">
                <a:solidFill>
                  <a:srgbClr val="FF0000"/>
                </a:solidFill>
              </a:rPr>
              <a:t>General Motors</a:t>
            </a:r>
            <a:r>
              <a:rPr lang="en-US" sz="2400"/>
              <a:t>, </a:t>
            </a:r>
            <a:r>
              <a:rPr lang="en-US" sz="2400">
                <a:solidFill>
                  <a:srgbClr val="FF0000"/>
                </a:solidFill>
              </a:rPr>
              <a:t>President/Chairman</a:t>
            </a:r>
          </a:p>
          <a:p>
            <a:pPr>
              <a:buFontTx/>
              <a:buChar char="-"/>
            </a:pPr>
            <a:r>
              <a:rPr lang="en-US" sz="2400"/>
              <a:t> Cost Accounting</a:t>
            </a:r>
          </a:p>
          <a:p>
            <a:pPr>
              <a:buFontTx/>
              <a:buChar char="-"/>
            </a:pPr>
            <a:r>
              <a:rPr lang="en-US" sz="2400"/>
              <a:t> MIT Sloan School</a:t>
            </a:r>
          </a:p>
          <a:p>
            <a:pPr>
              <a:buFontTx/>
              <a:buChar char="-"/>
            </a:pPr>
            <a:r>
              <a:rPr lang="en-US" sz="2400"/>
              <a:t> Sloan Foundation</a:t>
            </a:r>
          </a:p>
          <a:p>
            <a:pPr>
              <a:buFontTx/>
              <a:buChar char="-"/>
            </a:pPr>
            <a:r>
              <a:rPr lang="en-US" sz="2400"/>
              <a:t> etc. </a:t>
            </a:r>
          </a:p>
          <a:p>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85000"/>
                  </a:schemeClr>
                </a:solidFill>
              </a:rPr>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79094" y="2048669"/>
            <a:ext cx="600075" cy="793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3368" name="Title 14"/>
          <p:cNvSpPr>
            <a:spLocks noGrp="1"/>
          </p:cNvSpPr>
          <p:nvPr>
            <p:ph type="title"/>
          </p:nvPr>
        </p:nvSpPr>
        <p:spPr>
          <a:xfrm>
            <a:off x="228600" y="0"/>
            <a:ext cx="8686800" cy="1143000"/>
          </a:xfrm>
        </p:spPr>
        <p:txBody>
          <a:bodyPr/>
          <a:lstStyle/>
          <a:p>
            <a:r>
              <a:rPr lang="en-US" smtClean="0">
                <a:solidFill>
                  <a:srgbClr val="FF0000"/>
                </a:solidFill>
                <a:latin typeface="Arial" pitchFamily="1" charset="0"/>
                <a:ea typeface="ＭＳ Ｐゴシック" pitchFamily="1" charset="-128"/>
              </a:rPr>
              <a:t>Founder </a:t>
            </a:r>
            <a:r>
              <a:rPr lang="en-US" smtClean="0">
                <a:latin typeface="Arial" pitchFamily="1" charset="0"/>
                <a:ea typeface="ＭＳ Ｐゴシック" pitchFamily="1" charset="-128"/>
              </a:rPr>
              <a:t>of General Motors</a:t>
            </a: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3370" name="Picture 13"/>
          <p:cNvPicPr>
            <a:picLocks noChangeAspect="1"/>
          </p:cNvPicPr>
          <p:nvPr/>
        </p:nvPicPr>
        <p:blipFill>
          <a:blip r:embed="rId2"/>
          <a:srcRect/>
          <a:stretch>
            <a:fillRect/>
          </a:stretch>
        </p:blipFill>
        <p:spPr bwMode="auto">
          <a:xfrm>
            <a:off x="1066800" y="4038600"/>
            <a:ext cx="2027238"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987425" y="2760663"/>
            <a:ext cx="1687513" cy="1065212"/>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637338" y="2762250"/>
            <a:ext cx="1687512" cy="1065213"/>
          </a:xfrm>
          <a:prstGeom prst="roundRect">
            <a:avLst/>
          </a:prstGeom>
          <a:solidFill>
            <a:schemeClr val="tx2">
              <a:lumMod val="60000"/>
              <a:lumOff val="4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D9D9D9"/>
                </a:solidFill>
              </a:rPr>
              <a:t>Large</a:t>
            </a:r>
          </a:p>
          <a:p>
            <a:pPr algn="ctr">
              <a:defRPr/>
            </a:pPr>
            <a:r>
              <a:rPr lang="en-US" sz="2400" dirty="0">
                <a:solidFill>
                  <a:srgbClr val="D9D9D9"/>
                </a:solidFill>
              </a:rPr>
              <a:t>Company</a:t>
            </a:r>
          </a:p>
        </p:txBody>
      </p:sp>
      <p:cxnSp>
        <p:nvCxnSpPr>
          <p:cNvPr id="4" name="Straight Arrow Connector 3"/>
          <p:cNvCxnSpPr>
            <a:stCxn id="5" idx="3"/>
            <a:endCxn id="3" idx="1"/>
          </p:cNvCxnSpPr>
          <p:nvPr/>
        </p:nvCxnSpPr>
        <p:spPr>
          <a:xfrm>
            <a:off x="5499100" y="3294063"/>
            <a:ext cx="1138238" cy="1587"/>
          </a:xfrm>
          <a:prstGeom prst="straightConnector1">
            <a:avLst/>
          </a:prstGeom>
          <a:ln>
            <a:solidFill>
              <a:schemeClr val="accent1">
                <a:alpha val="51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811588" y="2760663"/>
            <a:ext cx="1687512" cy="1065212"/>
          </a:xfrm>
          <a:prstGeom prst="roundRect">
            <a:avLst/>
          </a:prstGeom>
          <a:solidFill>
            <a:schemeClr val="tx2">
              <a:lumMod val="60000"/>
              <a:lumOff val="4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D9D9D9"/>
                </a:solidFill>
              </a:rPr>
              <a:t>Transition</a:t>
            </a:r>
          </a:p>
        </p:txBody>
      </p:sp>
      <p:cxnSp>
        <p:nvCxnSpPr>
          <p:cNvPr id="6" name="Straight Arrow Connector 5"/>
          <p:cNvCxnSpPr/>
          <p:nvPr/>
        </p:nvCxnSpPr>
        <p:spPr>
          <a:xfrm>
            <a:off x="2674938" y="3294063"/>
            <a:ext cx="1136650" cy="1587"/>
          </a:xfrm>
          <a:prstGeom prst="straightConnector1">
            <a:avLst/>
          </a:prstGeom>
          <a:ln>
            <a:solidFill>
              <a:schemeClr val="accent1">
                <a:alpha val="51000"/>
              </a:schemeClr>
            </a:solidFill>
            <a:tailEnd type="arrow"/>
          </a:ln>
        </p:spPr>
        <p:style>
          <a:lnRef idx="2">
            <a:schemeClr val="accent1"/>
          </a:lnRef>
          <a:fillRef idx="0">
            <a:schemeClr val="accent1"/>
          </a:fillRef>
          <a:effectRef idx="1">
            <a:schemeClr val="accent1"/>
          </a:effectRef>
          <a:fontRef idx="minor">
            <a:schemeClr val="tx1"/>
          </a:fontRef>
        </p:style>
      </p:cxnSp>
      <p:sp>
        <p:nvSpPr>
          <p:cNvPr id="102407" name="TextBox 6"/>
          <p:cNvSpPr txBox="1">
            <a:spLocks noChangeArrowheads="1"/>
          </p:cNvSpPr>
          <p:nvPr/>
        </p:nvSpPr>
        <p:spPr bwMode="auto">
          <a:xfrm>
            <a:off x="304800" y="4179888"/>
            <a:ext cx="4826962" cy="2308324"/>
          </a:xfrm>
          <a:prstGeom prst="rect">
            <a:avLst/>
          </a:prstGeom>
          <a:noFill/>
          <a:ln w="9525">
            <a:noFill/>
            <a:miter lim="800000"/>
            <a:headEnd/>
            <a:tailEnd/>
          </a:ln>
        </p:spPr>
        <p:txBody>
          <a:bodyPr wrap="none">
            <a:prstTxWarp prst="textNoShape">
              <a:avLst/>
            </a:prstTxWarp>
            <a:spAutoFit/>
          </a:bodyPr>
          <a:lstStyle/>
          <a:p>
            <a:r>
              <a:rPr lang="en-US" sz="2000" dirty="0"/>
              <a:t> </a:t>
            </a:r>
            <a:r>
              <a:rPr lang="en-US" sz="2400" dirty="0">
                <a:solidFill>
                  <a:srgbClr val="FF3300"/>
                </a:solidFill>
              </a:rPr>
              <a:t>Startup Metrics</a:t>
            </a:r>
          </a:p>
          <a:p>
            <a:pPr>
              <a:buFontTx/>
              <a:buChar char="-"/>
            </a:pPr>
            <a:r>
              <a:rPr lang="en-US" sz="2400" dirty="0" smtClean="0"/>
              <a:t> Average Selling Price/Order Size</a:t>
            </a:r>
          </a:p>
          <a:p>
            <a:pPr>
              <a:buFontTx/>
              <a:buChar char="-"/>
            </a:pPr>
            <a:r>
              <a:rPr lang="en-US" sz="2400" dirty="0" smtClean="0"/>
              <a:t> Customer </a:t>
            </a:r>
            <a:r>
              <a:rPr lang="en-US" sz="2400" dirty="0"/>
              <a:t>Acquisition Cost</a:t>
            </a:r>
            <a:endParaRPr lang="en-US" sz="2400" dirty="0" smtClean="0"/>
          </a:p>
          <a:p>
            <a:pPr>
              <a:buFontTx/>
              <a:buChar char="-"/>
            </a:pPr>
            <a:r>
              <a:rPr lang="en-US" sz="2400" dirty="0" smtClean="0"/>
              <a:t> Customer </a:t>
            </a:r>
            <a:r>
              <a:rPr lang="en-US" sz="2400" dirty="0"/>
              <a:t>Lifetime Value</a:t>
            </a:r>
            <a:endParaRPr lang="en-US" sz="2400" dirty="0" smtClean="0"/>
          </a:p>
          <a:p>
            <a:pPr>
              <a:buFontTx/>
              <a:buChar char="-"/>
            </a:pPr>
            <a:r>
              <a:rPr lang="en-US" sz="2400" dirty="0" smtClean="0"/>
              <a:t> Monthly </a:t>
            </a:r>
            <a:r>
              <a:rPr lang="en-US" sz="2400" dirty="0"/>
              <a:t>burn rate</a:t>
            </a:r>
          </a:p>
          <a:p>
            <a:pPr>
              <a:buFontTx/>
              <a:buChar char="-"/>
            </a:pPr>
            <a:r>
              <a:rPr lang="en-US" sz="2400" dirty="0"/>
              <a:t> etc.  </a:t>
            </a:r>
          </a:p>
        </p:txBody>
      </p:sp>
      <p:sp>
        <p:nvSpPr>
          <p:cNvPr id="93192" name="TextBox 9"/>
          <p:cNvSpPr txBox="1">
            <a:spLocks noChangeArrowheads="1"/>
          </p:cNvSpPr>
          <p:nvPr/>
        </p:nvSpPr>
        <p:spPr bwMode="auto">
          <a:xfrm>
            <a:off x="6096000" y="4495800"/>
            <a:ext cx="2255838" cy="1481138"/>
          </a:xfrm>
          <a:prstGeom prst="rect">
            <a:avLst/>
          </a:prstGeom>
          <a:noFill/>
          <a:ln w="9525">
            <a:noFill/>
            <a:miter lim="800000"/>
            <a:headEnd/>
            <a:tailEnd/>
          </a:ln>
        </p:spPr>
        <p:txBody>
          <a:bodyPr wrap="none">
            <a:prstTxWarp prst="textNoShape">
              <a:avLst/>
            </a:prstTxWarp>
          </a:bodyPr>
          <a:lstStyle/>
          <a:p>
            <a:pPr>
              <a:defRPr/>
            </a:pPr>
            <a:r>
              <a:rPr lang="en-US" sz="2000" dirty="0">
                <a:solidFill>
                  <a:srgbClr val="D9D9D9"/>
                </a:solidFill>
              </a:rPr>
              <a:t> </a:t>
            </a:r>
            <a:r>
              <a:rPr lang="en-US" sz="2000" b="1" dirty="0">
                <a:solidFill>
                  <a:srgbClr val="D9D9D9"/>
                </a:solidFill>
              </a:rPr>
              <a:t>Traditional Accounting</a:t>
            </a:r>
          </a:p>
          <a:p>
            <a:pPr>
              <a:buFontTx/>
              <a:buChar char="-"/>
              <a:defRPr/>
            </a:pPr>
            <a:r>
              <a:rPr lang="en-US" sz="2000" dirty="0">
                <a:solidFill>
                  <a:srgbClr val="D9D9D9"/>
                </a:solidFill>
              </a:rPr>
              <a:t> Balance Sheet</a:t>
            </a:r>
          </a:p>
          <a:p>
            <a:pPr>
              <a:buFontTx/>
              <a:buChar char="-"/>
              <a:defRPr/>
            </a:pPr>
            <a:r>
              <a:rPr lang="en-US" sz="2000" dirty="0">
                <a:solidFill>
                  <a:srgbClr val="D9D9D9"/>
                </a:solidFill>
              </a:rPr>
              <a:t> Cash Flow Statement</a:t>
            </a:r>
          </a:p>
          <a:p>
            <a:pPr>
              <a:buFontTx/>
              <a:buChar char="-"/>
              <a:defRPr/>
            </a:pPr>
            <a:r>
              <a:rPr lang="en-US" sz="2000" dirty="0">
                <a:solidFill>
                  <a:srgbClr val="D9D9D9"/>
                </a:solidFill>
              </a:rPr>
              <a:t> Income Statement</a:t>
            </a:r>
          </a:p>
          <a:p>
            <a:pPr>
              <a:defRPr/>
            </a:pPr>
            <a:r>
              <a:rPr lang="en-US" sz="2000" dirty="0">
                <a:solidFill>
                  <a:srgbClr val="D9D9D9"/>
                </a:solidFill>
              </a:rPr>
              <a:t> </a:t>
            </a:r>
          </a:p>
          <a:p>
            <a:pPr>
              <a:defRPr/>
            </a:pPr>
            <a:endParaRPr lang="en-US" sz="2000" dirty="0">
              <a:solidFill>
                <a:srgbClr val="D9D9D9"/>
              </a:solidFill>
            </a:endParaRPr>
          </a:p>
        </p:txBody>
      </p:sp>
      <p:sp>
        <p:nvSpPr>
          <p:cNvPr id="102410" name="TextBox 10"/>
          <p:cNvSpPr txBox="1">
            <a:spLocks noChangeArrowheads="1"/>
          </p:cNvSpPr>
          <p:nvPr/>
        </p:nvSpPr>
        <p:spPr bwMode="auto">
          <a:xfrm>
            <a:off x="393700" y="1981200"/>
            <a:ext cx="4495800" cy="523875"/>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The </a:t>
            </a:r>
            <a:r>
              <a:rPr lang="en-US" sz="2800" b="1" i="1" dirty="0">
                <a:solidFill>
                  <a:srgbClr val="FF0000"/>
                </a:solidFill>
              </a:rPr>
              <a:t>Search </a:t>
            </a:r>
            <a:r>
              <a:rPr lang="en-US" b="1" dirty="0">
                <a:solidFill>
                  <a:srgbClr val="FF0000"/>
                </a:solidFill>
              </a:rPr>
              <a:t>for the Business Model</a:t>
            </a:r>
          </a:p>
        </p:txBody>
      </p:sp>
      <p:sp>
        <p:nvSpPr>
          <p:cNvPr id="102411" name="TextBox 13"/>
          <p:cNvSpPr txBox="1">
            <a:spLocks noChangeArrowheads="1"/>
          </p:cNvSpPr>
          <p:nvPr/>
        </p:nvSpPr>
        <p:spPr bwMode="auto">
          <a:xfrm>
            <a:off x="5322888" y="2133600"/>
            <a:ext cx="3821112" cy="338138"/>
          </a:xfrm>
          <a:prstGeom prst="rect">
            <a:avLst/>
          </a:prstGeom>
          <a:noFill/>
          <a:ln w="9525">
            <a:noFill/>
            <a:miter lim="800000"/>
            <a:headEnd/>
            <a:tailEnd/>
          </a:ln>
        </p:spPr>
        <p:txBody>
          <a:bodyPr wrap="none">
            <a:prstTxWarp prst="textNoShape">
              <a:avLst/>
            </a:prstTxWarp>
            <a:spAutoFit/>
          </a:bodyPr>
          <a:lstStyle/>
          <a:p>
            <a:r>
              <a:rPr lang="en-US" sz="1600" b="1" dirty="0">
                <a:solidFill>
                  <a:srgbClr val="D9D9D9"/>
                </a:solidFill>
              </a:rPr>
              <a:t>The </a:t>
            </a:r>
            <a:r>
              <a:rPr lang="en-US" sz="1600" b="1" i="1" dirty="0">
                <a:solidFill>
                  <a:srgbClr val="D9D9D9"/>
                </a:solidFill>
              </a:rPr>
              <a:t>Execution </a:t>
            </a:r>
            <a:r>
              <a:rPr lang="en-US" sz="1600" b="1" dirty="0">
                <a:solidFill>
                  <a:srgbClr val="D9D9D9"/>
                </a:solidFill>
              </a:rPr>
              <a:t>of the Business Model</a:t>
            </a:r>
          </a:p>
        </p:txBody>
      </p:sp>
      <p:cxnSp>
        <p:nvCxnSpPr>
          <p:cNvPr id="17" name="Straight Connector 16"/>
          <p:cNvCxnSpPr/>
          <p:nvPr/>
        </p:nvCxnSpPr>
        <p:spPr>
          <a:xfrm rot="5400000">
            <a:off x="1633538" y="3970338"/>
            <a:ext cx="287337" cy="1587"/>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2413" name="Title 14"/>
          <p:cNvSpPr>
            <a:spLocks noGrp="1"/>
          </p:cNvSpPr>
          <p:nvPr>
            <p:ph type="title"/>
          </p:nvPr>
        </p:nvSpPr>
        <p:spPr>
          <a:xfrm>
            <a:off x="381000" y="0"/>
            <a:ext cx="8229600" cy="1143000"/>
          </a:xfrm>
        </p:spPr>
        <p:txBody>
          <a:bodyPr/>
          <a:lstStyle/>
          <a:p>
            <a:pPr eaLnBrk="1" hangingPunct="1"/>
            <a:r>
              <a:rPr lang="en-US" dirty="0" smtClean="0">
                <a:solidFill>
                  <a:srgbClr val="FF0000"/>
                </a:solidFill>
                <a:latin typeface="Arial" charset="0"/>
              </a:rPr>
              <a:t>Metrics </a:t>
            </a:r>
            <a:r>
              <a:rPr lang="en-US" dirty="0" smtClean="0">
                <a:latin typeface="Arial" charset="0"/>
              </a:rPr>
              <a:t>Versus Accounting</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85000"/>
                  </a:schemeClr>
                </a:solidFill>
              </a:rPr>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79094" y="2048669"/>
            <a:ext cx="600075" cy="793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4392" name="Title 14"/>
          <p:cNvSpPr>
            <a:spLocks noGrp="1"/>
          </p:cNvSpPr>
          <p:nvPr>
            <p:ph type="title"/>
          </p:nvPr>
        </p:nvSpPr>
        <p:spPr>
          <a:xfrm>
            <a:off x="228600" y="0"/>
            <a:ext cx="8686800" cy="1143000"/>
          </a:xfrm>
        </p:spPr>
        <p:txBody>
          <a:bodyPr/>
          <a:lstStyle/>
          <a:p>
            <a:r>
              <a:rPr lang="en-US" smtClean="0">
                <a:solidFill>
                  <a:srgbClr val="FF0000"/>
                </a:solidFill>
                <a:latin typeface="Arial" pitchFamily="1" charset="0"/>
                <a:ea typeface="ＭＳ Ｐゴシック" pitchFamily="1" charset="-128"/>
              </a:rPr>
              <a:t>Founder </a:t>
            </a:r>
            <a:r>
              <a:rPr lang="en-US" smtClean="0">
                <a:latin typeface="Arial" pitchFamily="1" charset="0"/>
                <a:ea typeface="ＭＳ Ｐゴシック" pitchFamily="1" charset="-128"/>
              </a:rPr>
              <a:t>of General Motors</a:t>
            </a: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4394" name="Rectangle 10"/>
          <p:cNvSpPr>
            <a:spLocks noChangeArrowheads="1"/>
          </p:cNvSpPr>
          <p:nvPr/>
        </p:nvSpPr>
        <p:spPr bwMode="auto">
          <a:xfrm>
            <a:off x="4800600" y="4876800"/>
            <a:ext cx="2774950" cy="646113"/>
          </a:xfrm>
          <a:prstGeom prst="rect">
            <a:avLst/>
          </a:prstGeom>
          <a:noFill/>
          <a:ln w="9525">
            <a:noFill/>
            <a:miter lim="800000"/>
            <a:headEnd/>
            <a:tailEnd/>
          </a:ln>
        </p:spPr>
        <p:txBody>
          <a:bodyPr wrap="none">
            <a:prstTxWarp prst="textNoShape">
              <a:avLst/>
            </a:prstTxWarp>
            <a:spAutoFit/>
          </a:bodyPr>
          <a:lstStyle/>
          <a:p>
            <a:r>
              <a:rPr lang="en-US" sz="3600" b="1"/>
              <a:t>Billy </a:t>
            </a:r>
            <a:r>
              <a:rPr lang="en-US" sz="3600" b="1">
                <a:solidFill>
                  <a:srgbClr val="FF0000"/>
                </a:solidFill>
              </a:rPr>
              <a:t>Durant</a:t>
            </a:r>
            <a:endParaRPr lang="en-US" sz="3600" b="1"/>
          </a:p>
        </p:txBody>
      </p:sp>
      <p:pic>
        <p:nvPicPr>
          <p:cNvPr id="144395" name="Picture 13"/>
          <p:cNvPicPr>
            <a:picLocks noChangeAspect="1"/>
          </p:cNvPicPr>
          <p:nvPr/>
        </p:nvPicPr>
        <p:blipFill>
          <a:blip r:embed="rId2"/>
          <a:srcRect/>
          <a:stretch>
            <a:fillRect/>
          </a:stretch>
        </p:blipFill>
        <p:spPr bwMode="auto">
          <a:xfrm>
            <a:off x="1066800" y="4038600"/>
            <a:ext cx="2027238"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lumMod val="85000"/>
                  </a:schemeClr>
                </a:solidFill>
              </a:rPr>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79094" y="2048669"/>
            <a:ext cx="600075" cy="793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5416" name="Title 14"/>
          <p:cNvSpPr>
            <a:spLocks noGrp="1"/>
          </p:cNvSpPr>
          <p:nvPr>
            <p:ph type="title"/>
          </p:nvPr>
        </p:nvSpPr>
        <p:spPr>
          <a:xfrm>
            <a:off x="228600" y="0"/>
            <a:ext cx="8686800" cy="1143000"/>
          </a:xfrm>
        </p:spPr>
        <p:txBody>
          <a:bodyPr/>
          <a:lstStyle/>
          <a:p>
            <a:r>
              <a:rPr lang="en-US" smtClean="0">
                <a:latin typeface="Arial" pitchFamily="1" charset="0"/>
                <a:ea typeface="ＭＳ Ｐゴシック" pitchFamily="1" charset="-128"/>
              </a:rPr>
              <a:t>Billy </a:t>
            </a:r>
            <a:r>
              <a:rPr lang="en-US" smtClean="0">
                <a:solidFill>
                  <a:srgbClr val="FF0000"/>
                </a:solidFill>
                <a:latin typeface="Arial" pitchFamily="1" charset="0"/>
                <a:ea typeface="ＭＳ Ｐゴシック" pitchFamily="1" charset="-128"/>
              </a:rPr>
              <a:t>Durant</a:t>
            </a:r>
            <a:endParaRPr lang="en-US" smtClean="0">
              <a:latin typeface="Arial" pitchFamily="1" charset="0"/>
              <a:ea typeface="ＭＳ Ｐゴシック" pitchFamily="1" charset="-128"/>
            </a:endParaRP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5418" name="Picture 13"/>
          <p:cNvPicPr>
            <a:picLocks noChangeAspect="1"/>
          </p:cNvPicPr>
          <p:nvPr/>
        </p:nvPicPr>
        <p:blipFill>
          <a:blip r:embed="rId2"/>
          <a:srcRect/>
          <a:stretch>
            <a:fillRect/>
          </a:stretch>
        </p:blipFill>
        <p:spPr bwMode="auto">
          <a:xfrm>
            <a:off x="1066800" y="4038600"/>
            <a:ext cx="2027238" cy="2543175"/>
          </a:xfrm>
          <a:prstGeom prst="rect">
            <a:avLst/>
          </a:prstGeom>
          <a:noFill/>
          <a:ln w="9525">
            <a:noFill/>
            <a:miter lim="800000"/>
            <a:headEnd/>
            <a:tailEnd/>
          </a:ln>
        </p:spPr>
      </p:pic>
      <p:sp>
        <p:nvSpPr>
          <p:cNvPr id="145419" name="TextBox 6"/>
          <p:cNvSpPr txBox="1">
            <a:spLocks noChangeArrowheads="1"/>
          </p:cNvSpPr>
          <p:nvPr/>
        </p:nvSpPr>
        <p:spPr bwMode="auto">
          <a:xfrm>
            <a:off x="3429000" y="3962400"/>
            <a:ext cx="5502275" cy="2124075"/>
          </a:xfrm>
          <a:prstGeom prst="rect">
            <a:avLst/>
          </a:prstGeom>
          <a:noFill/>
          <a:ln w="9525">
            <a:noFill/>
            <a:miter lim="800000"/>
            <a:headEnd/>
            <a:tailEnd/>
          </a:ln>
        </p:spPr>
        <p:txBody>
          <a:bodyPr>
            <a:prstTxWarp prst="textNoShape">
              <a:avLst/>
            </a:prstTxWarp>
            <a:spAutoFit/>
          </a:bodyPr>
          <a:lstStyle/>
          <a:p>
            <a:r>
              <a:rPr lang="en-US"/>
              <a:t> </a:t>
            </a:r>
            <a:endParaRPr lang="en-US" b="1"/>
          </a:p>
          <a:p>
            <a:pPr>
              <a:buFontTx/>
              <a:buChar char="-"/>
            </a:pPr>
            <a:r>
              <a:rPr lang="en-US" sz="2400"/>
              <a:t> Leader in horse-drawn buggy’s</a:t>
            </a:r>
          </a:p>
          <a:p>
            <a:pPr>
              <a:buFontTx/>
              <a:buChar char="-"/>
            </a:pPr>
            <a:r>
              <a:rPr lang="en-US" sz="2400"/>
              <a:t> </a:t>
            </a:r>
            <a:r>
              <a:rPr lang="en-US" sz="2400">
                <a:solidFill>
                  <a:srgbClr val="FF0000"/>
                </a:solidFill>
              </a:rPr>
              <a:t>Fired by board</a:t>
            </a:r>
            <a:r>
              <a:rPr lang="en-US" sz="2400"/>
              <a:t>, starts Chevrolet</a:t>
            </a:r>
          </a:p>
          <a:p>
            <a:pPr>
              <a:buFontTx/>
              <a:buChar char="-"/>
            </a:pPr>
            <a:r>
              <a:rPr lang="en-US" sz="2400"/>
              <a:t> Regains control of GM </a:t>
            </a:r>
          </a:p>
          <a:p>
            <a:pPr>
              <a:buFontTx/>
              <a:buChar char="-"/>
            </a:pPr>
            <a:r>
              <a:rPr lang="en-US" sz="2400"/>
              <a:t> </a:t>
            </a:r>
            <a:r>
              <a:rPr lang="en-US" sz="2400">
                <a:solidFill>
                  <a:srgbClr val="FF0000"/>
                </a:solidFill>
              </a:rPr>
              <a:t>Fired by board</a:t>
            </a:r>
            <a:r>
              <a:rPr lang="en-US" sz="2400"/>
              <a:t>, GM ~$3.6 billion</a:t>
            </a:r>
            <a:r>
              <a:rPr lang="en-US" sz="2400" baseline="30000"/>
              <a:t>*</a:t>
            </a:r>
          </a:p>
          <a:p>
            <a:endParaRPr lang="en-US"/>
          </a:p>
        </p:txBody>
      </p:sp>
      <p:sp>
        <p:nvSpPr>
          <p:cNvPr id="145420" name="Rectangle 11"/>
          <p:cNvSpPr>
            <a:spLocks noChangeArrowheads="1"/>
          </p:cNvSpPr>
          <p:nvPr/>
        </p:nvSpPr>
        <p:spPr bwMode="auto">
          <a:xfrm>
            <a:off x="6010275" y="6611938"/>
            <a:ext cx="3133725" cy="246062"/>
          </a:xfrm>
          <a:prstGeom prst="rect">
            <a:avLst/>
          </a:prstGeom>
          <a:noFill/>
          <a:ln w="9525">
            <a:noFill/>
            <a:miter lim="800000"/>
            <a:headEnd/>
            <a:tailEnd/>
          </a:ln>
        </p:spPr>
        <p:txBody>
          <a:bodyPr wrap="none">
            <a:prstTxWarp prst="textNoShape">
              <a:avLst/>
            </a:prstTxWarp>
            <a:spAutoFit/>
          </a:bodyPr>
          <a:lstStyle/>
          <a:p>
            <a:r>
              <a:rPr lang="en-US" sz="1000" baseline="30000"/>
              <a:t>* </a:t>
            </a:r>
            <a:r>
              <a:rPr lang="en-US" sz="1000"/>
              <a:t>GM Net sales in 1921 $304.5M = $3.6 Billion today</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79094" y="2048669"/>
            <a:ext cx="600075" cy="793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6440" name="Title 14"/>
          <p:cNvSpPr>
            <a:spLocks noGrp="1"/>
          </p:cNvSpPr>
          <p:nvPr>
            <p:ph type="title"/>
          </p:nvPr>
        </p:nvSpPr>
        <p:spPr>
          <a:xfrm>
            <a:off x="228600" y="0"/>
            <a:ext cx="8686800" cy="1143000"/>
          </a:xfrm>
        </p:spPr>
        <p:txBody>
          <a:bodyPr/>
          <a:lstStyle/>
          <a:p>
            <a:r>
              <a:rPr lang="en-US" smtClean="0">
                <a:solidFill>
                  <a:srgbClr val="FF0000"/>
                </a:solidFill>
                <a:latin typeface="Arial" pitchFamily="1" charset="0"/>
                <a:ea typeface="ＭＳ Ｐゴシック" pitchFamily="1" charset="-128"/>
              </a:rPr>
              <a:t>Durant </a:t>
            </a:r>
            <a:r>
              <a:rPr lang="en-US" smtClean="0">
                <a:latin typeface="Arial" pitchFamily="1" charset="0"/>
                <a:ea typeface="ＭＳ Ｐゴシック" pitchFamily="1" charset="-128"/>
              </a:rPr>
              <a:t>Versus </a:t>
            </a:r>
            <a:r>
              <a:rPr lang="en-US" smtClean="0">
                <a:solidFill>
                  <a:srgbClr val="FF0000"/>
                </a:solidFill>
                <a:latin typeface="Arial" pitchFamily="1" charset="0"/>
                <a:ea typeface="ＭＳ Ｐゴシック" pitchFamily="1" charset="-128"/>
              </a:rPr>
              <a:t>Sloan</a:t>
            </a: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6442" name="Picture 13"/>
          <p:cNvPicPr>
            <a:picLocks noChangeAspect="1"/>
          </p:cNvPicPr>
          <p:nvPr/>
        </p:nvPicPr>
        <p:blipFill>
          <a:blip r:embed="rId2"/>
          <a:srcRect/>
          <a:stretch>
            <a:fillRect/>
          </a:stretch>
        </p:blipFill>
        <p:spPr bwMode="auto">
          <a:xfrm>
            <a:off x="1447800" y="4038600"/>
            <a:ext cx="2027238" cy="2543175"/>
          </a:xfrm>
          <a:prstGeom prst="rect">
            <a:avLst/>
          </a:prstGeom>
          <a:noFill/>
          <a:ln w="9525">
            <a:noFill/>
            <a:miter lim="800000"/>
            <a:headEnd/>
            <a:tailEnd/>
          </a:ln>
        </p:spPr>
      </p:pic>
      <p:pic>
        <p:nvPicPr>
          <p:cNvPr id="146443" name="Picture 17"/>
          <p:cNvPicPr>
            <a:picLocks noChangeAspect="1"/>
          </p:cNvPicPr>
          <p:nvPr/>
        </p:nvPicPr>
        <p:blipFill>
          <a:blip r:embed="rId3"/>
          <a:srcRect/>
          <a:stretch>
            <a:fillRect/>
          </a:stretch>
        </p:blipFill>
        <p:spPr bwMode="auto">
          <a:xfrm>
            <a:off x="5791200" y="3740150"/>
            <a:ext cx="2366963" cy="311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Title 14"/>
          <p:cNvSpPr>
            <a:spLocks noGrp="1"/>
          </p:cNvSpPr>
          <p:nvPr>
            <p:ph type="title"/>
          </p:nvPr>
        </p:nvSpPr>
        <p:spPr>
          <a:xfrm>
            <a:off x="228600" y="0"/>
            <a:ext cx="8686800" cy="1143000"/>
          </a:xfrm>
        </p:spPr>
        <p:txBody>
          <a:bodyPr/>
          <a:lstStyle/>
          <a:p>
            <a:r>
              <a:rPr lang="en-US" smtClean="0">
                <a:latin typeface="Arial" pitchFamily="1" charset="0"/>
                <a:ea typeface="ＭＳ Ｐゴシック" pitchFamily="1" charset="-128"/>
              </a:rPr>
              <a:t>Durant Versus </a:t>
            </a:r>
            <a:r>
              <a:rPr lang="en-US" smtClean="0">
                <a:solidFill>
                  <a:srgbClr val="FF0000"/>
                </a:solidFill>
                <a:latin typeface="Arial" pitchFamily="1" charset="0"/>
                <a:ea typeface="ＭＳ Ｐゴシック" pitchFamily="1" charset="-128"/>
              </a:rPr>
              <a:t>Sloan</a:t>
            </a:r>
          </a:p>
        </p:txBody>
      </p:sp>
      <p:pic>
        <p:nvPicPr>
          <p:cNvPr id="147459" name="Picture 13"/>
          <p:cNvPicPr>
            <a:picLocks noChangeAspect="1"/>
          </p:cNvPicPr>
          <p:nvPr/>
        </p:nvPicPr>
        <p:blipFill>
          <a:blip r:embed="rId2"/>
          <a:srcRect/>
          <a:stretch>
            <a:fillRect/>
          </a:stretch>
        </p:blipFill>
        <p:spPr bwMode="auto">
          <a:xfrm>
            <a:off x="1447800" y="4038600"/>
            <a:ext cx="2027238" cy="2543175"/>
          </a:xfrm>
          <a:prstGeom prst="rect">
            <a:avLst/>
          </a:prstGeom>
          <a:noFill/>
          <a:ln w="9525">
            <a:noFill/>
            <a:miter lim="800000"/>
            <a:headEnd/>
            <a:tailEnd/>
          </a:ln>
        </p:spPr>
      </p:pic>
      <p:pic>
        <p:nvPicPr>
          <p:cNvPr id="147460" name="Picture 17"/>
          <p:cNvPicPr>
            <a:picLocks noChangeAspect="1"/>
          </p:cNvPicPr>
          <p:nvPr/>
        </p:nvPicPr>
        <p:blipFill>
          <a:blip r:embed="rId3"/>
          <a:srcRect/>
          <a:stretch>
            <a:fillRect/>
          </a:stretch>
        </p:blipFill>
        <p:spPr bwMode="auto">
          <a:xfrm>
            <a:off x="5791200" y="3740150"/>
            <a:ext cx="2366963" cy="3117850"/>
          </a:xfrm>
          <a:prstGeom prst="rect">
            <a:avLst/>
          </a:prstGeom>
          <a:noFill/>
          <a:ln w="9525">
            <a:noFill/>
            <a:miter lim="800000"/>
            <a:headEnd/>
            <a:tailEnd/>
          </a:ln>
        </p:spPr>
      </p:pic>
      <p:sp>
        <p:nvSpPr>
          <p:cNvPr id="147461" name="TextBox 11"/>
          <p:cNvSpPr txBox="1">
            <a:spLocks noChangeArrowheads="1"/>
          </p:cNvSpPr>
          <p:nvPr/>
        </p:nvSpPr>
        <p:spPr bwMode="auto">
          <a:xfrm>
            <a:off x="3790950" y="2286000"/>
            <a:ext cx="5441950" cy="523875"/>
          </a:xfrm>
          <a:prstGeom prst="rect">
            <a:avLst/>
          </a:prstGeom>
          <a:noFill/>
          <a:ln w="9525">
            <a:noFill/>
            <a:miter lim="800000"/>
            <a:headEnd/>
            <a:tailEnd/>
          </a:ln>
        </p:spPr>
        <p:txBody>
          <a:bodyPr wrap="none">
            <a:prstTxWarp prst="textNoShape">
              <a:avLst/>
            </a:prstTxWarp>
            <a:spAutoFit/>
          </a:bodyPr>
          <a:lstStyle/>
          <a:p>
            <a:pPr>
              <a:spcAft>
                <a:spcPts val="600"/>
              </a:spcAft>
              <a:buFont typeface="Arial" pitchFamily="1" charset="0"/>
              <a:buChar char="•"/>
            </a:pPr>
            <a:r>
              <a:rPr lang="en-US" sz="2400">
                <a:solidFill>
                  <a:srgbClr val="FF0000"/>
                </a:solidFill>
              </a:rPr>
              <a:t>  </a:t>
            </a:r>
            <a:r>
              <a:rPr lang="en-US" sz="2800">
                <a:solidFill>
                  <a:srgbClr val="FF0000"/>
                </a:solidFill>
              </a:rPr>
              <a:t>Dies, rich, honored and famous</a:t>
            </a:r>
            <a:endParaRPr lang="en-US" sz="2400">
              <a:solidFill>
                <a:srgbClr val="FF0000"/>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Title 14"/>
          <p:cNvSpPr>
            <a:spLocks noGrp="1"/>
          </p:cNvSpPr>
          <p:nvPr>
            <p:ph type="title"/>
          </p:nvPr>
        </p:nvSpPr>
        <p:spPr>
          <a:xfrm>
            <a:off x="228600" y="0"/>
            <a:ext cx="8686800" cy="1143000"/>
          </a:xfrm>
        </p:spPr>
        <p:txBody>
          <a:bodyPr/>
          <a:lstStyle/>
          <a:p>
            <a:r>
              <a:rPr lang="en-US" smtClean="0">
                <a:solidFill>
                  <a:srgbClr val="FF0000"/>
                </a:solidFill>
                <a:latin typeface="Arial" pitchFamily="1" charset="0"/>
                <a:ea typeface="ＭＳ Ｐゴシック" pitchFamily="1" charset="-128"/>
              </a:rPr>
              <a:t>Durant </a:t>
            </a:r>
            <a:r>
              <a:rPr lang="en-US" smtClean="0">
                <a:latin typeface="Arial" pitchFamily="1" charset="0"/>
                <a:ea typeface="ＭＳ Ｐゴシック" pitchFamily="1" charset="-128"/>
              </a:rPr>
              <a:t>Versus Sloan</a:t>
            </a:r>
          </a:p>
        </p:txBody>
      </p:sp>
      <p:pic>
        <p:nvPicPr>
          <p:cNvPr id="148483" name="Picture 13"/>
          <p:cNvPicPr>
            <a:picLocks noChangeAspect="1"/>
          </p:cNvPicPr>
          <p:nvPr/>
        </p:nvPicPr>
        <p:blipFill>
          <a:blip r:embed="rId2"/>
          <a:srcRect/>
          <a:stretch>
            <a:fillRect/>
          </a:stretch>
        </p:blipFill>
        <p:spPr bwMode="auto">
          <a:xfrm>
            <a:off x="1447800" y="4038600"/>
            <a:ext cx="2027238" cy="2543175"/>
          </a:xfrm>
          <a:prstGeom prst="rect">
            <a:avLst/>
          </a:prstGeom>
          <a:noFill/>
          <a:ln w="9525">
            <a:noFill/>
            <a:miter lim="800000"/>
            <a:headEnd/>
            <a:tailEnd/>
          </a:ln>
        </p:spPr>
      </p:pic>
      <p:pic>
        <p:nvPicPr>
          <p:cNvPr id="148484" name="Picture 17"/>
          <p:cNvPicPr>
            <a:picLocks noChangeAspect="1"/>
          </p:cNvPicPr>
          <p:nvPr/>
        </p:nvPicPr>
        <p:blipFill>
          <a:blip r:embed="rId3"/>
          <a:srcRect/>
          <a:stretch>
            <a:fillRect/>
          </a:stretch>
        </p:blipFill>
        <p:spPr bwMode="auto">
          <a:xfrm>
            <a:off x="5791200" y="3740150"/>
            <a:ext cx="2366963" cy="3117850"/>
          </a:xfrm>
          <a:prstGeom prst="rect">
            <a:avLst/>
          </a:prstGeom>
          <a:noFill/>
          <a:ln w="9525">
            <a:noFill/>
            <a:miter lim="800000"/>
            <a:headEnd/>
            <a:tailEnd/>
          </a:ln>
        </p:spPr>
      </p:pic>
      <p:sp>
        <p:nvSpPr>
          <p:cNvPr id="148485" name="TextBox 11"/>
          <p:cNvSpPr txBox="1">
            <a:spLocks noChangeArrowheads="1"/>
          </p:cNvSpPr>
          <p:nvPr/>
        </p:nvSpPr>
        <p:spPr bwMode="auto">
          <a:xfrm>
            <a:off x="5408613" y="2438400"/>
            <a:ext cx="3582987" cy="369888"/>
          </a:xfrm>
          <a:prstGeom prst="rect">
            <a:avLst/>
          </a:prstGeom>
          <a:noFill/>
          <a:ln w="9525">
            <a:noFill/>
            <a:miter lim="800000"/>
            <a:headEnd/>
            <a:tailEnd/>
          </a:ln>
        </p:spPr>
        <p:txBody>
          <a:bodyPr wrap="none">
            <a:prstTxWarp prst="textNoShape">
              <a:avLst/>
            </a:prstTxWarp>
            <a:spAutoFit/>
          </a:bodyPr>
          <a:lstStyle/>
          <a:p>
            <a:pPr>
              <a:spcAft>
                <a:spcPts val="600"/>
              </a:spcAft>
              <a:buFont typeface="Arial" pitchFamily="1" charset="0"/>
              <a:buChar char="•"/>
            </a:pPr>
            <a:r>
              <a:rPr lang="en-US">
                <a:solidFill>
                  <a:srgbClr val="D9D9D9"/>
                </a:solidFill>
              </a:rPr>
              <a:t> Dies, rich, honored and famous</a:t>
            </a:r>
          </a:p>
        </p:txBody>
      </p:sp>
      <p:sp>
        <p:nvSpPr>
          <p:cNvPr id="148486" name="TextBox 5"/>
          <p:cNvSpPr txBox="1">
            <a:spLocks noChangeArrowheads="1"/>
          </p:cNvSpPr>
          <p:nvPr/>
        </p:nvSpPr>
        <p:spPr bwMode="auto">
          <a:xfrm>
            <a:off x="0" y="2362200"/>
            <a:ext cx="5211763" cy="523875"/>
          </a:xfrm>
          <a:prstGeom prst="rect">
            <a:avLst/>
          </a:prstGeom>
          <a:noFill/>
          <a:ln w="9525">
            <a:noFill/>
            <a:miter lim="800000"/>
            <a:headEnd/>
            <a:tailEnd/>
          </a:ln>
        </p:spPr>
        <p:txBody>
          <a:bodyPr wrap="none">
            <a:prstTxWarp prst="textNoShape">
              <a:avLst/>
            </a:prstTxWarp>
            <a:spAutoFit/>
          </a:bodyPr>
          <a:lstStyle/>
          <a:p>
            <a:pPr>
              <a:spcAft>
                <a:spcPts val="600"/>
              </a:spcAft>
              <a:buFont typeface="Arial" pitchFamily="1" charset="0"/>
              <a:buChar char="•"/>
            </a:pPr>
            <a:r>
              <a:rPr lang="en-US" sz="2400">
                <a:solidFill>
                  <a:srgbClr val="FF0000"/>
                </a:solidFill>
              </a:rPr>
              <a:t> </a:t>
            </a:r>
            <a:r>
              <a:rPr lang="en-US" sz="2800">
                <a:solidFill>
                  <a:srgbClr val="FF0000"/>
                </a:solidFill>
              </a:rPr>
              <a:t>Dies managing a bowling alley</a:t>
            </a:r>
            <a:endParaRPr lang="en-US" sz="2400">
              <a:solidFill>
                <a:srgbClr val="FF0000"/>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Title 14"/>
          <p:cNvSpPr>
            <a:spLocks noGrp="1"/>
          </p:cNvSpPr>
          <p:nvPr>
            <p:ph type="title"/>
          </p:nvPr>
        </p:nvSpPr>
        <p:spPr>
          <a:xfrm>
            <a:off x="228600" y="0"/>
            <a:ext cx="8686800" cy="1143000"/>
          </a:xfrm>
        </p:spPr>
        <p:txBody>
          <a:bodyPr/>
          <a:lstStyle/>
          <a:p>
            <a:r>
              <a:rPr lang="en-US" smtClean="0">
                <a:latin typeface="Arial" pitchFamily="1" charset="0"/>
                <a:ea typeface="ＭＳ Ｐゴシック" pitchFamily="1" charset="-128"/>
              </a:rPr>
              <a:t>Durant Versus Sloan</a:t>
            </a:r>
          </a:p>
        </p:txBody>
      </p:sp>
      <p:pic>
        <p:nvPicPr>
          <p:cNvPr id="149507" name="Picture 13"/>
          <p:cNvPicPr>
            <a:picLocks noChangeAspect="1"/>
          </p:cNvPicPr>
          <p:nvPr/>
        </p:nvPicPr>
        <p:blipFill>
          <a:blip r:embed="rId2"/>
          <a:srcRect/>
          <a:stretch>
            <a:fillRect/>
          </a:stretch>
        </p:blipFill>
        <p:spPr bwMode="auto">
          <a:xfrm>
            <a:off x="1447800" y="4038600"/>
            <a:ext cx="2027238" cy="2543175"/>
          </a:xfrm>
          <a:prstGeom prst="rect">
            <a:avLst/>
          </a:prstGeom>
          <a:noFill/>
          <a:ln w="9525">
            <a:noFill/>
            <a:miter lim="800000"/>
            <a:headEnd/>
            <a:tailEnd/>
          </a:ln>
        </p:spPr>
      </p:pic>
      <p:pic>
        <p:nvPicPr>
          <p:cNvPr id="149508" name="Picture 17"/>
          <p:cNvPicPr>
            <a:picLocks noChangeAspect="1"/>
          </p:cNvPicPr>
          <p:nvPr/>
        </p:nvPicPr>
        <p:blipFill>
          <a:blip r:embed="rId3"/>
          <a:srcRect/>
          <a:stretch>
            <a:fillRect/>
          </a:stretch>
        </p:blipFill>
        <p:spPr bwMode="auto">
          <a:xfrm>
            <a:off x="5791200" y="3740150"/>
            <a:ext cx="2366963" cy="3117850"/>
          </a:xfrm>
          <a:prstGeom prst="rect">
            <a:avLst/>
          </a:prstGeom>
          <a:noFill/>
          <a:ln w="9525">
            <a:noFill/>
            <a:miter lim="800000"/>
            <a:headEnd/>
            <a:tailEnd/>
          </a:ln>
        </p:spPr>
      </p:pic>
      <p:sp>
        <p:nvSpPr>
          <p:cNvPr id="149509" name="TextBox 11"/>
          <p:cNvSpPr txBox="1">
            <a:spLocks noChangeArrowheads="1"/>
          </p:cNvSpPr>
          <p:nvPr/>
        </p:nvSpPr>
        <p:spPr bwMode="auto">
          <a:xfrm>
            <a:off x="5408613" y="2438400"/>
            <a:ext cx="3582987" cy="369888"/>
          </a:xfrm>
          <a:prstGeom prst="rect">
            <a:avLst/>
          </a:prstGeom>
          <a:noFill/>
          <a:ln w="9525">
            <a:noFill/>
            <a:miter lim="800000"/>
            <a:headEnd/>
            <a:tailEnd/>
          </a:ln>
        </p:spPr>
        <p:txBody>
          <a:bodyPr wrap="none">
            <a:prstTxWarp prst="textNoShape">
              <a:avLst/>
            </a:prstTxWarp>
            <a:spAutoFit/>
          </a:bodyPr>
          <a:lstStyle/>
          <a:p>
            <a:pPr>
              <a:spcAft>
                <a:spcPts val="600"/>
              </a:spcAft>
              <a:buFont typeface="Arial" pitchFamily="1" charset="0"/>
              <a:buChar char="•"/>
            </a:pPr>
            <a:r>
              <a:rPr lang="en-US">
                <a:solidFill>
                  <a:srgbClr val="D9D9D9"/>
                </a:solidFill>
              </a:rPr>
              <a:t> Dies, rich, honored and famous</a:t>
            </a:r>
          </a:p>
        </p:txBody>
      </p:sp>
      <p:sp>
        <p:nvSpPr>
          <p:cNvPr id="119814" name="TextBox 5"/>
          <p:cNvSpPr txBox="1">
            <a:spLocks noChangeArrowheads="1"/>
          </p:cNvSpPr>
          <p:nvPr/>
        </p:nvSpPr>
        <p:spPr bwMode="auto">
          <a:xfrm>
            <a:off x="0" y="2362200"/>
            <a:ext cx="4494213" cy="461963"/>
          </a:xfrm>
          <a:prstGeom prst="rect">
            <a:avLst/>
          </a:prstGeom>
          <a:noFill/>
          <a:ln w="9525">
            <a:noFill/>
            <a:miter lim="800000"/>
            <a:headEnd/>
            <a:tailEnd/>
          </a:ln>
        </p:spPr>
        <p:txBody>
          <a:bodyPr wrap="none">
            <a:prstTxWarp prst="textNoShape">
              <a:avLst/>
            </a:prstTxWarp>
            <a:spAutoFit/>
          </a:bodyPr>
          <a:lstStyle/>
          <a:p>
            <a:pPr>
              <a:spcAft>
                <a:spcPts val="600"/>
              </a:spcAft>
              <a:buFont typeface="Arial" charset="0"/>
              <a:buChar char="•"/>
              <a:defRPr/>
            </a:pPr>
            <a:r>
              <a:rPr lang="en-US" sz="2000" dirty="0">
                <a:solidFill>
                  <a:schemeClr val="bg1">
                    <a:lumMod val="85000"/>
                  </a:schemeClr>
                </a:solidFill>
                <a:latin typeface="Arial" charset="0"/>
                <a:ea typeface="Arial" charset="0"/>
                <a:cs typeface="Arial" charset="0"/>
              </a:rPr>
              <a:t> </a:t>
            </a:r>
            <a:r>
              <a:rPr lang="en-US" sz="2400" dirty="0">
                <a:solidFill>
                  <a:schemeClr val="bg1">
                    <a:lumMod val="85000"/>
                  </a:schemeClr>
                </a:solidFill>
                <a:latin typeface="Arial" charset="0"/>
                <a:ea typeface="Arial" charset="0"/>
                <a:cs typeface="Arial" charset="0"/>
              </a:rPr>
              <a:t>Dies managing a bowling alley</a:t>
            </a:r>
            <a:endParaRPr lang="en-US" sz="2000" dirty="0">
              <a:solidFill>
                <a:schemeClr val="bg1">
                  <a:lumMod val="85000"/>
                </a:schemeClr>
              </a:solidFill>
              <a:latin typeface="Arial" charset="0"/>
              <a:ea typeface="Arial" charset="0"/>
              <a:cs typeface="Arial" charset="0"/>
            </a:endParaRPr>
          </a:p>
        </p:txBody>
      </p:sp>
      <p:sp>
        <p:nvSpPr>
          <p:cNvPr id="149511" name="Rectangle 6"/>
          <p:cNvSpPr>
            <a:spLocks noChangeArrowheads="1"/>
          </p:cNvSpPr>
          <p:nvPr/>
        </p:nvSpPr>
        <p:spPr bwMode="auto">
          <a:xfrm>
            <a:off x="5638800" y="1524000"/>
            <a:ext cx="2724150" cy="646113"/>
          </a:xfrm>
          <a:prstGeom prst="rect">
            <a:avLst/>
          </a:prstGeom>
          <a:noFill/>
          <a:ln w="9525">
            <a:noFill/>
            <a:miter lim="800000"/>
            <a:headEnd/>
            <a:tailEnd/>
          </a:ln>
        </p:spPr>
        <p:txBody>
          <a:bodyPr wrap="none">
            <a:prstTxWarp prst="textNoShape">
              <a:avLst/>
            </a:prstTxWarp>
            <a:spAutoFit/>
          </a:bodyPr>
          <a:lstStyle/>
          <a:p>
            <a:r>
              <a:rPr lang="en-US" sz="3600" b="1">
                <a:solidFill>
                  <a:srgbClr val="FF0000"/>
                </a:solidFill>
              </a:rPr>
              <a:t>Accountant</a:t>
            </a:r>
            <a:endParaRPr lang="en-US" b="1">
              <a:solidFill>
                <a:srgbClr val="FF0000"/>
              </a:solidFill>
            </a:endParaRPr>
          </a:p>
        </p:txBody>
      </p:sp>
      <p:sp>
        <p:nvSpPr>
          <p:cNvPr id="8" name="Donut 7"/>
          <p:cNvSpPr/>
          <p:nvPr/>
        </p:nvSpPr>
        <p:spPr>
          <a:xfrm>
            <a:off x="4495800" y="3429000"/>
            <a:ext cx="4572000" cy="3733800"/>
          </a:xfrm>
          <a:prstGeom prst="donut">
            <a:avLst>
              <a:gd name="adj" fmla="val 7004"/>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Arrow Connector 8"/>
          <p:cNvCxnSpPr/>
          <p:nvPr/>
        </p:nvCxnSpPr>
        <p:spPr>
          <a:xfrm rot="5400000">
            <a:off x="6819900" y="2552700"/>
            <a:ext cx="1143000" cy="609600"/>
          </a:xfrm>
          <a:prstGeom prst="straightConnector1">
            <a:avLst/>
          </a:prstGeom>
          <a:ln w="1206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D9D9D9"/>
                </a:solidFill>
              </a:rPr>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D9D9D9"/>
                </a:solidFill>
              </a:rPr>
              <a:t>Transition</a:t>
            </a:r>
          </a:p>
        </p:txBody>
      </p:sp>
      <p:cxnSp>
        <p:nvCxnSpPr>
          <p:cNvPr id="6" name="Straight Arrow Connector 5"/>
          <p:cNvCxnSpPr/>
          <p:nvPr/>
        </p:nvCxnSpPr>
        <p:spPr>
          <a:xfrm>
            <a:off x="2433638" y="3005138"/>
            <a:ext cx="1136650" cy="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0535" name="Title 14"/>
          <p:cNvSpPr>
            <a:spLocks noGrp="1"/>
          </p:cNvSpPr>
          <p:nvPr>
            <p:ph type="title"/>
          </p:nvPr>
        </p:nvSpPr>
        <p:spPr>
          <a:xfrm>
            <a:off x="228600" y="0"/>
            <a:ext cx="8686800" cy="1143000"/>
          </a:xfrm>
        </p:spPr>
        <p:txBody>
          <a:bodyPr/>
          <a:lstStyle/>
          <a:p>
            <a:endParaRPr lang="en-US" smtClean="0">
              <a:latin typeface="Arial" pitchFamily="1" charset="0"/>
              <a:ea typeface="ＭＳ Ｐゴシック" pitchFamily="1" charset="-128"/>
            </a:endParaRPr>
          </a:p>
        </p:txBody>
      </p:sp>
      <p:cxnSp>
        <p:nvCxnSpPr>
          <p:cNvPr id="17" name="Straight Connector 16"/>
          <p:cNvCxnSpPr/>
          <p:nvPr/>
        </p:nvCxnSpPr>
        <p:spPr>
          <a:xfrm rot="5400000">
            <a:off x="4124325" y="3952875"/>
            <a:ext cx="600075" cy="952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50537" name="Picture 13"/>
          <p:cNvPicPr>
            <a:picLocks noChangeAspect="1"/>
          </p:cNvPicPr>
          <p:nvPr/>
        </p:nvPicPr>
        <p:blipFill>
          <a:blip r:embed="rId2"/>
          <a:srcRect/>
          <a:stretch>
            <a:fillRect/>
          </a:stretch>
        </p:blipFill>
        <p:spPr bwMode="auto">
          <a:xfrm>
            <a:off x="1447800" y="4038600"/>
            <a:ext cx="2027238" cy="2543175"/>
          </a:xfrm>
          <a:prstGeom prst="rect">
            <a:avLst/>
          </a:prstGeom>
          <a:noFill/>
          <a:ln w="9525">
            <a:noFill/>
            <a:miter lim="800000"/>
            <a:headEnd/>
            <a:tailEnd/>
          </a:ln>
        </p:spPr>
      </p:pic>
      <p:pic>
        <p:nvPicPr>
          <p:cNvPr id="150538" name="Picture 17"/>
          <p:cNvPicPr>
            <a:picLocks noChangeAspect="1"/>
          </p:cNvPicPr>
          <p:nvPr/>
        </p:nvPicPr>
        <p:blipFill>
          <a:blip r:embed="rId3">
            <a:alphaModFix amt="32000"/>
          </a:blip>
          <a:srcRect/>
          <a:stretch>
            <a:fillRect/>
          </a:stretch>
        </p:blipFill>
        <p:spPr bwMode="auto">
          <a:xfrm>
            <a:off x="5791200" y="3740150"/>
            <a:ext cx="2366963" cy="3117850"/>
          </a:xfrm>
          <a:prstGeom prst="rect">
            <a:avLst/>
          </a:prstGeom>
          <a:noFill/>
          <a:ln w="9525">
            <a:noFill/>
            <a:miter lim="800000"/>
            <a:headEnd/>
            <a:tailEnd/>
          </a:ln>
        </p:spPr>
      </p:pic>
      <p:sp>
        <p:nvSpPr>
          <p:cNvPr id="12" name="Donut 11"/>
          <p:cNvSpPr/>
          <p:nvPr/>
        </p:nvSpPr>
        <p:spPr>
          <a:xfrm>
            <a:off x="457200" y="3352800"/>
            <a:ext cx="4572000" cy="3733800"/>
          </a:xfrm>
          <a:prstGeom prst="donut">
            <a:avLst>
              <a:gd name="adj" fmla="val 7004"/>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50540" name="TextBox 12"/>
          <p:cNvSpPr txBox="1">
            <a:spLocks noChangeArrowheads="1"/>
          </p:cNvSpPr>
          <p:nvPr/>
        </p:nvSpPr>
        <p:spPr bwMode="auto">
          <a:xfrm>
            <a:off x="3352800" y="1295400"/>
            <a:ext cx="3573463" cy="769938"/>
          </a:xfrm>
          <a:prstGeom prst="rect">
            <a:avLst/>
          </a:prstGeom>
          <a:noFill/>
          <a:ln w="9525">
            <a:noFill/>
            <a:miter lim="800000"/>
            <a:headEnd/>
            <a:tailEnd/>
          </a:ln>
        </p:spPr>
        <p:txBody>
          <a:bodyPr wrap="none">
            <a:prstTxWarp prst="textNoShape">
              <a:avLst/>
            </a:prstTxWarp>
            <a:spAutoFit/>
          </a:bodyPr>
          <a:lstStyle/>
          <a:p>
            <a:r>
              <a:rPr lang="en-US" sz="4400" b="1">
                <a:solidFill>
                  <a:srgbClr val="FF0000"/>
                </a:solidFill>
              </a:rPr>
              <a:t>You are here</a:t>
            </a:r>
          </a:p>
        </p:txBody>
      </p:sp>
      <p:cxnSp>
        <p:nvCxnSpPr>
          <p:cNvPr id="15" name="Straight Arrow Connector 14"/>
          <p:cNvCxnSpPr/>
          <p:nvPr/>
        </p:nvCxnSpPr>
        <p:spPr>
          <a:xfrm rot="5400000">
            <a:off x="2781300" y="2400300"/>
            <a:ext cx="1219200" cy="685800"/>
          </a:xfrm>
          <a:prstGeom prst="straightConnector1">
            <a:avLst/>
          </a:prstGeom>
          <a:ln w="1206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3400" y="0"/>
            <a:ext cx="8229600" cy="838200"/>
          </a:xfrm>
        </p:spPr>
        <p:txBody>
          <a:bodyPr/>
          <a:lstStyle/>
          <a:p>
            <a:pPr eaLnBrk="1" hangingPunct="1"/>
            <a:r>
              <a:rPr lang="en-US" dirty="0" smtClean="0">
                <a:solidFill>
                  <a:srgbClr val="FF0000"/>
                </a:solidFill>
                <a:ea typeface="ＭＳ Ｐゴシック" charset="-128"/>
              </a:rPr>
              <a:t>This Talk is Based On</a:t>
            </a:r>
            <a:endParaRPr lang="en-US" dirty="0">
              <a:ea typeface="ＭＳ Ｐゴシック" charset="-128"/>
            </a:endParaRPr>
          </a:p>
        </p:txBody>
      </p:sp>
      <p:sp>
        <p:nvSpPr>
          <p:cNvPr id="63491" name="Rectangle 3"/>
          <p:cNvSpPr>
            <a:spLocks noGrp="1" noChangeArrowheads="1"/>
          </p:cNvSpPr>
          <p:nvPr>
            <p:ph type="body" idx="1"/>
          </p:nvPr>
        </p:nvSpPr>
        <p:spPr>
          <a:xfrm>
            <a:off x="1295400" y="838200"/>
            <a:ext cx="6629400" cy="914400"/>
          </a:xfrm>
        </p:spPr>
        <p:txBody>
          <a:bodyPr/>
          <a:lstStyle/>
          <a:p>
            <a:pPr marL="285750" indent="-228600" algn="ctr" eaLnBrk="1" hangingPunct="1">
              <a:lnSpc>
                <a:spcPct val="80000"/>
              </a:lnSpc>
              <a:tabLst>
                <a:tab pos="457200" algn="l"/>
              </a:tabLst>
            </a:pPr>
            <a:r>
              <a:rPr lang="en-US" sz="2800" dirty="0">
                <a:latin typeface="Arial"/>
                <a:ea typeface="ＭＳ Ｐゴシック" charset="-128"/>
                <a:cs typeface="Arial"/>
              </a:rPr>
              <a:t>Business Model Generation</a:t>
            </a:r>
          </a:p>
          <a:p>
            <a:pPr marL="285750" indent="-228600" algn="ctr" eaLnBrk="1" hangingPunct="1">
              <a:lnSpc>
                <a:spcPct val="80000"/>
              </a:lnSpc>
              <a:tabLst>
                <a:tab pos="457200" algn="l"/>
              </a:tabLst>
            </a:pPr>
            <a:r>
              <a:rPr lang="en-US" sz="2800" dirty="0">
                <a:latin typeface="Arial"/>
                <a:ea typeface="ＭＳ Ｐゴシック" charset="-128"/>
                <a:cs typeface="Arial"/>
              </a:rPr>
              <a:t>Four Steps to the </a:t>
            </a:r>
            <a:r>
              <a:rPr lang="en-US" sz="2800" dirty="0" smtClean="0">
                <a:latin typeface="Arial"/>
                <a:ea typeface="ＭＳ Ｐゴシック" charset="-128"/>
                <a:cs typeface="Arial"/>
              </a:rPr>
              <a:t>Epiphany</a:t>
            </a:r>
          </a:p>
        </p:txBody>
      </p:sp>
      <p:pic>
        <p:nvPicPr>
          <p:cNvPr id="63492" name="Picture 6" descr="four steps cover"/>
          <p:cNvPicPr>
            <a:picLocks noChangeAspect="1" noChangeArrowheads="1"/>
          </p:cNvPicPr>
          <p:nvPr/>
        </p:nvPicPr>
        <p:blipFill>
          <a:blip r:embed="rId3"/>
          <a:srcRect l="10001" r="10001"/>
          <a:stretch>
            <a:fillRect/>
          </a:stretch>
        </p:blipFill>
        <p:spPr bwMode="auto">
          <a:xfrm>
            <a:off x="5334000" y="3505200"/>
            <a:ext cx="2377440" cy="2971800"/>
          </a:xfrm>
          <a:prstGeom prst="rect">
            <a:avLst/>
          </a:prstGeom>
          <a:noFill/>
          <a:ln w="9525">
            <a:noFill/>
            <a:miter lim="800000"/>
            <a:headEnd/>
            <a:tailEnd/>
          </a:ln>
        </p:spPr>
      </p:pic>
      <p:pic>
        <p:nvPicPr>
          <p:cNvPr id="63493" name="Picture 5"/>
          <p:cNvPicPr>
            <a:picLocks noChangeAspect="1"/>
          </p:cNvPicPr>
          <p:nvPr/>
        </p:nvPicPr>
        <p:blipFill>
          <a:blip r:embed="rId4"/>
          <a:srcRect/>
          <a:stretch>
            <a:fillRect/>
          </a:stretch>
        </p:blipFill>
        <p:spPr bwMode="auto">
          <a:xfrm>
            <a:off x="1600200" y="3657600"/>
            <a:ext cx="2590800" cy="2047447"/>
          </a:xfrm>
          <a:prstGeom prst="rect">
            <a:avLst/>
          </a:prstGeom>
          <a:noFill/>
          <a:ln w="9525">
            <a:noFill/>
            <a:miter lim="800000"/>
            <a:headEnd/>
            <a:tailEnd/>
          </a:ln>
        </p:spPr>
      </p:pic>
      <p:sp>
        <p:nvSpPr>
          <p:cNvPr id="10" name="TextBox 9"/>
          <p:cNvSpPr txBox="1"/>
          <p:nvPr/>
        </p:nvSpPr>
        <p:spPr>
          <a:xfrm>
            <a:off x="2209800" y="1219200"/>
            <a:ext cx="5181600" cy="523220"/>
          </a:xfrm>
          <a:prstGeom prst="rect">
            <a:avLst/>
          </a:prstGeom>
          <a:solidFill>
            <a:schemeClr val="bg1"/>
          </a:solidFill>
        </p:spPr>
        <p:txBody>
          <a:bodyPr wrap="square" rtlCol="0">
            <a:spAutoFit/>
          </a:bodyPr>
          <a:lstStyle/>
          <a:p>
            <a:pPr>
              <a:buFont typeface="Arial"/>
              <a:buChar char="•"/>
            </a:pPr>
            <a:r>
              <a:rPr lang="en-US" sz="2800" dirty="0" smtClean="0"/>
              <a:t> </a:t>
            </a:r>
            <a:r>
              <a:rPr lang="en-US" sz="2800" b="1" dirty="0" smtClean="0">
                <a:solidFill>
                  <a:srgbClr val="FF0000"/>
                </a:solidFill>
              </a:rPr>
              <a:t>The Startup Owners Manual</a:t>
            </a:r>
            <a:endParaRPr lang="en-US" sz="2800" b="1" dirty="0">
              <a:solidFill>
                <a:srgbClr val="FF0000"/>
              </a:solidFill>
            </a:endParaRPr>
          </a:p>
        </p:txBody>
      </p:sp>
      <p:pic>
        <p:nvPicPr>
          <p:cNvPr id="12" name="Picture 11" descr="Startup Owners Manual Hardcover.jpg"/>
          <p:cNvPicPr>
            <a:picLocks noChangeAspect="1"/>
          </p:cNvPicPr>
          <p:nvPr/>
        </p:nvPicPr>
        <p:blipFill>
          <a:blip r:embed="rId5"/>
          <a:stretch>
            <a:fillRect/>
          </a:stretch>
        </p:blipFill>
        <p:spPr>
          <a:xfrm>
            <a:off x="5029200" y="2357718"/>
            <a:ext cx="2768600" cy="3827182"/>
          </a:xfrm>
          <a:prstGeom prst="rect">
            <a:avLst/>
          </a:prstGeom>
        </p:spPr>
      </p:pic>
      <p:sp>
        <p:nvSpPr>
          <p:cNvPr id="8" name="Rectangle 7"/>
          <p:cNvSpPr/>
          <p:nvPr/>
        </p:nvSpPr>
        <p:spPr>
          <a:xfrm>
            <a:off x="5495848" y="6172200"/>
            <a:ext cx="2352752" cy="369332"/>
          </a:xfrm>
          <a:prstGeom prst="rect">
            <a:avLst/>
          </a:prstGeom>
        </p:spPr>
        <p:txBody>
          <a:bodyPr wrap="none">
            <a:spAutoFit/>
          </a:bodyPr>
          <a:lstStyle/>
          <a:p>
            <a:r>
              <a:rPr lang="en-US" u="sng" dirty="0" smtClean="0">
                <a:hlinkClick r:id="rId6"/>
              </a:rPr>
              <a:t>www.steveblank.com</a:t>
            </a:r>
            <a:endParaRPr lang="en-US" dirty="0"/>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9" descr="Description: Mohr Davidow logo.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38400" y="457200"/>
            <a:ext cx="4190999" cy="9971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33400" y="2590800"/>
            <a:ext cx="1752600" cy="2422712"/>
          </a:xfrm>
          <a:prstGeom prst="rect">
            <a:avLst/>
          </a:prstGeom>
        </p:spPr>
      </p:pic>
      <p:sp>
        <p:nvSpPr>
          <p:cNvPr id="2" name="Title 1"/>
          <p:cNvSpPr>
            <a:spLocks noGrp="1"/>
          </p:cNvSpPr>
          <p:nvPr>
            <p:ph type="ctrTitle"/>
          </p:nvPr>
        </p:nvSpPr>
        <p:spPr>
          <a:xfrm>
            <a:off x="533400" y="1143000"/>
            <a:ext cx="8153400" cy="1625972"/>
          </a:xfrm>
        </p:spPr>
        <p:txBody>
          <a:bodyPr>
            <a:normAutofit fontScale="90000"/>
          </a:bodyPr>
          <a:lstStyle/>
          <a:p>
            <a:pPr>
              <a:spcAft>
                <a:spcPts val="1200"/>
              </a:spcAft>
            </a:pPr>
            <a:r>
              <a:rPr lang="en-US" sz="3600" b="1" dirty="0" smtClean="0">
                <a:solidFill>
                  <a:schemeClr val="accent1"/>
                </a:solidFill>
                <a:cs typeface="Arial" pitchFamily="34" charset="0"/>
              </a:rPr>
              <a:t/>
            </a:r>
            <a:br>
              <a:rPr lang="en-US" sz="3600" b="1" dirty="0" smtClean="0">
                <a:solidFill>
                  <a:schemeClr val="accent1"/>
                </a:solidFill>
                <a:cs typeface="Arial" pitchFamily="34" charset="0"/>
              </a:rPr>
            </a:br>
            <a:r>
              <a:rPr lang="en-US" sz="1800" b="1" dirty="0" smtClean="0">
                <a:solidFill>
                  <a:schemeClr val="accent1"/>
                </a:solidFill>
                <a:cs typeface="Arial" pitchFamily="34" charset="0"/>
              </a:rPr>
              <a:t/>
            </a:r>
            <a:br>
              <a:rPr lang="en-US" sz="1800" b="1" dirty="0" smtClean="0">
                <a:solidFill>
                  <a:schemeClr val="accent1"/>
                </a:solidFill>
                <a:cs typeface="Arial" pitchFamily="34" charset="0"/>
              </a:rPr>
            </a:br>
            <a:r>
              <a:rPr lang="en-US" sz="4000" i="1" dirty="0" smtClean="0">
                <a:solidFill>
                  <a:schemeClr val="accent2"/>
                </a:solidFill>
                <a:cs typeface="Arial" pitchFamily="34" charset="0"/>
              </a:rPr>
              <a:t>Book signing and c</a:t>
            </a:r>
            <a:r>
              <a:rPr lang="en-US" sz="4000" b="1" i="1" dirty="0" smtClean="0">
                <a:solidFill>
                  <a:schemeClr val="accent2"/>
                </a:solidFill>
                <a:cs typeface="Arial" pitchFamily="34" charset="0"/>
              </a:rPr>
              <a:t>opies of the </a:t>
            </a:r>
            <a:br>
              <a:rPr lang="en-US" sz="4000" b="1" i="1" dirty="0" smtClean="0">
                <a:solidFill>
                  <a:schemeClr val="accent2"/>
                </a:solidFill>
                <a:cs typeface="Arial" pitchFamily="34" charset="0"/>
              </a:rPr>
            </a:br>
            <a:r>
              <a:rPr lang="en-US" sz="4000" b="1" i="1" dirty="0" smtClean="0">
                <a:solidFill>
                  <a:schemeClr val="accent2"/>
                </a:solidFill>
                <a:cs typeface="Arial" pitchFamily="34" charset="0"/>
              </a:rPr>
              <a:t>Startup </a:t>
            </a:r>
            <a:r>
              <a:rPr lang="en-US" sz="4000" b="1" i="1" dirty="0" smtClean="0">
                <a:solidFill>
                  <a:schemeClr val="accent2"/>
                </a:solidFill>
                <a:cs typeface="Arial" pitchFamily="34" charset="0"/>
              </a:rPr>
              <a:t>Owner’s Manual</a:t>
            </a:r>
            <a:r>
              <a:rPr lang="en-US" sz="3600" b="1" dirty="0" smtClean="0">
                <a:solidFill>
                  <a:schemeClr val="accent1"/>
                </a:solidFill>
                <a:cs typeface="Arial" pitchFamily="34" charset="0"/>
              </a:rPr>
              <a:t/>
            </a:r>
            <a:br>
              <a:rPr lang="en-US" sz="3600" b="1" dirty="0" smtClean="0">
                <a:solidFill>
                  <a:schemeClr val="accent1"/>
                </a:solidFill>
                <a:cs typeface="Arial" pitchFamily="34" charset="0"/>
              </a:rPr>
            </a:br>
            <a:endParaRPr lang="en-US" sz="4000" b="1" dirty="0">
              <a:solidFill>
                <a:schemeClr val="accent1"/>
              </a:solidFill>
              <a:cs typeface="Arial" pitchFamily="34" charset="0"/>
            </a:endParaRPr>
          </a:p>
        </p:txBody>
      </p:sp>
      <p:sp>
        <p:nvSpPr>
          <p:cNvPr id="8" name="Subtitle 7"/>
          <p:cNvSpPr>
            <a:spLocks noGrp="1"/>
          </p:cNvSpPr>
          <p:nvPr>
            <p:ph type="subTitle" idx="1"/>
          </p:nvPr>
        </p:nvSpPr>
        <p:spPr/>
        <p:txBody>
          <a:bodyPr/>
          <a:lstStyle/>
          <a:p>
            <a:r>
              <a:rPr lang="en-US" dirty="0" smtClean="0">
                <a:solidFill>
                  <a:srgbClr val="FF0000"/>
                </a:solidFill>
              </a:rPr>
              <a:t>4pm in the Students Room</a:t>
            </a:r>
            <a:endParaRPr lang="en-US"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1745706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2"/>
          <a:srcRect l="16106" r="15082"/>
          <a:stretch>
            <a:fillRect/>
          </a:stretch>
        </p:blipFill>
        <p:spPr bwMode="auto">
          <a:xfrm>
            <a:off x="304800" y="0"/>
            <a:ext cx="8229600" cy="6850063"/>
          </a:xfrm>
          <a:prstGeom prst="rect">
            <a:avLst/>
          </a:prstGeom>
          <a:noFill/>
          <a:ln w="9525">
            <a:noFill/>
            <a:miter lim="800000"/>
            <a:headEnd/>
            <a:tailEnd/>
          </a:ln>
        </p:spPr>
      </p:pic>
      <p:sp>
        <p:nvSpPr>
          <p:cNvPr id="75779" name="TextBox 2"/>
          <p:cNvSpPr txBox="1">
            <a:spLocks noChangeArrowheads="1"/>
          </p:cNvSpPr>
          <p:nvPr/>
        </p:nvSpPr>
        <p:spPr bwMode="auto">
          <a:xfrm>
            <a:off x="2590800" y="685800"/>
            <a:ext cx="4508500" cy="1200150"/>
          </a:xfrm>
          <a:prstGeom prst="rect">
            <a:avLst/>
          </a:prstGeom>
          <a:solidFill>
            <a:schemeClr val="tx1"/>
          </a:solidFill>
          <a:ln w="9525">
            <a:noFill/>
            <a:miter lim="800000"/>
            <a:headEnd/>
            <a:tailEnd/>
          </a:ln>
        </p:spPr>
        <p:txBody>
          <a:bodyPr wrap="none">
            <a:prstTxWarp prst="textNoShape">
              <a:avLst/>
            </a:prstTxWarp>
            <a:spAutoFit/>
          </a:bodyPr>
          <a:lstStyle/>
          <a:p>
            <a:pPr algn="ctr"/>
            <a:r>
              <a:rPr lang="en-US" sz="3600" b="1">
                <a:solidFill>
                  <a:srgbClr val="FF0000"/>
                </a:solidFill>
              </a:rPr>
              <a:t>I Write a Blog  </a:t>
            </a:r>
          </a:p>
          <a:p>
            <a:pPr algn="ctr"/>
            <a:r>
              <a:rPr lang="en-US" sz="3600">
                <a:solidFill>
                  <a:srgbClr val="FF0000"/>
                </a:solidFill>
              </a:rPr>
              <a:t>www.steveblank.com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987425" y="2879725"/>
            <a:ext cx="1687513" cy="1065213"/>
          </a:xfrm>
          <a:prstGeom prst="roundRect">
            <a:avLst/>
          </a:prstGeom>
          <a:solidFill>
            <a:schemeClr val="tx2">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637338" y="2881313"/>
            <a:ext cx="1687512" cy="1065212"/>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a:t>
            </a:r>
          </a:p>
          <a:p>
            <a:pPr algn="ctr">
              <a:defRPr/>
            </a:pPr>
            <a:r>
              <a:rPr lang="en-US" sz="2400" dirty="0"/>
              <a:t>Company</a:t>
            </a:r>
          </a:p>
        </p:txBody>
      </p:sp>
      <p:cxnSp>
        <p:nvCxnSpPr>
          <p:cNvPr id="4" name="Straight Arrow Connector 3"/>
          <p:cNvCxnSpPr>
            <a:stCxn id="5" idx="3"/>
            <a:endCxn id="3" idx="1"/>
          </p:cNvCxnSpPr>
          <p:nvPr/>
        </p:nvCxnSpPr>
        <p:spPr>
          <a:xfrm>
            <a:off x="5499100" y="3413125"/>
            <a:ext cx="1138238" cy="1588"/>
          </a:xfrm>
          <a:prstGeom prst="straightConnector1">
            <a:avLst/>
          </a:prstGeom>
          <a:ln>
            <a:solidFill>
              <a:schemeClr val="accent1">
                <a:alpha val="51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811588" y="2879725"/>
            <a:ext cx="1687512" cy="1065213"/>
          </a:xfrm>
          <a:prstGeom prst="roundRect">
            <a:avLst/>
          </a:prstGeom>
          <a:solidFill>
            <a:schemeClr val="tx2">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674938" y="3413125"/>
            <a:ext cx="1136650" cy="1588"/>
          </a:xfrm>
          <a:prstGeom prst="straightConnector1">
            <a:avLst/>
          </a:prstGeom>
          <a:ln>
            <a:solidFill>
              <a:schemeClr val="accent1">
                <a:alpha val="51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03431" name="TextBox 9"/>
          <p:cNvSpPr txBox="1">
            <a:spLocks noChangeArrowheads="1"/>
          </p:cNvSpPr>
          <p:nvPr/>
        </p:nvSpPr>
        <p:spPr bwMode="auto">
          <a:xfrm>
            <a:off x="5562600" y="4614863"/>
            <a:ext cx="2255838" cy="1481137"/>
          </a:xfrm>
          <a:prstGeom prst="rect">
            <a:avLst/>
          </a:prstGeom>
          <a:noFill/>
          <a:ln w="9525">
            <a:noFill/>
            <a:miter lim="800000"/>
            <a:headEnd/>
            <a:tailEnd/>
          </a:ln>
        </p:spPr>
        <p:txBody>
          <a:bodyPr wrap="none">
            <a:prstTxWarp prst="textNoShape">
              <a:avLst/>
            </a:prstTxWarp>
          </a:bodyPr>
          <a:lstStyle/>
          <a:p>
            <a:r>
              <a:rPr lang="en-US" sz="2000" dirty="0"/>
              <a:t> </a:t>
            </a:r>
            <a:r>
              <a:rPr lang="en-US" sz="2400" dirty="0">
                <a:solidFill>
                  <a:srgbClr val="FF3300"/>
                </a:solidFill>
              </a:rPr>
              <a:t>Sales</a:t>
            </a:r>
            <a:endParaRPr lang="en-US" sz="2000" dirty="0">
              <a:solidFill>
                <a:srgbClr val="FF3300"/>
              </a:solidFill>
            </a:endParaRPr>
          </a:p>
          <a:p>
            <a:pPr>
              <a:buFontTx/>
              <a:buChar char="-"/>
            </a:pPr>
            <a:r>
              <a:rPr lang="en-US" sz="2000" dirty="0"/>
              <a:t>  </a:t>
            </a:r>
            <a:r>
              <a:rPr lang="en-US" sz="2400" dirty="0"/>
              <a:t>Sales Organization</a:t>
            </a:r>
          </a:p>
          <a:p>
            <a:pPr>
              <a:buFontTx/>
              <a:buChar char="-"/>
            </a:pPr>
            <a:r>
              <a:rPr lang="en-US" sz="2400" dirty="0" smtClean="0"/>
              <a:t> Job titles and functions</a:t>
            </a:r>
          </a:p>
          <a:p>
            <a:pPr>
              <a:buFontTx/>
              <a:buChar char="-"/>
            </a:pPr>
            <a:r>
              <a:rPr lang="en-US" sz="2400" dirty="0"/>
              <a:t> Price List/Data Sheets</a:t>
            </a:r>
          </a:p>
          <a:p>
            <a:pPr>
              <a:buFontTx/>
              <a:buChar char="-"/>
            </a:pPr>
            <a:r>
              <a:rPr lang="en-US" sz="2400" dirty="0"/>
              <a:t> Revenue Plan</a:t>
            </a:r>
          </a:p>
          <a:p>
            <a:r>
              <a:rPr lang="en-US" sz="2400" dirty="0"/>
              <a:t> </a:t>
            </a:r>
            <a:endParaRPr lang="en-US" sz="2000" dirty="0"/>
          </a:p>
          <a:p>
            <a:endParaRPr lang="en-US" sz="2000" dirty="0"/>
          </a:p>
        </p:txBody>
      </p:sp>
      <p:cxnSp>
        <p:nvCxnSpPr>
          <p:cNvPr id="13" name="Straight Connector 12"/>
          <p:cNvCxnSpPr/>
          <p:nvPr/>
        </p:nvCxnSpPr>
        <p:spPr>
          <a:xfrm rot="5400000">
            <a:off x="7227888" y="4244975"/>
            <a:ext cx="481012"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3433" name="TextBox 13"/>
          <p:cNvSpPr txBox="1">
            <a:spLocks noChangeArrowheads="1"/>
          </p:cNvSpPr>
          <p:nvPr/>
        </p:nvSpPr>
        <p:spPr bwMode="auto">
          <a:xfrm>
            <a:off x="4267200" y="2176463"/>
            <a:ext cx="4924425" cy="523875"/>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The </a:t>
            </a:r>
            <a:r>
              <a:rPr lang="en-US" sz="2800" b="1" i="1">
                <a:solidFill>
                  <a:srgbClr val="FF0000"/>
                </a:solidFill>
              </a:rPr>
              <a:t>Execution </a:t>
            </a:r>
            <a:r>
              <a:rPr lang="en-US" b="1">
                <a:solidFill>
                  <a:srgbClr val="FF0000"/>
                </a:solidFill>
              </a:rPr>
              <a:t>of the Business Model</a:t>
            </a:r>
          </a:p>
        </p:txBody>
      </p:sp>
      <p:sp>
        <p:nvSpPr>
          <p:cNvPr id="103434" name="Title 14"/>
          <p:cNvSpPr>
            <a:spLocks noGrp="1"/>
          </p:cNvSpPr>
          <p:nvPr>
            <p:ph type="title"/>
          </p:nvPr>
        </p:nvSpPr>
        <p:spPr>
          <a:xfrm>
            <a:off x="381000" y="0"/>
            <a:ext cx="8229600" cy="1143000"/>
          </a:xfrm>
        </p:spPr>
        <p:txBody>
          <a:bodyPr/>
          <a:lstStyle/>
          <a:p>
            <a:pPr eaLnBrk="1" hangingPunct="1"/>
            <a:r>
              <a:rPr lang="en-US" smtClean="0">
                <a:latin typeface="Arial" charset="0"/>
              </a:rPr>
              <a:t>Customer Validation Versus </a:t>
            </a:r>
            <a:r>
              <a:rPr lang="en-US" smtClean="0">
                <a:solidFill>
                  <a:srgbClr val="FF0000"/>
                </a:solidFill>
                <a:latin typeface="Arial" charset="0"/>
              </a:rPr>
              <a:t>Sales</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Title 2"/>
          <p:cNvSpPr>
            <a:spLocks noGrp="1"/>
          </p:cNvSpPr>
          <p:nvPr>
            <p:ph type="ctrTitle"/>
          </p:nvPr>
        </p:nvSpPr>
        <p:spPr/>
        <p:txBody>
          <a:bodyPr/>
          <a:lstStyle/>
          <a:p>
            <a:r>
              <a:rPr lang="en-US" smtClean="0">
                <a:latin typeface="Arial" charset="0"/>
              </a:rPr>
              <a:t>Thanks</a:t>
            </a:r>
          </a:p>
        </p:txBody>
      </p:sp>
      <p:sp>
        <p:nvSpPr>
          <p:cNvPr id="76803" name="Subtitle 3"/>
          <p:cNvSpPr>
            <a:spLocks noGrp="1"/>
          </p:cNvSpPr>
          <p:nvPr>
            <p:ph type="subTitle" idx="1"/>
          </p:nvPr>
        </p:nvSpPr>
        <p:spPr/>
        <p:txBody>
          <a:bodyPr/>
          <a:lstStyle/>
          <a:p>
            <a:pPr>
              <a:defRPr/>
            </a:pPr>
            <a:r>
              <a:rPr lang="en-US" dirty="0" err="1" smtClean="0"/>
              <a:t>www.steveblank.com</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png"/>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6134" t="41267"/>
          <a:stretch/>
        </p:blipFill>
        <p:spPr>
          <a:xfrm>
            <a:off x="3252580" y="2383550"/>
            <a:ext cx="5736539" cy="1400149"/>
          </a:xfrm>
          <a:prstGeom prst="rect">
            <a:avLst/>
          </a:prstGeom>
        </p:spPr>
      </p:pic>
      <p:sp>
        <p:nvSpPr>
          <p:cNvPr id="8" name="Slide Number Placeholder 7"/>
          <p:cNvSpPr>
            <a:spLocks noGrp="1"/>
          </p:cNvSpPr>
          <p:nvPr>
            <p:ph type="sldNum" sz="quarter" idx="12"/>
          </p:nvPr>
        </p:nvSpPr>
        <p:spPr>
          <a:prstGeom prst="rect">
            <a:avLst/>
          </a:prstGeom>
        </p:spPr>
        <p:txBody>
          <a:bodyPr/>
          <a:lstStyle/>
          <a:p>
            <a:fld id="{F68F442A-0CA1-7144-8752-F1F482ED7D1E}" type="slidenum">
              <a:rPr lang="en-US" smtClean="0"/>
              <a:pPr/>
              <a:t>151</a:t>
            </a:fld>
            <a:endParaRPr lang="en-US"/>
          </a:p>
        </p:txBody>
      </p:sp>
      <p:sp>
        <p:nvSpPr>
          <p:cNvPr id="2" name="TextBox 1"/>
          <p:cNvSpPr txBox="1"/>
          <p:nvPr/>
        </p:nvSpPr>
        <p:spPr>
          <a:xfrm>
            <a:off x="3252580" y="1395310"/>
            <a:ext cx="5744143" cy="1015663"/>
          </a:xfrm>
          <a:prstGeom prst="rect">
            <a:avLst/>
          </a:prstGeom>
          <a:noFill/>
        </p:spPr>
        <p:txBody>
          <a:bodyPr wrap="none" rtlCol="0">
            <a:spAutoFit/>
          </a:bodyPr>
          <a:lstStyle/>
          <a:p>
            <a:r>
              <a:rPr lang="en-US" sz="3000" dirty="0" smtClean="0">
                <a:latin typeface="Helvetica"/>
                <a:cs typeface="Helvetica"/>
              </a:rPr>
              <a:t># of customers: ~85 people</a:t>
            </a:r>
          </a:p>
          <a:p>
            <a:r>
              <a:rPr lang="en-US" sz="3000" u="sng" dirty="0" smtClean="0">
                <a:latin typeface="Helvetica"/>
                <a:cs typeface="Helvetica"/>
              </a:rPr>
              <a:t>Hydrogen sensors in </a:t>
            </a:r>
            <a:r>
              <a:rPr lang="en-US" sz="3000" u="sng" dirty="0" err="1" smtClean="0">
                <a:latin typeface="Helvetica"/>
                <a:cs typeface="Helvetica"/>
              </a:rPr>
              <a:t>Chlor</a:t>
            </a:r>
            <a:r>
              <a:rPr lang="en-US" sz="3000" u="sng" dirty="0" smtClean="0">
                <a:latin typeface="Helvetica"/>
                <a:cs typeface="Helvetica"/>
              </a:rPr>
              <a:t>-alkali</a:t>
            </a:r>
            <a:endParaRPr lang="en-US" sz="3000" dirty="0">
              <a:latin typeface="Helvetica"/>
              <a:cs typeface="Helvetica"/>
            </a:endParaRPr>
          </a:p>
        </p:txBody>
      </p:sp>
      <p:sp>
        <p:nvSpPr>
          <p:cNvPr id="11" name="Subtitle 10"/>
          <p:cNvSpPr>
            <a:spLocks noGrp="1"/>
          </p:cNvSpPr>
          <p:nvPr>
            <p:ph type="subTitle" idx="1"/>
          </p:nvPr>
        </p:nvSpPr>
        <p:spPr/>
        <p:txBody>
          <a:bodyP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710659"/>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alphaModFix amt="43000"/>
          </a:blip>
          <a:srcRect l="32912" t="22544" r="9627" b="43238"/>
          <a:stretch/>
        </p:blipFill>
        <p:spPr>
          <a:xfrm>
            <a:off x="0" y="1"/>
            <a:ext cx="3174044" cy="1417638"/>
          </a:xfrm>
          <a:prstGeom prst="rect">
            <a:avLst/>
          </a:prstGeom>
        </p:spPr>
      </p:pic>
      <p:sp>
        <p:nvSpPr>
          <p:cNvPr id="2" name="Title 1"/>
          <p:cNvSpPr>
            <a:spLocks noGrp="1"/>
          </p:cNvSpPr>
          <p:nvPr>
            <p:ph type="title" idx="4294967295"/>
          </p:nvPr>
        </p:nvSpPr>
        <p:spPr>
          <a:xfrm>
            <a:off x="0" y="274638"/>
            <a:ext cx="8229600" cy="1143000"/>
          </a:xfrm>
        </p:spPr>
        <p:txBody>
          <a:bodyPr/>
          <a:lstStyle/>
          <a:p>
            <a:r>
              <a:rPr lang="en-US" smtClean="0"/>
              <a:t>Founding Team</a:t>
            </a:r>
            <a:endParaRPr lang="en-US" dirty="0"/>
          </a:p>
        </p:txBody>
      </p:sp>
      <p:sp>
        <p:nvSpPr>
          <p:cNvPr id="4" name="TextBox 3"/>
          <p:cNvSpPr txBox="1"/>
          <p:nvPr/>
        </p:nvSpPr>
        <p:spPr>
          <a:xfrm>
            <a:off x="411317" y="1561142"/>
            <a:ext cx="1681595" cy="400110"/>
          </a:xfrm>
          <a:prstGeom prst="rect">
            <a:avLst/>
          </a:prstGeom>
          <a:noFill/>
        </p:spPr>
        <p:txBody>
          <a:bodyPr wrap="none" rtlCol="0">
            <a:spAutoFit/>
          </a:bodyPr>
          <a:lstStyle/>
          <a:p>
            <a:r>
              <a:rPr lang="en-US" sz="2000" u="sng" dirty="0" smtClean="0">
                <a:latin typeface="Helvetica"/>
                <a:cs typeface="Helvetica"/>
              </a:rPr>
              <a:t>Dr. Jason Gu</a:t>
            </a:r>
            <a:endParaRPr lang="en-US" sz="1200" b="1" u="sng" dirty="0">
              <a:latin typeface="Helvetica"/>
              <a:cs typeface="Helvetica"/>
            </a:endParaRPr>
          </a:p>
        </p:txBody>
      </p:sp>
      <p:sp>
        <p:nvSpPr>
          <p:cNvPr id="5" name="TextBox 4"/>
          <p:cNvSpPr txBox="1"/>
          <p:nvPr/>
        </p:nvSpPr>
        <p:spPr>
          <a:xfrm>
            <a:off x="411317" y="2344345"/>
            <a:ext cx="1909397" cy="400110"/>
          </a:xfrm>
          <a:prstGeom prst="rect">
            <a:avLst/>
          </a:prstGeom>
          <a:noFill/>
        </p:spPr>
        <p:txBody>
          <a:bodyPr wrap="none" rtlCol="0">
            <a:spAutoFit/>
          </a:bodyPr>
          <a:lstStyle/>
          <a:p>
            <a:r>
              <a:rPr lang="en-US" sz="2000" u="sng" smtClean="0">
                <a:latin typeface="Helvetica"/>
                <a:cs typeface="Helvetica"/>
              </a:rPr>
              <a:t>Dr. Peter Foller</a:t>
            </a:r>
            <a:endParaRPr lang="en-US" sz="1200" b="1" u="sng" dirty="0">
              <a:latin typeface="Helvetica"/>
              <a:cs typeface="Helvetica"/>
            </a:endParaRPr>
          </a:p>
        </p:txBody>
      </p:sp>
      <p:sp>
        <p:nvSpPr>
          <p:cNvPr id="6" name="TextBox 5"/>
          <p:cNvSpPr txBox="1"/>
          <p:nvPr/>
        </p:nvSpPr>
        <p:spPr>
          <a:xfrm>
            <a:off x="411317" y="3170280"/>
            <a:ext cx="4514620" cy="400110"/>
          </a:xfrm>
          <a:prstGeom prst="rect">
            <a:avLst/>
          </a:prstGeom>
          <a:noFill/>
        </p:spPr>
        <p:txBody>
          <a:bodyPr wrap="square" rtlCol="0">
            <a:spAutoFit/>
          </a:bodyPr>
          <a:lstStyle/>
          <a:p>
            <a:r>
              <a:rPr lang="en-US" sz="2000" u="sng" dirty="0" smtClean="0">
                <a:latin typeface="Helvetica"/>
                <a:cs typeface="Helvetica"/>
              </a:rPr>
              <a:t>Prof. Robert F. Davis</a:t>
            </a:r>
            <a:endParaRPr lang="en-US" sz="1200" b="1" u="sng" dirty="0">
              <a:latin typeface="Helvetica"/>
              <a:cs typeface="Helvetica"/>
            </a:endParaRPr>
          </a:p>
        </p:txBody>
      </p:sp>
      <p:sp>
        <p:nvSpPr>
          <p:cNvPr id="7" name="TextBox 6"/>
          <p:cNvSpPr txBox="1"/>
          <p:nvPr/>
        </p:nvSpPr>
        <p:spPr>
          <a:xfrm>
            <a:off x="457200" y="4171336"/>
            <a:ext cx="2393930" cy="400110"/>
          </a:xfrm>
          <a:prstGeom prst="rect">
            <a:avLst/>
          </a:prstGeom>
          <a:noFill/>
        </p:spPr>
        <p:txBody>
          <a:bodyPr wrap="none" rtlCol="0">
            <a:spAutoFit/>
          </a:bodyPr>
          <a:lstStyle/>
          <a:p>
            <a:r>
              <a:rPr lang="en-US" sz="2000" u="sng" dirty="0" smtClean="0">
                <a:latin typeface="Helvetica"/>
                <a:cs typeface="Helvetica"/>
              </a:rPr>
              <a:t>Prof. Lisa M. Porter</a:t>
            </a:r>
            <a:endParaRPr lang="en-US" sz="1200" b="1" u="sng" dirty="0" smtClean="0">
              <a:latin typeface="Helvetica"/>
              <a:cs typeface="Helvetica"/>
            </a:endParaRPr>
          </a:p>
        </p:txBody>
      </p:sp>
      <p:sp>
        <p:nvSpPr>
          <p:cNvPr id="8" name="TextBox 7"/>
          <p:cNvSpPr txBox="1"/>
          <p:nvPr/>
        </p:nvSpPr>
        <p:spPr>
          <a:xfrm>
            <a:off x="457200" y="5200052"/>
            <a:ext cx="2069797" cy="400110"/>
          </a:xfrm>
          <a:prstGeom prst="rect">
            <a:avLst/>
          </a:prstGeom>
          <a:noFill/>
        </p:spPr>
        <p:txBody>
          <a:bodyPr wrap="none" rtlCol="0">
            <a:spAutoFit/>
          </a:bodyPr>
          <a:lstStyle/>
          <a:p>
            <a:r>
              <a:rPr lang="en-US" sz="2000" u="sng" dirty="0" smtClean="0">
                <a:latin typeface="Helvetica"/>
                <a:cs typeface="Helvetica"/>
              </a:rPr>
              <a:t>Mr. Jacob </a:t>
            </a:r>
            <a:r>
              <a:rPr lang="en-US" sz="2000" u="sng" dirty="0" err="1" smtClean="0">
                <a:latin typeface="Helvetica"/>
                <a:cs typeface="Helvetica"/>
              </a:rPr>
              <a:t>Melby</a:t>
            </a:r>
            <a:endParaRPr lang="en-US" sz="1200" b="1" u="sng" dirty="0">
              <a:latin typeface="Helvetica"/>
              <a:cs typeface="Helvetica"/>
            </a:endParaRPr>
          </a:p>
        </p:txBody>
      </p:sp>
      <p:sp>
        <p:nvSpPr>
          <p:cNvPr id="3" name="Rectangle 2"/>
          <p:cNvSpPr/>
          <p:nvPr/>
        </p:nvSpPr>
        <p:spPr>
          <a:xfrm>
            <a:off x="3337172" y="1551118"/>
            <a:ext cx="4572000" cy="553998"/>
          </a:xfrm>
          <a:prstGeom prst="rect">
            <a:avLst/>
          </a:prstGeom>
        </p:spPr>
        <p:txBody>
          <a:bodyPr>
            <a:spAutoFit/>
          </a:bodyPr>
          <a:lstStyle/>
          <a:p>
            <a:r>
              <a:rPr lang="en-US" sz="1500" dirty="0">
                <a:latin typeface="Helvetica"/>
                <a:cs typeface="Helvetica"/>
              </a:rPr>
              <a:t>Principal inventor</a:t>
            </a:r>
          </a:p>
          <a:p>
            <a:r>
              <a:rPr lang="en-US" sz="1500" b="1" dirty="0">
                <a:latin typeface="Helvetica"/>
                <a:cs typeface="Helvetica"/>
              </a:rPr>
              <a:t>CEO and </a:t>
            </a:r>
            <a:r>
              <a:rPr lang="en-US" sz="1500" b="1" dirty="0">
                <a:solidFill>
                  <a:srgbClr val="FF0000"/>
                </a:solidFill>
                <a:latin typeface="Helvetica"/>
                <a:cs typeface="Helvetica"/>
              </a:rPr>
              <a:t>Entrepreneurial Lead</a:t>
            </a:r>
          </a:p>
        </p:txBody>
      </p:sp>
      <p:sp>
        <p:nvSpPr>
          <p:cNvPr id="10" name="Rectangle 9"/>
          <p:cNvSpPr/>
          <p:nvPr/>
        </p:nvSpPr>
        <p:spPr>
          <a:xfrm>
            <a:off x="3337171" y="2342556"/>
            <a:ext cx="5821391" cy="553998"/>
          </a:xfrm>
          <a:prstGeom prst="rect">
            <a:avLst/>
          </a:prstGeom>
        </p:spPr>
        <p:txBody>
          <a:bodyPr wrap="square">
            <a:spAutoFit/>
          </a:bodyPr>
          <a:lstStyle/>
          <a:p>
            <a:r>
              <a:rPr lang="en-US" sz="1500" dirty="0">
                <a:latin typeface="Helvetica"/>
                <a:cs typeface="Helvetica"/>
              </a:rPr>
              <a:t>Former Director of R&amp;D Chemical and Optical, PPG Industries</a:t>
            </a:r>
          </a:p>
          <a:p>
            <a:r>
              <a:rPr lang="en-US" sz="1500" b="1" dirty="0">
                <a:latin typeface="Helvetica"/>
                <a:cs typeface="Helvetica"/>
              </a:rPr>
              <a:t>Market Exploration and Acquisition</a:t>
            </a:r>
          </a:p>
        </p:txBody>
      </p:sp>
      <p:sp>
        <p:nvSpPr>
          <p:cNvPr id="14" name="Rectangle 13"/>
          <p:cNvSpPr/>
          <p:nvPr/>
        </p:nvSpPr>
        <p:spPr>
          <a:xfrm>
            <a:off x="3337171" y="3170280"/>
            <a:ext cx="5512756" cy="784830"/>
          </a:xfrm>
          <a:prstGeom prst="rect">
            <a:avLst/>
          </a:prstGeom>
        </p:spPr>
        <p:txBody>
          <a:bodyPr wrap="square">
            <a:spAutoFit/>
          </a:bodyPr>
          <a:lstStyle/>
          <a:p>
            <a:r>
              <a:rPr lang="en-US" sz="1500" dirty="0" smtClean="0">
                <a:latin typeface="Helvetica"/>
                <a:cs typeface="Helvetica"/>
              </a:rPr>
              <a:t>Professor of Materials Science, CMU</a:t>
            </a:r>
          </a:p>
          <a:p>
            <a:r>
              <a:rPr lang="en-US" sz="1500" dirty="0" smtClean="0">
                <a:latin typeface="Helvetica"/>
                <a:cs typeface="Helvetica"/>
              </a:rPr>
              <a:t>National </a:t>
            </a:r>
            <a:r>
              <a:rPr lang="en-US" sz="1500" dirty="0">
                <a:latin typeface="Helvetica"/>
                <a:cs typeface="Helvetica"/>
              </a:rPr>
              <a:t>Academy of Engineering</a:t>
            </a:r>
          </a:p>
          <a:p>
            <a:r>
              <a:rPr lang="en-US" sz="1500" b="1" dirty="0">
                <a:latin typeface="Helvetica"/>
                <a:cs typeface="Helvetica"/>
              </a:rPr>
              <a:t>Advisor and </a:t>
            </a:r>
            <a:r>
              <a:rPr lang="en-US" sz="1500" b="1" dirty="0">
                <a:solidFill>
                  <a:srgbClr val="FF0000"/>
                </a:solidFill>
                <a:latin typeface="Helvetica"/>
                <a:cs typeface="Helvetica"/>
              </a:rPr>
              <a:t>Mentor</a:t>
            </a:r>
          </a:p>
        </p:txBody>
      </p:sp>
      <p:sp>
        <p:nvSpPr>
          <p:cNvPr id="15" name="Rectangle 14"/>
          <p:cNvSpPr/>
          <p:nvPr/>
        </p:nvSpPr>
        <p:spPr>
          <a:xfrm>
            <a:off x="3322609" y="4167664"/>
            <a:ext cx="5821391" cy="553998"/>
          </a:xfrm>
          <a:prstGeom prst="rect">
            <a:avLst/>
          </a:prstGeom>
        </p:spPr>
        <p:txBody>
          <a:bodyPr wrap="square">
            <a:spAutoFit/>
          </a:bodyPr>
          <a:lstStyle/>
          <a:p>
            <a:r>
              <a:rPr lang="en-US" sz="1500" dirty="0">
                <a:latin typeface="Helvetica"/>
                <a:cs typeface="Helvetica"/>
              </a:rPr>
              <a:t>Professor of Materials </a:t>
            </a:r>
            <a:r>
              <a:rPr lang="en-US" sz="1500" dirty="0" smtClean="0">
                <a:latin typeface="Helvetica"/>
                <a:cs typeface="Helvetica"/>
              </a:rPr>
              <a:t>Science, CMU</a:t>
            </a:r>
          </a:p>
          <a:p>
            <a:r>
              <a:rPr lang="en-US" sz="1500" b="1" dirty="0" smtClean="0">
                <a:latin typeface="Helvetica"/>
                <a:cs typeface="Helvetica"/>
              </a:rPr>
              <a:t>Technological Development and </a:t>
            </a:r>
            <a:r>
              <a:rPr lang="en-US" sz="1500" b="1" dirty="0" smtClean="0">
                <a:solidFill>
                  <a:srgbClr val="FF0000"/>
                </a:solidFill>
                <a:latin typeface="Helvetica"/>
                <a:cs typeface="Helvetica"/>
              </a:rPr>
              <a:t>Principal </a:t>
            </a:r>
            <a:r>
              <a:rPr lang="en-US" sz="1500" b="1" dirty="0">
                <a:solidFill>
                  <a:srgbClr val="FF0000"/>
                </a:solidFill>
                <a:latin typeface="Helvetica"/>
                <a:cs typeface="Helvetica"/>
              </a:rPr>
              <a:t>Investigator</a:t>
            </a:r>
          </a:p>
        </p:txBody>
      </p:sp>
      <p:sp>
        <p:nvSpPr>
          <p:cNvPr id="16" name="Rectangle 15"/>
          <p:cNvSpPr/>
          <p:nvPr/>
        </p:nvSpPr>
        <p:spPr>
          <a:xfrm>
            <a:off x="3337172" y="5200052"/>
            <a:ext cx="5821390" cy="553998"/>
          </a:xfrm>
          <a:prstGeom prst="rect">
            <a:avLst/>
          </a:prstGeom>
        </p:spPr>
        <p:txBody>
          <a:bodyPr wrap="square">
            <a:spAutoFit/>
          </a:bodyPr>
          <a:lstStyle/>
          <a:p>
            <a:r>
              <a:rPr lang="en-US" sz="1500" dirty="0">
                <a:latin typeface="Helvetica"/>
                <a:cs typeface="Helvetica"/>
              </a:rPr>
              <a:t>Graduate </a:t>
            </a:r>
            <a:r>
              <a:rPr lang="en-US" sz="1500" dirty="0" smtClean="0">
                <a:latin typeface="Helvetica"/>
                <a:cs typeface="Helvetica"/>
              </a:rPr>
              <a:t>Student, Carnegie </a:t>
            </a:r>
            <a:r>
              <a:rPr lang="en-US" sz="1500" dirty="0">
                <a:latin typeface="Helvetica"/>
                <a:cs typeface="Helvetica"/>
              </a:rPr>
              <a:t>Mellon University</a:t>
            </a:r>
          </a:p>
          <a:p>
            <a:r>
              <a:rPr lang="en-US" sz="1500" b="1" dirty="0">
                <a:latin typeface="Helvetica"/>
                <a:cs typeface="Helvetica"/>
              </a:rPr>
              <a:t>Principal Engineering Specialist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4098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2670675" y="6376241"/>
            <a:ext cx="2742613" cy="209716"/>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1" name="Picture 4" descr="170px-Chlorine2.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16200000">
            <a:off x="2564308" y="-34253"/>
            <a:ext cx="2153920" cy="3864388"/>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 name="TextBox 2"/>
          <p:cNvSpPr txBox="1"/>
          <p:nvPr/>
        </p:nvSpPr>
        <p:spPr>
          <a:xfrm>
            <a:off x="192928" y="309622"/>
            <a:ext cx="7203126" cy="477054"/>
          </a:xfrm>
          <a:prstGeom prst="rect">
            <a:avLst/>
          </a:prstGeom>
          <a:noFill/>
        </p:spPr>
        <p:txBody>
          <a:bodyPr wrap="none" rtlCol="0">
            <a:spAutoFit/>
          </a:bodyPr>
          <a:lstStyle/>
          <a:p>
            <a:r>
              <a:rPr lang="en-US" sz="2500" dirty="0" smtClean="0">
                <a:latin typeface="Helvetica"/>
                <a:cs typeface="Helvetica"/>
              </a:rPr>
              <a:t>Major Commodity Market – </a:t>
            </a:r>
            <a:r>
              <a:rPr lang="en-US" sz="2500" b="1" dirty="0" smtClean="0">
                <a:solidFill>
                  <a:srgbClr val="FF0000"/>
                </a:solidFill>
                <a:latin typeface="Helvetica"/>
                <a:cs typeface="Helvetica"/>
              </a:rPr>
              <a:t>Chlorine Production</a:t>
            </a:r>
            <a:endParaRPr lang="en-US" sz="2500" b="1" dirty="0">
              <a:solidFill>
                <a:srgbClr val="FF0000"/>
              </a:solidFill>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8183672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0"/>
          <p:cNvPicPr>
            <a:picLocks noChangeAspect="1" noChangeArrowheads="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2690" t="39245" r="34620" b="40210"/>
          <a:stretch/>
        </p:blipFill>
        <p:spPr bwMode="auto">
          <a:xfrm>
            <a:off x="2578609" y="3707186"/>
            <a:ext cx="6006935" cy="302021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Rounded Rectangle 1"/>
          <p:cNvSpPr/>
          <p:nvPr/>
        </p:nvSpPr>
        <p:spPr>
          <a:xfrm>
            <a:off x="2670675" y="6376241"/>
            <a:ext cx="2742613" cy="209716"/>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1" name="Picture 4" descr="170px-Chlorine2.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16200000">
            <a:off x="2564308" y="-34253"/>
            <a:ext cx="2153920" cy="3864388"/>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 name="TextBox 2"/>
          <p:cNvSpPr txBox="1"/>
          <p:nvPr/>
        </p:nvSpPr>
        <p:spPr>
          <a:xfrm>
            <a:off x="192928" y="309622"/>
            <a:ext cx="6937629" cy="477054"/>
          </a:xfrm>
          <a:prstGeom prst="rect">
            <a:avLst/>
          </a:prstGeom>
          <a:noFill/>
        </p:spPr>
        <p:txBody>
          <a:bodyPr wrap="none" rtlCol="0">
            <a:spAutoFit/>
          </a:bodyPr>
          <a:lstStyle/>
          <a:p>
            <a:r>
              <a:rPr lang="en-US" sz="2500" dirty="0" smtClean="0">
                <a:latin typeface="Helvetica"/>
                <a:cs typeface="Helvetica"/>
              </a:rPr>
              <a:t>Major Commodity Market – Chlorine Production</a:t>
            </a:r>
            <a:endParaRPr lang="en-US" sz="2500" dirty="0">
              <a:latin typeface="Helvetica"/>
              <a:cs typeface="Helvetica"/>
            </a:endParaRPr>
          </a:p>
        </p:txBody>
      </p:sp>
      <p:sp>
        <p:nvSpPr>
          <p:cNvPr id="10" name="TextBox 9"/>
          <p:cNvSpPr txBox="1"/>
          <p:nvPr/>
        </p:nvSpPr>
        <p:spPr>
          <a:xfrm>
            <a:off x="6330687" y="4092858"/>
            <a:ext cx="2193272" cy="477054"/>
          </a:xfrm>
          <a:prstGeom prst="rect">
            <a:avLst/>
          </a:prstGeom>
          <a:noFill/>
        </p:spPr>
        <p:txBody>
          <a:bodyPr wrap="none" rtlCol="0">
            <a:spAutoFit/>
          </a:bodyPr>
          <a:lstStyle/>
          <a:p>
            <a:r>
              <a:rPr lang="en-US" sz="2500" dirty="0" smtClean="0"/>
              <a:t>Plant cost:  </a:t>
            </a:r>
            <a:r>
              <a:rPr lang="en-US" sz="2500" dirty="0" smtClean="0">
                <a:solidFill>
                  <a:srgbClr val="FF0000"/>
                </a:solidFill>
              </a:rPr>
              <a:t>$1B</a:t>
            </a:r>
            <a:endParaRPr lang="en-US" sz="2500" dirty="0">
              <a:solidFill>
                <a:srgbClr val="FF0000"/>
              </a:solidFill>
            </a:endParaRPr>
          </a:p>
        </p:txBody>
      </p:sp>
      <p:sp>
        <p:nvSpPr>
          <p:cNvPr id="26" name="TextBox 25"/>
          <p:cNvSpPr txBox="1"/>
          <p:nvPr/>
        </p:nvSpPr>
        <p:spPr>
          <a:xfrm>
            <a:off x="902544" y="3216933"/>
            <a:ext cx="7823977" cy="477054"/>
          </a:xfrm>
          <a:prstGeom prst="rect">
            <a:avLst/>
          </a:prstGeom>
          <a:noFill/>
        </p:spPr>
        <p:txBody>
          <a:bodyPr wrap="none" rtlCol="0">
            <a:spAutoFit/>
          </a:bodyPr>
          <a:lstStyle/>
          <a:p>
            <a:r>
              <a:rPr lang="en-US" sz="2500" u="sng" dirty="0" smtClean="0">
                <a:latin typeface="Helvetica"/>
                <a:cs typeface="Helvetica"/>
              </a:rPr>
              <a:t>Thorn in the lion’s paw </a:t>
            </a:r>
            <a:r>
              <a:rPr lang="en-US" sz="2500" dirty="0" smtClean="0">
                <a:latin typeface="Helvetica"/>
                <a:cs typeface="Helvetica"/>
              </a:rPr>
              <a:t>(184 incidents in Europe, 4yrs)</a:t>
            </a:r>
            <a:endParaRPr lang="en-US" sz="2500" dirty="0">
              <a:latin typeface="Helvetica"/>
              <a:cs typeface="Helvetica"/>
            </a:endParaRPr>
          </a:p>
        </p:txBody>
      </p:sp>
      <p:sp>
        <p:nvSpPr>
          <p:cNvPr id="27" name="TextBox 26"/>
          <p:cNvSpPr txBox="1"/>
          <p:nvPr/>
        </p:nvSpPr>
        <p:spPr>
          <a:xfrm>
            <a:off x="533607" y="4870464"/>
            <a:ext cx="2163832" cy="630942"/>
          </a:xfrm>
          <a:prstGeom prst="rect">
            <a:avLst/>
          </a:prstGeom>
          <a:noFill/>
        </p:spPr>
        <p:txBody>
          <a:bodyPr wrap="none" rtlCol="0">
            <a:spAutoFit/>
          </a:bodyPr>
          <a:lstStyle/>
          <a:p>
            <a:r>
              <a:rPr lang="en-US" sz="3500" dirty="0" smtClean="0">
                <a:latin typeface="Helvetica"/>
                <a:cs typeface="Helvetica"/>
              </a:rPr>
              <a:t>H</a:t>
            </a:r>
            <a:r>
              <a:rPr lang="en-US" sz="3500" baseline="-25000" dirty="0" smtClean="0">
                <a:latin typeface="Helvetica"/>
                <a:cs typeface="Helvetica"/>
              </a:rPr>
              <a:t>2</a:t>
            </a:r>
            <a:r>
              <a:rPr lang="en-US" sz="3500" dirty="0" smtClean="0">
                <a:latin typeface="Helvetica"/>
                <a:cs typeface="Helvetica"/>
              </a:rPr>
              <a:t> + Cl</a:t>
            </a:r>
            <a:r>
              <a:rPr lang="en-US" sz="3500" baseline="-25000" dirty="0" smtClean="0">
                <a:latin typeface="Helvetica"/>
                <a:cs typeface="Helvetica"/>
              </a:rPr>
              <a:t>2</a:t>
            </a:r>
            <a:r>
              <a:rPr lang="en-US" sz="3500" dirty="0" smtClean="0">
                <a:latin typeface="Helvetica"/>
                <a:cs typeface="Helvetica"/>
              </a:rPr>
              <a:t> = </a:t>
            </a:r>
            <a:endParaRPr lang="en-US" sz="3500" dirty="0">
              <a:latin typeface="Helvetica"/>
              <a:cs typeface="Helvetica"/>
            </a:endParaRPr>
          </a:p>
        </p:txBody>
      </p:sp>
      <p:sp>
        <p:nvSpPr>
          <p:cNvPr id="28" name="TextBox 27"/>
          <p:cNvSpPr txBox="1"/>
          <p:nvPr/>
        </p:nvSpPr>
        <p:spPr>
          <a:xfrm>
            <a:off x="629907" y="4675304"/>
            <a:ext cx="1399917" cy="369332"/>
          </a:xfrm>
          <a:prstGeom prst="rect">
            <a:avLst/>
          </a:prstGeom>
          <a:noFill/>
        </p:spPr>
        <p:txBody>
          <a:bodyPr wrap="none" rtlCol="0">
            <a:spAutoFit/>
          </a:bodyPr>
          <a:lstStyle/>
          <a:p>
            <a:r>
              <a:rPr lang="en-US" dirty="0" smtClean="0"/>
              <a:t>Co-produced</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8183672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a:xfrm>
            <a:off x="0" y="3069181"/>
            <a:ext cx="9144000" cy="956757"/>
          </a:xfrm>
          <a:prstGeom prst="rect">
            <a:avLst/>
          </a:prstGeom>
          <a:gradFill>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000" dirty="0" smtClean="0">
                <a:latin typeface="Helvetica"/>
                <a:cs typeface="Helvetica"/>
              </a:rPr>
              <a:t>Hazardous Industrial Environments</a:t>
            </a:r>
            <a:endParaRPr lang="en-US" sz="3000" dirty="0">
              <a:latin typeface="Helvetica"/>
              <a:cs typeface="Helvetica"/>
            </a:endParaRPr>
          </a:p>
        </p:txBody>
      </p:sp>
      <p:grpSp>
        <p:nvGrpSpPr>
          <p:cNvPr id="2" name="Group 15"/>
          <p:cNvGrpSpPr/>
          <p:nvPr/>
        </p:nvGrpSpPr>
        <p:grpSpPr>
          <a:xfrm>
            <a:off x="-24698" y="4903390"/>
            <a:ext cx="773868" cy="974500"/>
            <a:chOff x="1041522" y="5065943"/>
            <a:chExt cx="773868" cy="974500"/>
          </a:xfrm>
        </p:grpSpPr>
        <p:pic>
          <p:nvPicPr>
            <p:cNvPr id="17" name="Picture 16"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3">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3" name="Group 17"/>
            <p:cNvGrpSpPr/>
            <p:nvPr/>
          </p:nvGrpSpPr>
          <p:grpSpPr>
            <a:xfrm>
              <a:off x="1157293" y="5485673"/>
              <a:ext cx="524537" cy="469042"/>
              <a:chOff x="1157293" y="5485673"/>
              <a:chExt cx="524537" cy="469042"/>
            </a:xfrm>
          </p:grpSpPr>
          <p:sp>
            <p:nvSpPr>
              <p:cNvPr id="19" name="Oval 18"/>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Oval 19"/>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Oval 20"/>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4" name="Group 21"/>
          <p:cNvGrpSpPr/>
          <p:nvPr/>
        </p:nvGrpSpPr>
        <p:grpSpPr>
          <a:xfrm>
            <a:off x="718962" y="4903390"/>
            <a:ext cx="773868" cy="974500"/>
            <a:chOff x="1041522" y="5065943"/>
            <a:chExt cx="773868" cy="974500"/>
          </a:xfrm>
        </p:grpSpPr>
        <p:pic>
          <p:nvPicPr>
            <p:cNvPr id="23" name="Picture 22"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5" name="Group 23"/>
            <p:cNvGrpSpPr/>
            <p:nvPr/>
          </p:nvGrpSpPr>
          <p:grpSpPr>
            <a:xfrm>
              <a:off x="1157293" y="5485673"/>
              <a:ext cx="524537" cy="469042"/>
              <a:chOff x="1157293" y="5485673"/>
              <a:chExt cx="524537" cy="469042"/>
            </a:xfrm>
          </p:grpSpPr>
          <p:sp>
            <p:nvSpPr>
              <p:cNvPr id="25" name="Oval 24"/>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Oval 25"/>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Oval 26"/>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6" name="Group 27"/>
          <p:cNvGrpSpPr/>
          <p:nvPr/>
        </p:nvGrpSpPr>
        <p:grpSpPr>
          <a:xfrm>
            <a:off x="1508696" y="4903390"/>
            <a:ext cx="773868" cy="974500"/>
            <a:chOff x="1041522" y="5065943"/>
            <a:chExt cx="773868" cy="974500"/>
          </a:xfrm>
        </p:grpSpPr>
        <p:pic>
          <p:nvPicPr>
            <p:cNvPr id="29" name="Picture 28"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7" name="Group 29"/>
            <p:cNvGrpSpPr/>
            <p:nvPr/>
          </p:nvGrpSpPr>
          <p:grpSpPr>
            <a:xfrm>
              <a:off x="1157293" y="5485673"/>
              <a:ext cx="524537" cy="469042"/>
              <a:chOff x="1157293" y="5485673"/>
              <a:chExt cx="524537" cy="469042"/>
            </a:xfrm>
          </p:grpSpPr>
          <p:sp>
            <p:nvSpPr>
              <p:cNvPr id="31" name="Oval 30"/>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Oval 31"/>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Oval 32"/>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8" name="Group 33"/>
          <p:cNvGrpSpPr/>
          <p:nvPr/>
        </p:nvGrpSpPr>
        <p:grpSpPr>
          <a:xfrm>
            <a:off x="2252356" y="4903390"/>
            <a:ext cx="773868" cy="974500"/>
            <a:chOff x="1041522" y="5065943"/>
            <a:chExt cx="773868" cy="974500"/>
          </a:xfrm>
        </p:grpSpPr>
        <p:pic>
          <p:nvPicPr>
            <p:cNvPr id="35" name="Picture 34"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9" name="Group 35"/>
            <p:cNvGrpSpPr/>
            <p:nvPr/>
          </p:nvGrpSpPr>
          <p:grpSpPr>
            <a:xfrm>
              <a:off x="1157293" y="5485673"/>
              <a:ext cx="524537" cy="469042"/>
              <a:chOff x="1157293" y="5485673"/>
              <a:chExt cx="524537" cy="469042"/>
            </a:xfrm>
          </p:grpSpPr>
          <p:sp>
            <p:nvSpPr>
              <p:cNvPr id="37" name="Oval 36"/>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Oval 37"/>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Oval 38"/>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0" name="Group 39"/>
          <p:cNvGrpSpPr/>
          <p:nvPr/>
        </p:nvGrpSpPr>
        <p:grpSpPr>
          <a:xfrm>
            <a:off x="2976407" y="4903390"/>
            <a:ext cx="773868" cy="974500"/>
            <a:chOff x="1041522" y="5065943"/>
            <a:chExt cx="773868" cy="974500"/>
          </a:xfrm>
        </p:grpSpPr>
        <p:pic>
          <p:nvPicPr>
            <p:cNvPr id="41" name="Picture 40"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11" name="Group 41"/>
            <p:cNvGrpSpPr/>
            <p:nvPr/>
          </p:nvGrpSpPr>
          <p:grpSpPr>
            <a:xfrm>
              <a:off x="1157293" y="5485673"/>
              <a:ext cx="524537" cy="469042"/>
              <a:chOff x="1157293" y="5485673"/>
              <a:chExt cx="524537" cy="469042"/>
            </a:xfrm>
          </p:grpSpPr>
          <p:sp>
            <p:nvSpPr>
              <p:cNvPr id="43" name="Oval 42"/>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Oval 43"/>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Oval 44"/>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 name="Group 45"/>
          <p:cNvGrpSpPr/>
          <p:nvPr/>
        </p:nvGrpSpPr>
        <p:grpSpPr>
          <a:xfrm>
            <a:off x="3749263" y="4903390"/>
            <a:ext cx="773868" cy="974500"/>
            <a:chOff x="1041522" y="5065943"/>
            <a:chExt cx="773868" cy="974500"/>
          </a:xfrm>
        </p:grpSpPr>
        <p:pic>
          <p:nvPicPr>
            <p:cNvPr id="47" name="Picture 46"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13" name="Group 47"/>
            <p:cNvGrpSpPr/>
            <p:nvPr/>
          </p:nvGrpSpPr>
          <p:grpSpPr>
            <a:xfrm>
              <a:off x="1157293" y="5485673"/>
              <a:ext cx="524537" cy="469042"/>
              <a:chOff x="1157293" y="5485673"/>
              <a:chExt cx="524537" cy="469042"/>
            </a:xfrm>
          </p:grpSpPr>
          <p:sp>
            <p:nvSpPr>
              <p:cNvPr id="49" name="Oval 48"/>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Oval 49"/>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Oval 50"/>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4" name="Group 51"/>
          <p:cNvGrpSpPr/>
          <p:nvPr/>
        </p:nvGrpSpPr>
        <p:grpSpPr>
          <a:xfrm>
            <a:off x="4626585" y="4903390"/>
            <a:ext cx="773868" cy="974500"/>
            <a:chOff x="1041522" y="5065943"/>
            <a:chExt cx="773868" cy="974500"/>
          </a:xfrm>
        </p:grpSpPr>
        <p:pic>
          <p:nvPicPr>
            <p:cNvPr id="53" name="Picture 52"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16" name="Group 53"/>
            <p:cNvGrpSpPr/>
            <p:nvPr/>
          </p:nvGrpSpPr>
          <p:grpSpPr>
            <a:xfrm>
              <a:off x="1157293" y="5485673"/>
              <a:ext cx="524537" cy="469042"/>
              <a:chOff x="1157293" y="5485673"/>
              <a:chExt cx="524537" cy="469042"/>
            </a:xfrm>
          </p:grpSpPr>
          <p:sp>
            <p:nvSpPr>
              <p:cNvPr id="55" name="Oval 54"/>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Oval 55"/>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Oval 56"/>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8" name="Group 57"/>
          <p:cNvGrpSpPr/>
          <p:nvPr/>
        </p:nvGrpSpPr>
        <p:grpSpPr>
          <a:xfrm>
            <a:off x="5370245" y="4903390"/>
            <a:ext cx="773868" cy="974500"/>
            <a:chOff x="1041522" y="5065943"/>
            <a:chExt cx="773868" cy="974500"/>
          </a:xfrm>
        </p:grpSpPr>
        <p:pic>
          <p:nvPicPr>
            <p:cNvPr id="59" name="Picture 58"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22" name="Group 59"/>
            <p:cNvGrpSpPr/>
            <p:nvPr/>
          </p:nvGrpSpPr>
          <p:grpSpPr>
            <a:xfrm>
              <a:off x="1157293" y="5485673"/>
              <a:ext cx="524537" cy="469042"/>
              <a:chOff x="1157293" y="5485673"/>
              <a:chExt cx="524537" cy="469042"/>
            </a:xfrm>
          </p:grpSpPr>
          <p:sp>
            <p:nvSpPr>
              <p:cNvPr id="61" name="Oval 60"/>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2" name="Oval 61"/>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3" name="Oval 62"/>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 name="Group 63"/>
          <p:cNvGrpSpPr/>
          <p:nvPr/>
        </p:nvGrpSpPr>
        <p:grpSpPr>
          <a:xfrm>
            <a:off x="6148355" y="4919854"/>
            <a:ext cx="773868" cy="974500"/>
            <a:chOff x="1041522" y="5065943"/>
            <a:chExt cx="773868" cy="974500"/>
          </a:xfrm>
        </p:grpSpPr>
        <p:pic>
          <p:nvPicPr>
            <p:cNvPr id="65" name="Picture 64" descr="Wireless_WiFi_symbol_BW.pn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0" b="89916"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1041522" y="5065943"/>
              <a:ext cx="773868" cy="974500"/>
            </a:xfrm>
            <a:prstGeom prst="rect">
              <a:avLst/>
            </a:prstGeom>
          </p:spPr>
        </p:pic>
        <p:grpSp>
          <p:nvGrpSpPr>
            <p:cNvPr id="28" name="Group 65"/>
            <p:cNvGrpSpPr/>
            <p:nvPr/>
          </p:nvGrpSpPr>
          <p:grpSpPr>
            <a:xfrm>
              <a:off x="1157293" y="5485673"/>
              <a:ext cx="524537" cy="469042"/>
              <a:chOff x="1157293" y="5485673"/>
              <a:chExt cx="524537" cy="469042"/>
            </a:xfrm>
          </p:grpSpPr>
          <p:sp>
            <p:nvSpPr>
              <p:cNvPr id="67" name="Oval 66"/>
              <p:cNvSpPr/>
              <p:nvPr/>
            </p:nvSpPr>
            <p:spPr>
              <a:xfrm>
                <a:off x="1305032" y="5587865"/>
                <a:ext cx="229944" cy="2372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8" name="Oval 67"/>
              <p:cNvSpPr/>
              <p:nvPr/>
            </p:nvSpPr>
            <p:spPr>
              <a:xfrm>
                <a:off x="1238461" y="5514870"/>
                <a:ext cx="372557" cy="38963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9" name="Oval 68"/>
              <p:cNvSpPr/>
              <p:nvPr/>
            </p:nvSpPr>
            <p:spPr>
              <a:xfrm>
                <a:off x="1157293" y="5485673"/>
                <a:ext cx="524537" cy="46904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pic>
        <p:nvPicPr>
          <p:cNvPr id="70" name="Picture 69" descr="wired-wireless-internet.jpg"/>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514" t="8742" r="32000" b="54914"/>
          <a:stretch/>
        </p:blipFill>
        <p:spPr>
          <a:xfrm>
            <a:off x="7172574" y="4109812"/>
            <a:ext cx="1971425" cy="1563463"/>
          </a:xfrm>
          <a:prstGeom prst="rect">
            <a:avLst/>
          </a:prstGeom>
        </p:spPr>
      </p:pic>
      <p:pic>
        <p:nvPicPr>
          <p:cNvPr id="71" name="Picture 70"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85304" y="3889660"/>
            <a:ext cx="451074" cy="1139876"/>
          </a:xfrm>
          <a:prstGeom prst="rect">
            <a:avLst/>
          </a:prstGeom>
        </p:spPr>
      </p:pic>
      <p:pic>
        <p:nvPicPr>
          <p:cNvPr id="72" name="Picture 71"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656571" y="3889660"/>
            <a:ext cx="451074" cy="1139876"/>
          </a:xfrm>
          <a:prstGeom prst="rect">
            <a:avLst/>
          </a:prstGeom>
        </p:spPr>
      </p:pic>
      <p:pic>
        <p:nvPicPr>
          <p:cNvPr id="73" name="Picture 72"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10988" y="3889660"/>
            <a:ext cx="451074" cy="1139876"/>
          </a:xfrm>
          <a:prstGeom prst="rect">
            <a:avLst/>
          </a:prstGeom>
        </p:spPr>
      </p:pic>
      <p:pic>
        <p:nvPicPr>
          <p:cNvPr id="74" name="Picture 73"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34335" y="3889660"/>
            <a:ext cx="451074" cy="1139876"/>
          </a:xfrm>
          <a:prstGeom prst="rect">
            <a:avLst/>
          </a:prstGeom>
        </p:spPr>
      </p:pic>
      <p:pic>
        <p:nvPicPr>
          <p:cNvPr id="75" name="Picture 74"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94814" y="3889660"/>
            <a:ext cx="451074" cy="1139876"/>
          </a:xfrm>
          <a:prstGeom prst="rect">
            <a:avLst/>
          </a:prstGeom>
        </p:spPr>
      </p:pic>
      <p:pic>
        <p:nvPicPr>
          <p:cNvPr id="76" name="Picture 75"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73901" y="3889660"/>
            <a:ext cx="451074" cy="1139876"/>
          </a:xfrm>
          <a:prstGeom prst="rect">
            <a:avLst/>
          </a:prstGeom>
        </p:spPr>
      </p:pic>
      <p:pic>
        <p:nvPicPr>
          <p:cNvPr id="77" name="Picture 76"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528318" y="3889660"/>
            <a:ext cx="451074" cy="1139876"/>
          </a:xfrm>
          <a:prstGeom prst="rect">
            <a:avLst/>
          </a:prstGeom>
        </p:spPr>
      </p:pic>
      <p:pic>
        <p:nvPicPr>
          <p:cNvPr id="78" name="Picture 77"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299585" y="3889660"/>
            <a:ext cx="451074" cy="1139876"/>
          </a:xfrm>
          <a:prstGeom prst="rect">
            <a:avLst/>
          </a:prstGeom>
        </p:spPr>
      </p:pic>
      <p:pic>
        <p:nvPicPr>
          <p:cNvPr id="79" name="Picture 78" descr="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1828" y="3889660"/>
            <a:ext cx="451074" cy="1139876"/>
          </a:xfrm>
          <a:prstGeom prst="rect">
            <a:avLst/>
          </a:prstGeom>
        </p:spPr>
      </p:pic>
      <p:sp>
        <p:nvSpPr>
          <p:cNvPr id="81" name="TextBox 80"/>
          <p:cNvSpPr txBox="1"/>
          <p:nvPr/>
        </p:nvSpPr>
        <p:spPr>
          <a:xfrm>
            <a:off x="477192" y="300997"/>
            <a:ext cx="6685608" cy="861774"/>
          </a:xfrm>
          <a:prstGeom prst="rect">
            <a:avLst/>
          </a:prstGeom>
          <a:noFill/>
        </p:spPr>
        <p:txBody>
          <a:bodyPr wrap="square" rtlCol="0">
            <a:spAutoFit/>
          </a:bodyPr>
          <a:lstStyle/>
          <a:p>
            <a:r>
              <a:rPr lang="en-US" sz="2400" dirty="0" smtClean="0">
                <a:latin typeface="Helvetica"/>
                <a:cs typeface="Helvetica"/>
              </a:rPr>
              <a:t>[Current Standard-Operating Procedure]</a:t>
            </a:r>
          </a:p>
          <a:p>
            <a:r>
              <a:rPr lang="en-US" sz="2400" dirty="0">
                <a:latin typeface="Helvetica"/>
                <a:cs typeface="Helvetica"/>
              </a:rPr>
              <a:t>	</a:t>
            </a:r>
            <a:r>
              <a:rPr lang="en-US" sz="2400" dirty="0" smtClean="0">
                <a:latin typeface="Helvetica"/>
                <a:cs typeface="Helvetica"/>
              </a:rPr>
              <a:t>Once a week monitoring</a:t>
            </a:r>
            <a:endParaRPr lang="en-US" sz="2400" dirty="0">
              <a:latin typeface="Helvetica"/>
              <a:cs typeface="Helvetica"/>
            </a:endParaRPr>
          </a:p>
        </p:txBody>
      </p:sp>
      <p:sp>
        <p:nvSpPr>
          <p:cNvPr id="82" name="TextBox 81"/>
          <p:cNvSpPr txBox="1"/>
          <p:nvPr/>
        </p:nvSpPr>
        <p:spPr>
          <a:xfrm>
            <a:off x="3200400" y="2001486"/>
            <a:ext cx="3505200" cy="861774"/>
          </a:xfrm>
          <a:prstGeom prst="rect">
            <a:avLst/>
          </a:prstGeom>
          <a:noFill/>
        </p:spPr>
        <p:txBody>
          <a:bodyPr wrap="square" rtlCol="0">
            <a:spAutoFit/>
          </a:bodyPr>
          <a:lstStyle/>
          <a:p>
            <a:r>
              <a:rPr lang="en-US" sz="2400" dirty="0" smtClean="0">
                <a:latin typeface="Helvetica"/>
                <a:cs typeface="Helvetica"/>
              </a:rPr>
              <a:t>[Innovation]</a:t>
            </a:r>
          </a:p>
          <a:p>
            <a:r>
              <a:rPr lang="en-US" sz="2400" dirty="0" smtClean="0">
                <a:latin typeface="Helvetica"/>
                <a:cs typeface="Helvetica"/>
              </a:rPr>
              <a:t>	Real-time data</a:t>
            </a:r>
            <a:endParaRPr lang="en-US" sz="2400" dirty="0">
              <a:latin typeface="Helvetica"/>
              <a:cs typeface="Helvetica"/>
            </a:endParaRPr>
          </a:p>
        </p:txBody>
      </p:sp>
      <p:sp>
        <p:nvSpPr>
          <p:cNvPr id="83" name="TextBox 82"/>
          <p:cNvSpPr txBox="1"/>
          <p:nvPr/>
        </p:nvSpPr>
        <p:spPr>
          <a:xfrm>
            <a:off x="3268039" y="1310763"/>
            <a:ext cx="697877" cy="553998"/>
          </a:xfrm>
          <a:prstGeom prst="rect">
            <a:avLst/>
          </a:prstGeom>
          <a:noFill/>
        </p:spPr>
        <p:txBody>
          <a:bodyPr wrap="none" rtlCol="0">
            <a:spAutoFit/>
          </a:bodyPr>
          <a:lstStyle/>
          <a:p>
            <a:r>
              <a:rPr lang="en-US" sz="3000" dirty="0" smtClean="0">
                <a:solidFill>
                  <a:srgbClr val="FF0000"/>
                </a:solidFill>
                <a:latin typeface="Helvetica"/>
                <a:cs typeface="Helvetica"/>
              </a:rPr>
              <a:t>VS</a:t>
            </a:r>
            <a:endParaRPr lang="en-US" sz="3000" dirty="0">
              <a:solidFill>
                <a:srgbClr val="FF0000"/>
              </a:solidFill>
              <a:latin typeface="Helvetica"/>
              <a:cs typeface="Helvetica"/>
            </a:endParaRPr>
          </a:p>
        </p:txBody>
      </p:sp>
      <p:cxnSp>
        <p:nvCxnSpPr>
          <p:cNvPr id="85" name="Straight Arrow Connector 84"/>
          <p:cNvCxnSpPr>
            <a:endCxn id="79" idx="0"/>
          </p:cNvCxnSpPr>
          <p:nvPr/>
        </p:nvCxnSpPr>
        <p:spPr>
          <a:xfrm flipH="1">
            <a:off x="367365" y="2857264"/>
            <a:ext cx="248245" cy="10323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7" name="TextBox 86"/>
          <p:cNvSpPr txBox="1"/>
          <p:nvPr/>
        </p:nvSpPr>
        <p:spPr>
          <a:xfrm>
            <a:off x="228304" y="2487932"/>
            <a:ext cx="294360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latin typeface="Helvetica"/>
                <a:cs typeface="Helvetica"/>
              </a:rPr>
              <a:t>Licensed Novel technology</a:t>
            </a:r>
            <a:endParaRPr lang="en-US" dirty="0">
              <a:latin typeface="Helvetica"/>
              <a:cs typeface="Helvetica"/>
            </a:endParaRPr>
          </a:p>
        </p:txBody>
      </p:sp>
      <p:pic>
        <p:nvPicPr>
          <p:cNvPr id="89" name="Picture 88"/>
          <p:cNvPicPr>
            <a:picLocks noChangeAspect="1"/>
          </p:cNvPicPr>
          <p:nvPr/>
        </p:nvPicPr>
        <p:blipFill rotWithShape="1">
          <a:blip r:embed="rId7"/>
          <a:srcRect t="48858"/>
          <a:stretch/>
        </p:blipFill>
        <p:spPr>
          <a:xfrm>
            <a:off x="4945983" y="763286"/>
            <a:ext cx="2956569" cy="1101476"/>
          </a:xfrm>
          <a:prstGeom prst="rect">
            <a:avLst/>
          </a:prstGeom>
        </p:spPr>
      </p:pic>
      <p:pic>
        <p:nvPicPr>
          <p:cNvPr id="99" name="Picture 98" descr="untitled.png"/>
          <p:cNvPicPr>
            <a:picLocks noChangeAspect="1"/>
          </p:cNvPicPr>
          <p:nvPr/>
        </p:nvPicPr>
        <p:blipFill>
          <a:blip r:embed="rId8"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6961208" y="1905000"/>
            <a:ext cx="2106592" cy="1487957"/>
          </a:xfrm>
          <a:prstGeom prst="rect">
            <a:avLst/>
          </a:prstGeom>
          <a:noFill/>
          <a:ln>
            <a:noFill/>
          </a:ln>
        </p:spPr>
      </p:pic>
      <p:sp>
        <p:nvSpPr>
          <p:cNvPr id="100" name="TextBox 99"/>
          <p:cNvSpPr txBox="1"/>
          <p:nvPr/>
        </p:nvSpPr>
        <p:spPr>
          <a:xfrm rot="16200000">
            <a:off x="6630669" y="2513331"/>
            <a:ext cx="396083" cy="246221"/>
          </a:xfrm>
          <a:prstGeom prst="rect">
            <a:avLst/>
          </a:prstGeom>
          <a:solidFill>
            <a:schemeClr val="bg1"/>
          </a:solidFill>
        </p:spPr>
        <p:txBody>
          <a:bodyPr wrap="none" rtlCol="0">
            <a:spAutoFit/>
          </a:bodyPr>
          <a:lstStyle/>
          <a:p>
            <a:r>
              <a:rPr lang="en-US" sz="1000" dirty="0" smtClean="0">
                <a:latin typeface="Helvetica"/>
                <a:cs typeface="Helvetica"/>
              </a:rPr>
              <a:t>[H</a:t>
            </a:r>
            <a:r>
              <a:rPr lang="en-US" sz="1000" baseline="-25000" dirty="0" smtClean="0">
                <a:latin typeface="Helvetica"/>
                <a:cs typeface="Helvetica"/>
              </a:rPr>
              <a:t>2</a:t>
            </a:r>
            <a:r>
              <a:rPr lang="en-US" sz="1000" dirty="0" smtClean="0">
                <a:latin typeface="Helvetica"/>
                <a:cs typeface="Helvetica"/>
              </a:rPr>
              <a:t>]</a:t>
            </a:r>
            <a:endParaRPr lang="en-US" sz="1000" dirty="0">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1734106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9"/>
          <p:cNvGrpSpPr/>
          <p:nvPr/>
        </p:nvGrpSpPr>
        <p:grpSpPr>
          <a:xfrm>
            <a:off x="-17311" y="0"/>
            <a:ext cx="6748152" cy="2907927"/>
            <a:chOff x="1874228" y="912048"/>
            <a:chExt cx="6876316" cy="2890440"/>
          </a:xfrm>
        </p:grpSpPr>
        <p:pic>
          <p:nvPicPr>
            <p:cNvPr id="9" name="Picture 8" descr="Untitled.png"/>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6056" t="13784" r="-1"/>
            <a:stretch/>
          </p:blipFill>
          <p:spPr>
            <a:xfrm>
              <a:off x="1874228" y="912048"/>
              <a:ext cx="2884323" cy="2890440"/>
            </a:xfrm>
            <a:prstGeom prst="rect">
              <a:avLst/>
            </a:prstGeom>
          </p:spPr>
        </p:pic>
        <p:sp>
          <p:nvSpPr>
            <p:cNvPr id="7" name="TextBox 6"/>
            <p:cNvSpPr txBox="1"/>
            <p:nvPr/>
          </p:nvSpPr>
          <p:spPr>
            <a:xfrm>
              <a:off x="3467557" y="2203184"/>
              <a:ext cx="5282987" cy="1391962"/>
            </a:xfrm>
            <a:prstGeom prst="rect">
              <a:avLst/>
            </a:prstGeom>
            <a:noFill/>
          </p:spPr>
          <p:txBody>
            <a:bodyPr wrap="none" rtlCol="0">
              <a:spAutoFit/>
            </a:bodyPr>
            <a:lstStyle/>
            <a:p>
              <a:r>
                <a:rPr lang="en-US" sz="3500" dirty="0" err="1" smtClean="0">
                  <a:latin typeface="Helvetica"/>
                  <a:cs typeface="Helvetica"/>
                </a:rPr>
                <a:t>ensors</a:t>
              </a:r>
              <a:r>
                <a:rPr lang="en-US" sz="3500" dirty="0" smtClean="0">
                  <a:latin typeface="Helvetica"/>
                  <a:cs typeface="Helvetica"/>
                </a:rPr>
                <a:t> market</a:t>
              </a:r>
            </a:p>
            <a:p>
              <a:r>
                <a:rPr lang="en-US" sz="2500" dirty="0" smtClean="0">
                  <a:latin typeface="Helvetica"/>
                  <a:cs typeface="Helvetica"/>
                </a:rPr>
                <a:t>	2011:  $5.6B (US) $15B (World)</a:t>
              </a:r>
            </a:p>
            <a:p>
              <a:r>
                <a:rPr lang="en-US" sz="2500" dirty="0" smtClean="0">
                  <a:latin typeface="Helvetica"/>
                  <a:cs typeface="Helvetica"/>
                </a:rPr>
                <a:t>	2014:  $6.1B (US) $20B (World)</a:t>
              </a:r>
              <a:endParaRPr lang="en-US" sz="2500" dirty="0">
                <a:latin typeface="Helvetica"/>
                <a:cs typeface="Helvetica"/>
              </a:endParaRPr>
            </a:p>
          </p:txBody>
        </p:sp>
      </p:grpSp>
      <p:sp>
        <p:nvSpPr>
          <p:cNvPr id="20" name="TextBox 19"/>
          <p:cNvSpPr txBox="1"/>
          <p:nvPr/>
        </p:nvSpPr>
        <p:spPr>
          <a:xfrm>
            <a:off x="2880963" y="494830"/>
            <a:ext cx="5885502" cy="477054"/>
          </a:xfrm>
          <a:prstGeom prst="rect">
            <a:avLst/>
          </a:prstGeom>
          <a:noFill/>
          <a:ln>
            <a:solidFill>
              <a:schemeClr val="tx1"/>
            </a:solidFill>
          </a:ln>
        </p:spPr>
        <p:txBody>
          <a:bodyPr wrap="none" rtlCol="0">
            <a:spAutoFit/>
          </a:bodyPr>
          <a:lstStyle/>
          <a:p>
            <a:r>
              <a:rPr lang="en-US" sz="2500" b="1" dirty="0" smtClean="0">
                <a:latin typeface="Helvetica"/>
                <a:cs typeface="Helvetica"/>
              </a:rPr>
              <a:t>Fragmented technologies and market</a:t>
            </a:r>
            <a:endParaRPr lang="en-US" sz="2500" b="1" dirty="0">
              <a:latin typeface="Helvetica"/>
              <a:cs typeface="Helvetica"/>
            </a:endParaRPr>
          </a:p>
        </p:txBody>
      </p:sp>
      <p:sp>
        <p:nvSpPr>
          <p:cNvPr id="2" name="Slide Number Placeholder 1"/>
          <p:cNvSpPr>
            <a:spLocks noGrp="1"/>
          </p:cNvSpPr>
          <p:nvPr>
            <p:ph type="sldNum" sz="quarter" idx="12"/>
          </p:nvPr>
        </p:nvSpPr>
        <p:spPr/>
        <p:txBody>
          <a:bodyPr/>
          <a:lstStyle/>
          <a:p>
            <a:fld id="{F68F442A-0CA1-7144-8752-F1F482ED7D1E}" type="slidenum">
              <a:rPr lang="en-US" smtClean="0"/>
              <a:pPr/>
              <a:t>156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803498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304800" y="0"/>
            <a:ext cx="5646185" cy="1400383"/>
          </a:xfrm>
          <a:prstGeom prst="rect">
            <a:avLst/>
          </a:prstGeom>
          <a:noFill/>
        </p:spPr>
        <p:txBody>
          <a:bodyPr wrap="none" rtlCol="0">
            <a:spAutoFit/>
          </a:bodyPr>
          <a:lstStyle/>
          <a:p>
            <a:r>
              <a:rPr lang="en-US" sz="3500" dirty="0" smtClean="0">
                <a:solidFill>
                  <a:schemeClr val="bg1">
                    <a:lumMod val="85000"/>
                  </a:schemeClr>
                </a:solidFill>
                <a:latin typeface="Helvetica"/>
                <a:cs typeface="Helvetica"/>
              </a:rPr>
              <a:t>Sensors market</a:t>
            </a:r>
          </a:p>
          <a:p>
            <a:r>
              <a:rPr lang="en-US" sz="2500" dirty="0" smtClean="0">
                <a:solidFill>
                  <a:schemeClr val="bg1">
                    <a:lumMod val="85000"/>
                  </a:schemeClr>
                </a:solidFill>
                <a:latin typeface="Helvetica"/>
                <a:cs typeface="Helvetica"/>
              </a:rPr>
              <a:t>	2011:  $5.6B (US) $15B (World)</a:t>
            </a:r>
          </a:p>
          <a:p>
            <a:r>
              <a:rPr lang="en-US" sz="2500" dirty="0" smtClean="0">
                <a:solidFill>
                  <a:schemeClr val="bg1">
                    <a:lumMod val="85000"/>
                  </a:schemeClr>
                </a:solidFill>
                <a:latin typeface="Helvetica"/>
                <a:cs typeface="Helvetica"/>
              </a:rPr>
              <a:t>	2014:  $6.1B (US) $20B (World)</a:t>
            </a:r>
            <a:endParaRPr lang="en-US" sz="2500" dirty="0">
              <a:solidFill>
                <a:schemeClr val="bg1">
                  <a:lumMod val="85000"/>
                </a:schemeClr>
              </a:solidFill>
              <a:latin typeface="Helvetica"/>
              <a:cs typeface="Helvetica"/>
            </a:endParaRPr>
          </a:p>
        </p:txBody>
      </p:sp>
      <p:pic>
        <p:nvPicPr>
          <p:cNvPr id="16" name="Picture 15"/>
          <p:cNvPicPr>
            <a:picLocks noChangeAspect="1"/>
          </p:cNvPicPr>
          <p:nvPr/>
        </p:nvPicPr>
        <p:blipFill rotWithShape="1">
          <a:blip r:embed="rId3"/>
          <a:srcRect t="13918" b="19618"/>
          <a:stretch/>
        </p:blipFill>
        <p:spPr>
          <a:xfrm>
            <a:off x="5991978" y="3324242"/>
            <a:ext cx="3110581" cy="2170776"/>
          </a:xfrm>
          <a:prstGeom prst="rect">
            <a:avLst/>
          </a:prstGeom>
          <a:ln>
            <a:noFill/>
          </a:ln>
          <a:effectLst>
            <a:softEdge rad="112500"/>
          </a:effectLst>
        </p:spPr>
      </p:pic>
      <p:pic>
        <p:nvPicPr>
          <p:cNvPr id="18" name="Picture 17" descr="logo.png"/>
          <p:cNvPicPr>
            <a:picLocks noChangeAspect="1"/>
          </p:cNvPicPr>
          <p:nvPr/>
        </p:nvPicPr>
        <p:blipFill rotWithShape="1">
          <a:blip r:embed="rId4">
            <a:alphaModFix/>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 t="-1495" r="-427"/>
          <a:stretch/>
        </p:blipFill>
        <p:spPr>
          <a:xfrm>
            <a:off x="1223057" y="1524000"/>
            <a:ext cx="3752396" cy="1164143"/>
          </a:xfrm>
          <a:prstGeom prst="rect">
            <a:avLst/>
          </a:prstGeom>
        </p:spPr>
      </p:pic>
      <p:sp>
        <p:nvSpPr>
          <p:cNvPr id="19" name="TextBox 18"/>
          <p:cNvSpPr txBox="1"/>
          <p:nvPr/>
        </p:nvSpPr>
        <p:spPr>
          <a:xfrm>
            <a:off x="0" y="2846902"/>
            <a:ext cx="9448799" cy="2677656"/>
          </a:xfrm>
          <a:prstGeom prst="rect">
            <a:avLst/>
          </a:prstGeom>
          <a:noFill/>
        </p:spPr>
        <p:txBody>
          <a:bodyPr wrap="square" rtlCol="0">
            <a:spAutoFit/>
          </a:bodyPr>
          <a:lstStyle/>
          <a:p>
            <a:r>
              <a:rPr lang="en-US" sz="2800" b="1" dirty="0" smtClean="0">
                <a:solidFill>
                  <a:srgbClr val="008000"/>
                </a:solidFill>
                <a:latin typeface="Helvetica"/>
                <a:cs typeface="Helvetica"/>
              </a:rPr>
              <a:t>Hydrogen in Chlorine:  $94M</a:t>
            </a:r>
          </a:p>
          <a:p>
            <a:pPr>
              <a:buFont typeface="Arial"/>
              <a:buChar char="•"/>
            </a:pPr>
            <a:r>
              <a:rPr lang="en-US" sz="2000" dirty="0" smtClean="0">
                <a:latin typeface="Helvetica"/>
                <a:cs typeface="Helvetica"/>
              </a:rPr>
              <a:t> Hydrogen in [Fluorine, Bromine, Iodine]</a:t>
            </a:r>
          </a:p>
          <a:p>
            <a:pPr>
              <a:buFont typeface="Arial"/>
              <a:buChar char="•"/>
            </a:pPr>
            <a:r>
              <a:rPr lang="en-US" sz="2000" dirty="0" smtClean="0">
                <a:latin typeface="Helvetica"/>
                <a:cs typeface="Helvetica"/>
              </a:rPr>
              <a:t> Hydrocarbons in high pressure (methane hydrate exploration)</a:t>
            </a:r>
          </a:p>
          <a:p>
            <a:pPr>
              <a:buFont typeface="Arial"/>
              <a:buChar char="•"/>
            </a:pPr>
            <a:r>
              <a:rPr lang="en-US" sz="2000" dirty="0" smtClean="0">
                <a:latin typeface="Helvetica"/>
                <a:cs typeface="Helvetica"/>
              </a:rPr>
              <a:t> Hydrogen + hydrocarbons in high temperatures (refineries)</a:t>
            </a:r>
          </a:p>
          <a:p>
            <a:pPr>
              <a:buFont typeface="Arial"/>
              <a:buChar char="•"/>
            </a:pPr>
            <a:r>
              <a:rPr lang="en-US" sz="2000" dirty="0" smtClean="0">
                <a:latin typeface="Helvetica"/>
                <a:cs typeface="Helvetica"/>
              </a:rPr>
              <a:t> Wireless transmission of temperature at high temperatures (quality assurance)</a:t>
            </a:r>
          </a:p>
          <a:p>
            <a:pPr>
              <a:buFont typeface="Arial"/>
              <a:buChar char="•"/>
            </a:pPr>
            <a:r>
              <a:rPr lang="en-US" sz="2000" dirty="0" smtClean="0">
                <a:latin typeface="Helvetica"/>
                <a:cs typeface="Helvetica"/>
              </a:rPr>
              <a:t> pH and temperature in acidic solutions (steel making)</a:t>
            </a:r>
          </a:p>
          <a:p>
            <a:pPr>
              <a:buFont typeface="Arial"/>
              <a:buChar char="•"/>
            </a:pPr>
            <a:r>
              <a:rPr lang="en-US" sz="2000" dirty="0" smtClean="0">
                <a:latin typeface="Helvetica"/>
                <a:cs typeface="Helvetica"/>
              </a:rPr>
              <a:t> Hydrogen + hydrocarbons in anaerobic conditions (transformer gas monitoring)</a:t>
            </a:r>
          </a:p>
          <a:p>
            <a:pPr>
              <a:buFont typeface="Arial"/>
              <a:buChar char="•"/>
            </a:pPr>
            <a:r>
              <a:rPr lang="en-US" sz="2000" dirty="0" smtClean="0">
                <a:latin typeface="Helvetica"/>
                <a:cs typeface="Helvetica"/>
              </a:rPr>
              <a:t>…..</a:t>
            </a:r>
            <a:endParaRPr lang="en-US" sz="2000" dirty="0">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803498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1212" y="168414"/>
            <a:ext cx="1136771" cy="1136771"/>
          </a:xfrm>
          <a:prstGeom prst="rect">
            <a:avLst/>
          </a:prstGeom>
        </p:spPr>
      </p:pic>
      <p:sp>
        <p:nvSpPr>
          <p:cNvPr id="7" name="TextBox 6"/>
          <p:cNvSpPr txBox="1"/>
          <p:nvPr/>
        </p:nvSpPr>
        <p:spPr>
          <a:xfrm>
            <a:off x="1563930" y="191934"/>
            <a:ext cx="6173413" cy="1200328"/>
          </a:xfrm>
          <a:prstGeom prst="rect">
            <a:avLst/>
          </a:prstGeom>
          <a:noFill/>
        </p:spPr>
        <p:txBody>
          <a:bodyPr wrap="square" rtlCol="0">
            <a:spAutoFit/>
          </a:bodyPr>
          <a:lstStyle/>
          <a:p>
            <a:r>
              <a:rPr lang="en-US" sz="2400" dirty="0" smtClean="0">
                <a:latin typeface="Helvetica"/>
                <a:cs typeface="Helvetica"/>
              </a:rPr>
              <a:t>Partnership with dominant technology provider in C/A.  </a:t>
            </a:r>
          </a:p>
          <a:p>
            <a:endParaRPr lang="en-US" sz="2400" dirty="0">
              <a:latin typeface="Helvetica"/>
              <a:cs typeface="Helvetica"/>
            </a:endParaRPr>
          </a:p>
        </p:txBody>
      </p:sp>
      <p:sp>
        <p:nvSpPr>
          <p:cNvPr id="8" name="TextBox 7"/>
          <p:cNvSpPr txBox="1"/>
          <p:nvPr/>
        </p:nvSpPr>
        <p:spPr>
          <a:xfrm>
            <a:off x="131309" y="2162953"/>
            <a:ext cx="6089137" cy="461665"/>
          </a:xfrm>
          <a:prstGeom prst="rect">
            <a:avLst/>
          </a:prstGeom>
          <a:noFill/>
        </p:spPr>
        <p:txBody>
          <a:bodyPr wrap="square" rtlCol="0">
            <a:spAutoFit/>
          </a:bodyPr>
          <a:lstStyle/>
          <a:p>
            <a:pPr algn="r"/>
            <a:r>
              <a:rPr lang="en-US" sz="2400" dirty="0" smtClean="0">
                <a:latin typeface="Helvetica"/>
                <a:cs typeface="Helvetica"/>
              </a:rPr>
              <a:t>Product development 66% completed.  </a:t>
            </a:r>
            <a:endParaRPr lang="en-US" sz="2400" dirty="0">
              <a:latin typeface="Helvetica"/>
              <a:cs typeface="Helvetica"/>
            </a:endParaRPr>
          </a:p>
        </p:txBody>
      </p:sp>
      <p:pic>
        <p:nvPicPr>
          <p:cNvPr id="9" name="Picture 8" descr="SenSevere Front End Mock Up.png"/>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6195600" y="1751423"/>
            <a:ext cx="2846980" cy="1600643"/>
          </a:xfrm>
          <a:prstGeom prst="rect">
            <a:avLst/>
          </a:prstGeom>
        </p:spPr>
      </p:pic>
      <p:pic>
        <p:nvPicPr>
          <p:cNvPr id="10" name="Picture 9"/>
          <p:cNvPicPr>
            <a:picLocks noChangeAspect="1"/>
          </p:cNvPicPr>
          <p:nvPr/>
        </p:nvPicPr>
        <p:blipFill>
          <a:blip r:embed="rId4"/>
          <a:stretch>
            <a:fillRect/>
          </a:stretch>
        </p:blipFill>
        <p:spPr>
          <a:xfrm>
            <a:off x="331212" y="3611124"/>
            <a:ext cx="1661420" cy="1146664"/>
          </a:xfrm>
          <a:prstGeom prst="rect">
            <a:avLst/>
          </a:prstGeom>
        </p:spPr>
      </p:pic>
      <p:sp>
        <p:nvSpPr>
          <p:cNvPr id="11" name="TextBox 10"/>
          <p:cNvSpPr txBox="1"/>
          <p:nvPr/>
        </p:nvSpPr>
        <p:spPr>
          <a:xfrm>
            <a:off x="1992632" y="3777687"/>
            <a:ext cx="6685244" cy="461665"/>
          </a:xfrm>
          <a:prstGeom prst="rect">
            <a:avLst/>
          </a:prstGeom>
          <a:noFill/>
        </p:spPr>
        <p:txBody>
          <a:bodyPr wrap="none" rtlCol="0">
            <a:spAutoFit/>
          </a:bodyPr>
          <a:lstStyle/>
          <a:p>
            <a:r>
              <a:rPr lang="en-US" sz="2400" dirty="0" smtClean="0">
                <a:latin typeface="Helvetica"/>
                <a:cs typeface="Helvetica"/>
              </a:rPr>
              <a:t>Customer pilot plant test approved.  Plant visits.</a:t>
            </a:r>
            <a:endParaRPr lang="en-US" sz="2400" dirty="0">
              <a:latin typeface="Helvetica"/>
              <a:cs typeface="Helvetica"/>
            </a:endParaRPr>
          </a:p>
        </p:txBody>
      </p:sp>
      <p:pic>
        <p:nvPicPr>
          <p:cNvPr id="12" name="Picture 11"/>
          <p:cNvPicPr>
            <a:picLocks noChangeAspect="1"/>
          </p:cNvPicPr>
          <p:nvPr/>
        </p:nvPicPr>
        <p:blipFill>
          <a:blip r:embed="rId5"/>
          <a:stretch>
            <a:fillRect/>
          </a:stretch>
        </p:blipFill>
        <p:spPr>
          <a:xfrm>
            <a:off x="7205948" y="4539779"/>
            <a:ext cx="1613213" cy="1613213"/>
          </a:xfrm>
          <a:prstGeom prst="rect">
            <a:avLst/>
          </a:prstGeom>
        </p:spPr>
      </p:pic>
      <p:sp>
        <p:nvSpPr>
          <p:cNvPr id="13" name="TextBox 12"/>
          <p:cNvSpPr txBox="1"/>
          <p:nvPr/>
        </p:nvSpPr>
        <p:spPr>
          <a:xfrm>
            <a:off x="260659" y="5412775"/>
            <a:ext cx="6874736" cy="461665"/>
          </a:xfrm>
          <a:prstGeom prst="rect">
            <a:avLst/>
          </a:prstGeom>
          <a:noFill/>
        </p:spPr>
        <p:txBody>
          <a:bodyPr wrap="square" rtlCol="0">
            <a:spAutoFit/>
          </a:bodyPr>
          <a:lstStyle/>
          <a:p>
            <a:pPr algn="r"/>
            <a:r>
              <a:rPr lang="en-US" sz="2400" dirty="0" smtClean="0">
                <a:latin typeface="Helvetica"/>
                <a:cs typeface="Helvetica"/>
              </a:rPr>
              <a:t>Market survey sent out to C/A plant managers</a:t>
            </a:r>
            <a:endParaRPr lang="en-US" sz="2400" dirty="0">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456912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6" name="Snip and Round Single Corner Rectangle 5"/>
          <p:cNvSpPr/>
          <p:nvPr/>
        </p:nvSpPr>
        <p:spPr>
          <a:xfrm>
            <a:off x="3785790" y="1041054"/>
            <a:ext cx="1533484" cy="673183"/>
          </a:xfrm>
          <a:prstGeom prst="snip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chemeClr val="tx1"/>
                </a:solidFill>
                <a:latin typeface="Helvetica"/>
                <a:cs typeface="Helvetica"/>
              </a:rPr>
              <a:t>H</a:t>
            </a:r>
            <a:r>
              <a:rPr lang="en-US" sz="1200" u="sng" baseline="-25000" dirty="0" smtClean="0">
                <a:solidFill>
                  <a:schemeClr val="tx1"/>
                </a:solidFill>
                <a:latin typeface="Helvetica"/>
                <a:cs typeface="Helvetica"/>
              </a:rPr>
              <a:t>2</a:t>
            </a:r>
            <a:r>
              <a:rPr lang="en-US" sz="1200" u="sng" dirty="0" smtClean="0">
                <a:solidFill>
                  <a:schemeClr val="tx1"/>
                </a:solidFill>
                <a:latin typeface="Helvetica"/>
                <a:cs typeface="Helvetica"/>
              </a:rPr>
              <a:t>/HC Monitoring In Severe Environments</a:t>
            </a:r>
            <a:endParaRPr lang="en-US" sz="1200" u="sng" dirty="0">
              <a:solidFill>
                <a:schemeClr val="tx1"/>
              </a:solidFill>
              <a:latin typeface="Helvetica"/>
              <a:cs typeface="Helvetica"/>
            </a:endParaRPr>
          </a:p>
        </p:txBody>
      </p:sp>
      <p:sp>
        <p:nvSpPr>
          <p:cNvPr id="8" name="Snip and Round Single Corner Rectangle 7"/>
          <p:cNvSpPr/>
          <p:nvPr/>
        </p:nvSpPr>
        <p:spPr>
          <a:xfrm>
            <a:off x="3785791" y="1782164"/>
            <a:ext cx="1543573" cy="239288"/>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5" name="Snip and Round Single Corner Rectangle 24"/>
          <p:cNvSpPr/>
          <p:nvPr/>
        </p:nvSpPr>
        <p:spPr>
          <a:xfrm>
            <a:off x="341551" y="1434882"/>
            <a:ext cx="1533484" cy="41344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Suppliers/ Manufacturers</a:t>
            </a:r>
            <a:endParaRPr lang="en-US" sz="1200" dirty="0">
              <a:solidFill>
                <a:srgbClr val="404040"/>
              </a:solidFill>
              <a:latin typeface="Helvetica"/>
              <a:cs typeface="Helvetica"/>
            </a:endParaRPr>
          </a:p>
        </p:txBody>
      </p:sp>
      <p:sp>
        <p:nvSpPr>
          <p:cNvPr id="26" name="Snip and Round Single Corner Rectangle 25"/>
          <p:cNvSpPr/>
          <p:nvPr/>
        </p:nvSpPr>
        <p:spPr>
          <a:xfrm>
            <a:off x="341551" y="1935615"/>
            <a:ext cx="1533484" cy="52626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362747"/>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a:t>
            </a:r>
            <a:endParaRPr lang="en-US" sz="1200" dirty="0">
              <a:solidFill>
                <a:srgbClr val="404040"/>
              </a:solidFill>
              <a:latin typeface="Helvetica"/>
              <a:cs typeface="Helvetica"/>
            </a:endParaRPr>
          </a:p>
        </p:txBody>
      </p:sp>
      <p:sp>
        <p:nvSpPr>
          <p:cNvPr id="28" name="Snip and Round Single Corner Rectangle 27"/>
          <p:cNvSpPr/>
          <p:nvPr/>
        </p:nvSpPr>
        <p:spPr>
          <a:xfrm>
            <a:off x="341551" y="2549166"/>
            <a:ext cx="1533484" cy="26181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a:t>
            </a:r>
            <a:endParaRPr lang="en-US" sz="1200" dirty="0">
              <a:solidFill>
                <a:srgbClr val="404040"/>
              </a:solidFill>
              <a:latin typeface="Helvetica"/>
              <a:cs typeface="Helvetica"/>
            </a:endParaRPr>
          </a:p>
        </p:txBody>
      </p:sp>
      <p:sp>
        <p:nvSpPr>
          <p:cNvPr id="29" name="Snip and Round Single Corner Rectangle 28"/>
          <p:cNvSpPr/>
          <p:nvPr/>
        </p:nvSpPr>
        <p:spPr>
          <a:xfrm>
            <a:off x="341551" y="2898270"/>
            <a:ext cx="1533484" cy="41543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3" name="Rectangle 2"/>
          <p:cNvSpPr/>
          <p:nvPr/>
        </p:nvSpPr>
        <p:spPr>
          <a:xfrm>
            <a:off x="7158917" y="661837"/>
            <a:ext cx="1742480" cy="37033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Rectangle 33"/>
          <p:cNvSpPr/>
          <p:nvPr/>
        </p:nvSpPr>
        <p:spPr>
          <a:xfrm>
            <a:off x="3705232" y="661837"/>
            <a:ext cx="1742480" cy="37033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44" name="Picture 43"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45" name="Picture 44"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47" name="Picture 46"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48" name="Snip and Round Single Corner Rectangle 47"/>
          <p:cNvSpPr/>
          <p:nvPr/>
        </p:nvSpPr>
        <p:spPr>
          <a:xfrm>
            <a:off x="7231600" y="1665735"/>
            <a:ext cx="1533484" cy="266111"/>
          </a:xfrm>
          <a:prstGeom prst="snip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Applications</a:t>
            </a:r>
            <a:endParaRPr lang="en-US" sz="1200" u="sng" dirty="0">
              <a:solidFill>
                <a:srgbClr val="000000"/>
              </a:solidFill>
              <a:latin typeface="Helvetica"/>
              <a:cs typeface="Helvetica"/>
            </a:endParaRPr>
          </a:p>
        </p:txBody>
      </p:sp>
      <p:sp>
        <p:nvSpPr>
          <p:cNvPr id="49" name="Snip and Round Single Corner Rectangle 48"/>
          <p:cNvSpPr/>
          <p:nvPr/>
        </p:nvSpPr>
        <p:spPr>
          <a:xfrm>
            <a:off x="7231600" y="2008119"/>
            <a:ext cx="1533484" cy="40703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
        <p:nvSpPr>
          <p:cNvPr id="46" name="Snip and Round Single Corner Rectangle 45"/>
          <p:cNvSpPr/>
          <p:nvPr/>
        </p:nvSpPr>
        <p:spPr>
          <a:xfrm>
            <a:off x="3785790" y="2079276"/>
            <a:ext cx="1543573" cy="417874"/>
          </a:xfrm>
          <a:prstGeom prst="snipRoundRect">
            <a:avLst/>
          </a:prstGeom>
          <a:solidFill>
            <a:schemeClr val="accent5">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Regulatory/Insurance</a:t>
            </a:r>
            <a:endParaRPr lang="en-US" sz="1200" dirty="0">
              <a:solidFill>
                <a:srgbClr val="404040"/>
              </a:solidFill>
              <a:latin typeface="Helvetica"/>
              <a:cs typeface="Helvetica"/>
            </a:endParaRPr>
          </a:p>
        </p:txBody>
      </p:sp>
      <p:sp>
        <p:nvSpPr>
          <p:cNvPr id="50" name="Snip and Round Single Corner Rectangle 49"/>
          <p:cNvSpPr/>
          <p:nvPr/>
        </p:nvSpPr>
        <p:spPr>
          <a:xfrm>
            <a:off x="7322765" y="148315"/>
            <a:ext cx="1533484" cy="263223"/>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Explored Item</a:t>
            </a:r>
            <a:endParaRPr lang="en-US" sz="1200" dirty="0">
              <a:solidFill>
                <a:srgbClr val="404040"/>
              </a:solidFill>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77638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987425" y="2760663"/>
            <a:ext cx="1687513" cy="1065212"/>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637338" y="2762250"/>
            <a:ext cx="1687512" cy="1065213"/>
          </a:xfrm>
          <a:prstGeom prst="roundRect">
            <a:avLst/>
          </a:prstGeom>
          <a:solidFill>
            <a:schemeClr val="tx2">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a:t>
            </a:r>
          </a:p>
          <a:p>
            <a:pPr algn="ctr">
              <a:defRPr/>
            </a:pPr>
            <a:r>
              <a:rPr lang="en-US" sz="2400" dirty="0"/>
              <a:t>Company</a:t>
            </a:r>
          </a:p>
        </p:txBody>
      </p:sp>
      <p:cxnSp>
        <p:nvCxnSpPr>
          <p:cNvPr id="4" name="Straight Arrow Connector 3"/>
          <p:cNvCxnSpPr>
            <a:stCxn id="5" idx="3"/>
            <a:endCxn id="3" idx="1"/>
          </p:cNvCxnSpPr>
          <p:nvPr/>
        </p:nvCxnSpPr>
        <p:spPr>
          <a:xfrm>
            <a:off x="5499100" y="3294063"/>
            <a:ext cx="1138238" cy="1587"/>
          </a:xfrm>
          <a:prstGeom prst="straightConnector1">
            <a:avLst/>
          </a:prstGeom>
          <a:ln>
            <a:solidFill>
              <a:schemeClr val="accent1">
                <a:alpha val="51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811588" y="2760663"/>
            <a:ext cx="1687512" cy="1065212"/>
          </a:xfrm>
          <a:prstGeom prst="roundRect">
            <a:avLst/>
          </a:prstGeom>
          <a:solidFill>
            <a:schemeClr val="tx2">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674938" y="3294063"/>
            <a:ext cx="1136650" cy="1587"/>
          </a:xfrm>
          <a:prstGeom prst="straightConnector1">
            <a:avLst/>
          </a:prstGeom>
          <a:ln>
            <a:solidFill>
              <a:schemeClr val="accent1">
                <a:alpha val="51000"/>
              </a:schemeClr>
            </a:solidFill>
            <a:tailEnd type="arrow"/>
          </a:ln>
        </p:spPr>
        <p:style>
          <a:lnRef idx="2">
            <a:schemeClr val="accent1"/>
          </a:lnRef>
          <a:fillRef idx="0">
            <a:schemeClr val="accent1"/>
          </a:fillRef>
          <a:effectRef idx="1">
            <a:schemeClr val="accent1"/>
          </a:effectRef>
          <a:fontRef idx="minor">
            <a:schemeClr val="tx1"/>
          </a:fontRef>
        </p:style>
      </p:cxnSp>
      <p:sp>
        <p:nvSpPr>
          <p:cNvPr id="104455" name="TextBox 6"/>
          <p:cNvSpPr txBox="1">
            <a:spLocks noChangeArrowheads="1"/>
          </p:cNvSpPr>
          <p:nvPr/>
        </p:nvSpPr>
        <p:spPr bwMode="auto">
          <a:xfrm>
            <a:off x="304800" y="4179888"/>
            <a:ext cx="3686175" cy="1938337"/>
          </a:xfrm>
          <a:prstGeom prst="rect">
            <a:avLst/>
          </a:prstGeom>
          <a:noFill/>
          <a:ln w="9525">
            <a:noFill/>
            <a:miter lim="800000"/>
            <a:headEnd/>
            <a:tailEnd/>
          </a:ln>
        </p:spPr>
        <p:txBody>
          <a:bodyPr wrap="none">
            <a:prstTxWarp prst="textNoShape">
              <a:avLst/>
            </a:prstTxWarp>
            <a:spAutoFit/>
          </a:bodyPr>
          <a:lstStyle/>
          <a:p>
            <a:r>
              <a:rPr lang="en-US" sz="2000" dirty="0"/>
              <a:t> </a:t>
            </a:r>
            <a:r>
              <a:rPr lang="en-US" sz="2400" dirty="0">
                <a:solidFill>
                  <a:srgbClr val="FF3300"/>
                </a:solidFill>
              </a:rPr>
              <a:t>Customer Validation</a:t>
            </a:r>
          </a:p>
          <a:p>
            <a:pPr>
              <a:buFontTx/>
              <a:buChar char="-"/>
            </a:pPr>
            <a:r>
              <a:rPr lang="en-US" sz="2400" dirty="0"/>
              <a:t> Early Adopters</a:t>
            </a:r>
          </a:p>
          <a:p>
            <a:pPr>
              <a:buFontTx/>
              <a:buChar char="-"/>
            </a:pPr>
            <a:r>
              <a:rPr lang="en-US" sz="2400" dirty="0"/>
              <a:t> Pricing/Feature unstable</a:t>
            </a:r>
          </a:p>
          <a:p>
            <a:pPr>
              <a:buFontTx/>
              <a:buChar char="-"/>
            </a:pPr>
            <a:r>
              <a:rPr lang="en-US" sz="2400" dirty="0"/>
              <a:t> Not yet repeatable</a:t>
            </a:r>
          </a:p>
          <a:p>
            <a:pPr>
              <a:buFontTx/>
              <a:buChar char="-"/>
            </a:pPr>
            <a:r>
              <a:rPr lang="en-US" sz="2400" dirty="0"/>
              <a:t>“One-off’s”</a:t>
            </a:r>
          </a:p>
        </p:txBody>
      </p:sp>
      <p:sp>
        <p:nvSpPr>
          <p:cNvPr id="104456" name="TextBox 9"/>
          <p:cNvSpPr txBox="1">
            <a:spLocks noChangeArrowheads="1"/>
          </p:cNvSpPr>
          <p:nvPr/>
        </p:nvSpPr>
        <p:spPr bwMode="auto">
          <a:xfrm>
            <a:off x="6096000" y="4495800"/>
            <a:ext cx="2255838" cy="1481138"/>
          </a:xfrm>
          <a:prstGeom prst="rect">
            <a:avLst/>
          </a:prstGeom>
          <a:noFill/>
          <a:ln w="9525">
            <a:noFill/>
            <a:miter lim="800000"/>
            <a:headEnd/>
            <a:tailEnd/>
          </a:ln>
        </p:spPr>
        <p:txBody>
          <a:bodyPr wrap="none">
            <a:prstTxWarp prst="textNoShape">
              <a:avLst/>
            </a:prstTxWarp>
          </a:bodyPr>
          <a:lstStyle/>
          <a:p>
            <a:r>
              <a:rPr lang="en-US" sz="2000" dirty="0">
                <a:solidFill>
                  <a:srgbClr val="D9D9D9"/>
                </a:solidFill>
              </a:rPr>
              <a:t> </a:t>
            </a:r>
            <a:r>
              <a:rPr lang="en-US" sz="2000" b="1" dirty="0">
                <a:solidFill>
                  <a:srgbClr val="D9D9D9"/>
                </a:solidFill>
              </a:rPr>
              <a:t>Sales</a:t>
            </a:r>
          </a:p>
          <a:p>
            <a:pPr>
              <a:buFontTx/>
              <a:buChar char="-"/>
            </a:pPr>
            <a:r>
              <a:rPr lang="en-US" sz="2000" dirty="0">
                <a:solidFill>
                  <a:srgbClr val="D9D9D9"/>
                </a:solidFill>
              </a:rPr>
              <a:t> Sales Organization</a:t>
            </a:r>
          </a:p>
          <a:p>
            <a:pPr>
              <a:buFontTx/>
              <a:buChar char="-"/>
            </a:pPr>
            <a:r>
              <a:rPr lang="en-US" sz="2000" dirty="0">
                <a:solidFill>
                  <a:srgbClr val="D9D9D9"/>
                </a:solidFill>
              </a:rPr>
              <a:t> Scalable</a:t>
            </a:r>
          </a:p>
          <a:p>
            <a:pPr>
              <a:buFontTx/>
              <a:buChar char="-"/>
            </a:pPr>
            <a:r>
              <a:rPr lang="en-US" sz="2000" dirty="0">
                <a:solidFill>
                  <a:srgbClr val="D9D9D9"/>
                </a:solidFill>
              </a:rPr>
              <a:t> Price List/Data Sheets</a:t>
            </a:r>
          </a:p>
          <a:p>
            <a:pPr>
              <a:buFontTx/>
              <a:buChar char="-"/>
            </a:pPr>
            <a:r>
              <a:rPr lang="en-US" sz="2000" dirty="0">
                <a:solidFill>
                  <a:srgbClr val="D9D9D9"/>
                </a:solidFill>
              </a:rPr>
              <a:t> Revenue Plan</a:t>
            </a:r>
          </a:p>
          <a:p>
            <a:r>
              <a:rPr lang="en-US" sz="2000" dirty="0">
                <a:solidFill>
                  <a:srgbClr val="D9D9D9"/>
                </a:solidFill>
              </a:rPr>
              <a:t> </a:t>
            </a:r>
          </a:p>
          <a:p>
            <a:r>
              <a:rPr lang="en-US" sz="2000" dirty="0">
                <a:solidFill>
                  <a:srgbClr val="D9D9D9"/>
                </a:solidFill>
              </a:rPr>
              <a:t> </a:t>
            </a:r>
          </a:p>
          <a:p>
            <a:endParaRPr lang="en-US" sz="2000" dirty="0">
              <a:solidFill>
                <a:srgbClr val="D9D9D9"/>
              </a:solidFill>
            </a:endParaRPr>
          </a:p>
        </p:txBody>
      </p:sp>
      <p:sp>
        <p:nvSpPr>
          <p:cNvPr id="104458" name="TextBox 10"/>
          <p:cNvSpPr txBox="1">
            <a:spLocks noChangeArrowheads="1"/>
          </p:cNvSpPr>
          <p:nvPr/>
        </p:nvSpPr>
        <p:spPr bwMode="auto">
          <a:xfrm>
            <a:off x="393700" y="1981200"/>
            <a:ext cx="4495800" cy="523875"/>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The </a:t>
            </a:r>
            <a:r>
              <a:rPr lang="en-US" sz="2800" b="1" i="1">
                <a:solidFill>
                  <a:srgbClr val="FF0000"/>
                </a:solidFill>
              </a:rPr>
              <a:t>Search </a:t>
            </a:r>
            <a:r>
              <a:rPr lang="en-US" b="1">
                <a:solidFill>
                  <a:srgbClr val="FF0000"/>
                </a:solidFill>
              </a:rPr>
              <a:t>for the Business Model</a:t>
            </a:r>
          </a:p>
        </p:txBody>
      </p:sp>
      <p:sp>
        <p:nvSpPr>
          <p:cNvPr id="104459" name="TextBox 13"/>
          <p:cNvSpPr txBox="1">
            <a:spLocks noChangeArrowheads="1"/>
          </p:cNvSpPr>
          <p:nvPr/>
        </p:nvSpPr>
        <p:spPr bwMode="auto">
          <a:xfrm>
            <a:off x="5322888" y="2133600"/>
            <a:ext cx="3821112" cy="338138"/>
          </a:xfrm>
          <a:prstGeom prst="rect">
            <a:avLst/>
          </a:prstGeom>
          <a:noFill/>
          <a:ln w="9525">
            <a:noFill/>
            <a:miter lim="800000"/>
            <a:headEnd/>
            <a:tailEnd/>
          </a:ln>
        </p:spPr>
        <p:txBody>
          <a:bodyPr wrap="none">
            <a:prstTxWarp prst="textNoShape">
              <a:avLst/>
            </a:prstTxWarp>
            <a:spAutoFit/>
          </a:bodyPr>
          <a:lstStyle/>
          <a:p>
            <a:r>
              <a:rPr lang="en-US" sz="1600" b="1">
                <a:solidFill>
                  <a:srgbClr val="D9D9D9"/>
                </a:solidFill>
              </a:rPr>
              <a:t>The </a:t>
            </a:r>
            <a:r>
              <a:rPr lang="en-US" sz="1600" b="1" i="1">
                <a:solidFill>
                  <a:srgbClr val="D9D9D9"/>
                </a:solidFill>
              </a:rPr>
              <a:t>Execution </a:t>
            </a:r>
            <a:r>
              <a:rPr lang="en-US" sz="1600" b="1">
                <a:solidFill>
                  <a:srgbClr val="D9D9D9"/>
                </a:solidFill>
              </a:rPr>
              <a:t>of the Business Model</a:t>
            </a:r>
          </a:p>
        </p:txBody>
      </p:sp>
      <p:cxnSp>
        <p:nvCxnSpPr>
          <p:cNvPr id="17" name="Straight Connector 16"/>
          <p:cNvCxnSpPr/>
          <p:nvPr/>
        </p:nvCxnSpPr>
        <p:spPr>
          <a:xfrm rot="5400000">
            <a:off x="1633538" y="3970338"/>
            <a:ext cx="287337" cy="1587"/>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4461" name="Title 14"/>
          <p:cNvSpPr>
            <a:spLocks noGrp="1"/>
          </p:cNvSpPr>
          <p:nvPr>
            <p:ph type="title"/>
          </p:nvPr>
        </p:nvSpPr>
        <p:spPr>
          <a:xfrm>
            <a:off x="381000" y="0"/>
            <a:ext cx="8229600" cy="1143000"/>
          </a:xfrm>
        </p:spPr>
        <p:txBody>
          <a:bodyPr/>
          <a:lstStyle/>
          <a:p>
            <a:pPr eaLnBrk="1" hangingPunct="1"/>
            <a:r>
              <a:rPr lang="en-US" smtClean="0">
                <a:solidFill>
                  <a:srgbClr val="FF0000"/>
                </a:solidFill>
                <a:latin typeface="Arial" charset="0"/>
              </a:rPr>
              <a:t>Customer Validation </a:t>
            </a:r>
            <a:r>
              <a:rPr lang="en-US" smtClean="0">
                <a:latin typeface="Arial" charset="0"/>
              </a:rPr>
              <a:t>Versus Sales</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Value Propositions</a:t>
            </a:r>
            <a:endParaRPr lang="en-US" dirty="0"/>
          </a:p>
        </p:txBody>
      </p:sp>
      <p:sp>
        <p:nvSpPr>
          <p:cNvPr id="11" name="Content Placeholder 10"/>
          <p:cNvSpPr>
            <a:spLocks noGrp="1"/>
          </p:cNvSpPr>
          <p:nvPr>
            <p:ph idx="1"/>
          </p:nvPr>
        </p:nvSpPr>
        <p:spPr/>
        <p:txBody>
          <a:bodyPr/>
          <a:lstStyle/>
          <a:p>
            <a:endParaRPr lang="en-US"/>
          </a:p>
        </p:txBody>
      </p:sp>
      <p:cxnSp>
        <p:nvCxnSpPr>
          <p:cNvPr id="6" name="Straight Connector 5"/>
          <p:cNvCxnSpPr>
            <a:stCxn id="2" idx="2"/>
          </p:cNvCxnSpPr>
          <p:nvPr/>
        </p:nvCxnSpPr>
        <p:spPr>
          <a:xfrm>
            <a:off x="4572000" y="1417638"/>
            <a:ext cx="0" cy="3666182"/>
          </a:xfrm>
          <a:prstGeom prst="line">
            <a:avLst/>
          </a:prstGeom>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1056903" y="1265065"/>
            <a:ext cx="1659429" cy="369332"/>
          </a:xfrm>
          <a:prstGeom prst="rect">
            <a:avLst/>
          </a:prstGeom>
          <a:noFill/>
        </p:spPr>
        <p:txBody>
          <a:bodyPr wrap="none" rtlCol="0">
            <a:spAutoFit/>
          </a:bodyPr>
          <a:lstStyle/>
          <a:p>
            <a:r>
              <a:rPr lang="en-US" u="sng" dirty="0" smtClean="0">
                <a:solidFill>
                  <a:srgbClr val="FF0000"/>
                </a:solidFill>
                <a:latin typeface="Calibri"/>
                <a:cs typeface="Calibri"/>
              </a:rPr>
              <a:t>‘Need-to-have’s</a:t>
            </a:r>
            <a:endParaRPr lang="en-US" u="sng" dirty="0">
              <a:solidFill>
                <a:srgbClr val="FF0000"/>
              </a:solidFill>
              <a:latin typeface="Calibri"/>
              <a:cs typeface="Calibri"/>
            </a:endParaRPr>
          </a:p>
        </p:txBody>
      </p:sp>
      <p:sp>
        <p:nvSpPr>
          <p:cNvPr id="8" name="TextBox 7"/>
          <p:cNvSpPr txBox="1"/>
          <p:nvPr/>
        </p:nvSpPr>
        <p:spPr>
          <a:xfrm>
            <a:off x="5854061" y="1265065"/>
            <a:ext cx="1573493" cy="369332"/>
          </a:xfrm>
          <a:prstGeom prst="rect">
            <a:avLst/>
          </a:prstGeom>
          <a:noFill/>
        </p:spPr>
        <p:txBody>
          <a:bodyPr wrap="none" rtlCol="0">
            <a:spAutoFit/>
          </a:bodyPr>
          <a:lstStyle/>
          <a:p>
            <a:r>
              <a:rPr lang="en-US" u="sng" dirty="0" smtClean="0">
                <a:latin typeface="Calibri"/>
                <a:cs typeface="Calibri"/>
              </a:rPr>
              <a:t>‘Nice-to-have’s</a:t>
            </a:r>
            <a:endParaRPr lang="en-US" u="sng" dirty="0">
              <a:latin typeface="Calibri"/>
              <a:cs typeface="Calibri"/>
            </a:endParaRPr>
          </a:p>
        </p:txBody>
      </p:sp>
      <p:sp>
        <p:nvSpPr>
          <p:cNvPr id="20" name="TextBox 19"/>
          <p:cNvSpPr txBox="1"/>
          <p:nvPr/>
        </p:nvSpPr>
        <p:spPr>
          <a:xfrm>
            <a:off x="223419" y="1787254"/>
            <a:ext cx="4162644" cy="3416320"/>
          </a:xfrm>
          <a:prstGeom prst="rect">
            <a:avLst/>
          </a:prstGeom>
          <a:noFill/>
        </p:spPr>
        <p:txBody>
          <a:bodyPr wrap="square" rtlCol="0">
            <a:spAutoFit/>
          </a:bodyPr>
          <a:lstStyle/>
          <a:p>
            <a:pPr marL="285750" indent="-285750">
              <a:buFont typeface="Wingdings" charset="2"/>
              <a:buChar char="q"/>
            </a:pPr>
            <a:r>
              <a:rPr lang="en-US" dirty="0" smtClean="0">
                <a:solidFill>
                  <a:srgbClr val="FF0000"/>
                </a:solidFill>
                <a:latin typeface="Calibri"/>
                <a:cs typeface="Calibri"/>
              </a:rPr>
              <a:t>Detects specific species (typically ratio of species)</a:t>
            </a:r>
          </a:p>
          <a:p>
            <a:pPr marL="285750" indent="-285750">
              <a:buFont typeface="Wingdings" charset="2"/>
              <a:buChar char="q"/>
            </a:pPr>
            <a:r>
              <a:rPr lang="en-US" dirty="0" smtClean="0">
                <a:solidFill>
                  <a:srgbClr val="FF0000"/>
                </a:solidFill>
                <a:latin typeface="Calibri"/>
                <a:cs typeface="Calibri"/>
              </a:rPr>
              <a:t>Sufficient kinetics and sensitivity</a:t>
            </a:r>
          </a:p>
          <a:p>
            <a:pPr marL="285750" indent="-285750">
              <a:buFont typeface="Wingdings" charset="2"/>
              <a:buChar char="q"/>
            </a:pPr>
            <a:r>
              <a:rPr lang="en-US" dirty="0" smtClean="0">
                <a:solidFill>
                  <a:srgbClr val="FF0000"/>
                </a:solidFill>
                <a:latin typeface="Calibri"/>
                <a:cs typeface="Calibri"/>
              </a:rPr>
              <a:t>Signal reliability (no false positives/negatives)</a:t>
            </a:r>
          </a:p>
          <a:p>
            <a:pPr marL="285750" indent="-285750">
              <a:buFont typeface="Wingdings" charset="2"/>
              <a:buChar char="q"/>
            </a:pPr>
            <a:r>
              <a:rPr lang="en-US" dirty="0" smtClean="0">
                <a:solidFill>
                  <a:srgbClr val="FF0000"/>
                </a:solidFill>
                <a:latin typeface="Calibri"/>
                <a:cs typeface="Calibri"/>
              </a:rPr>
              <a:t>Wireless (if high volumes)</a:t>
            </a:r>
          </a:p>
          <a:p>
            <a:pPr marL="285750" indent="-285750">
              <a:buFont typeface="Wingdings" charset="2"/>
              <a:buChar char="q"/>
            </a:pPr>
            <a:r>
              <a:rPr lang="en-US" dirty="0" smtClean="0">
                <a:solidFill>
                  <a:srgbClr val="FF0000"/>
                </a:solidFill>
                <a:latin typeface="Calibri"/>
                <a:cs typeface="Calibri"/>
              </a:rPr>
              <a:t>User interface (if software)</a:t>
            </a:r>
          </a:p>
          <a:p>
            <a:pPr marL="285750" indent="-285750">
              <a:buFont typeface="Wingdings" charset="2"/>
              <a:buChar char="q"/>
            </a:pPr>
            <a:r>
              <a:rPr lang="en-US" dirty="0" smtClean="0">
                <a:solidFill>
                  <a:srgbClr val="FF0000"/>
                </a:solidFill>
                <a:latin typeface="Calibri"/>
                <a:cs typeface="Calibri"/>
              </a:rPr>
              <a:t>Visualization of data</a:t>
            </a:r>
          </a:p>
          <a:p>
            <a:pPr marL="742950" lvl="1" indent="-285750">
              <a:buFont typeface="Wingdings" charset="2"/>
              <a:buChar char="q"/>
            </a:pPr>
            <a:r>
              <a:rPr lang="en-US" dirty="0" smtClean="0">
                <a:solidFill>
                  <a:srgbClr val="FF0000"/>
                </a:solidFill>
                <a:latin typeface="Calibri"/>
                <a:cs typeface="Calibri"/>
              </a:rPr>
              <a:t>Can be display on sensor or even warning LEDs</a:t>
            </a:r>
          </a:p>
          <a:p>
            <a:pPr marL="285750" indent="-285750">
              <a:buFont typeface="Wingdings" charset="2"/>
              <a:buChar char="q"/>
            </a:pPr>
            <a:r>
              <a:rPr lang="en-US" dirty="0" smtClean="0">
                <a:solidFill>
                  <a:srgbClr val="FF0000"/>
                </a:solidFill>
                <a:latin typeface="Calibri"/>
                <a:cs typeface="Calibri"/>
              </a:rPr>
              <a:t>Sensor lifetimes matching replacement cycle of another more crucial part</a:t>
            </a:r>
          </a:p>
        </p:txBody>
      </p:sp>
      <p:sp>
        <p:nvSpPr>
          <p:cNvPr id="21" name="TextBox 20"/>
          <p:cNvSpPr txBox="1"/>
          <p:nvPr/>
        </p:nvSpPr>
        <p:spPr>
          <a:xfrm>
            <a:off x="4855952" y="1787254"/>
            <a:ext cx="4162644" cy="1754327"/>
          </a:xfrm>
          <a:prstGeom prst="rect">
            <a:avLst/>
          </a:prstGeom>
          <a:noFill/>
        </p:spPr>
        <p:txBody>
          <a:bodyPr wrap="square" rtlCol="0">
            <a:spAutoFit/>
          </a:bodyPr>
          <a:lstStyle/>
          <a:p>
            <a:pPr marL="285750" indent="-285750">
              <a:buFont typeface="Wingdings" charset="2"/>
              <a:buChar char="q"/>
            </a:pPr>
            <a:r>
              <a:rPr lang="en-US" dirty="0" smtClean="0">
                <a:latin typeface="Calibri"/>
                <a:cs typeface="Calibri"/>
              </a:rPr>
              <a:t>Extreme kinetics and sensitivity</a:t>
            </a:r>
          </a:p>
          <a:p>
            <a:pPr marL="285750" indent="-285750">
              <a:buFont typeface="Wingdings" charset="2"/>
              <a:buChar char="q"/>
            </a:pPr>
            <a:r>
              <a:rPr lang="en-US" dirty="0" smtClean="0">
                <a:latin typeface="Calibri"/>
                <a:cs typeface="Calibri"/>
              </a:rPr>
              <a:t>Wireless (if low volumes)</a:t>
            </a:r>
          </a:p>
          <a:p>
            <a:pPr marL="285750" indent="-285750">
              <a:buFont typeface="Wingdings" charset="2"/>
              <a:buChar char="q"/>
            </a:pPr>
            <a:r>
              <a:rPr lang="en-US" dirty="0" smtClean="0">
                <a:latin typeface="Calibri"/>
                <a:cs typeface="Calibri"/>
              </a:rPr>
              <a:t>Low-cost</a:t>
            </a:r>
          </a:p>
          <a:p>
            <a:pPr marL="285750" indent="-285750">
              <a:buFont typeface="Wingdings" charset="2"/>
              <a:buChar char="q"/>
            </a:pPr>
            <a:r>
              <a:rPr lang="en-US" dirty="0" smtClean="0">
                <a:latin typeface="Calibri"/>
                <a:cs typeface="Calibri"/>
              </a:rPr>
              <a:t>Extremely Long-lasting</a:t>
            </a:r>
          </a:p>
          <a:p>
            <a:pPr marL="285750" indent="-285750">
              <a:buFont typeface="Wingdings" charset="2"/>
              <a:buChar char="q"/>
            </a:pPr>
            <a:r>
              <a:rPr lang="en-US" dirty="0" smtClean="0">
                <a:latin typeface="Calibri"/>
                <a:cs typeface="Calibri"/>
              </a:rPr>
              <a:t>Detection of other species</a:t>
            </a:r>
          </a:p>
          <a:p>
            <a:pPr marL="285750" indent="-285750">
              <a:buFont typeface="Wingdings" charset="2"/>
              <a:buChar char="q"/>
            </a:pPr>
            <a:r>
              <a:rPr lang="en-US" dirty="0" smtClean="0">
                <a:latin typeface="Calibri"/>
                <a:cs typeface="Calibri"/>
              </a:rPr>
              <a:t>Low-power</a:t>
            </a:r>
          </a:p>
        </p:txBody>
      </p:sp>
      <p:sp>
        <p:nvSpPr>
          <p:cNvPr id="23" name="Rectangle 22"/>
          <p:cNvSpPr/>
          <p:nvPr/>
        </p:nvSpPr>
        <p:spPr>
          <a:xfrm>
            <a:off x="152520" y="5083820"/>
            <a:ext cx="554396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a:cs typeface="Helvetica"/>
              </a:rPr>
              <a:t>Minimum viable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a:cs typeface="Helvetica"/>
              </a:rPr>
              <a:t>product</a:t>
            </a:r>
            <a:r>
              <a:rPr lang="en-US"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a:cs typeface="Helvetica"/>
              </a:rPr>
              <a:t>:</a:t>
            </a:r>
          </a:p>
        </p:txBody>
      </p:sp>
      <p:sp>
        <p:nvSpPr>
          <p:cNvPr id="25" name="TextBox 24"/>
          <p:cNvSpPr txBox="1"/>
          <p:nvPr/>
        </p:nvSpPr>
        <p:spPr>
          <a:xfrm>
            <a:off x="2234187" y="5749790"/>
            <a:ext cx="5744926" cy="477054"/>
          </a:xfrm>
          <a:prstGeom prst="rect">
            <a:avLst/>
          </a:prstGeom>
          <a:noFill/>
        </p:spPr>
        <p:txBody>
          <a:bodyPr wrap="none" rtlCol="0">
            <a:spAutoFit/>
          </a:bodyPr>
          <a:lstStyle/>
          <a:p>
            <a:r>
              <a:rPr lang="en-US" sz="2500" dirty="0" smtClean="0">
                <a:latin typeface="Helvetica"/>
                <a:cs typeface="Helvetica"/>
              </a:rPr>
              <a:t>It only has to work, and be easy to use</a:t>
            </a:r>
            <a:endParaRPr lang="en-US" sz="2500" dirty="0">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257635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8" name="Snip and Round Single Corner Rectangle 7"/>
          <p:cNvSpPr/>
          <p:nvPr/>
        </p:nvSpPr>
        <p:spPr>
          <a:xfrm>
            <a:off x="3785791" y="1770406"/>
            <a:ext cx="1543573" cy="239288"/>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endParaRPr lang="en-US" sz="1200" dirty="0">
              <a:solidFill>
                <a:srgbClr val="404040"/>
              </a:solidFill>
              <a:latin typeface="Helvetica"/>
              <a:cs typeface="Helvetica"/>
            </a:endParaRP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6" name="Snip and Round Single Corner Rectangle 25"/>
          <p:cNvSpPr/>
          <p:nvPr/>
        </p:nvSpPr>
        <p:spPr>
          <a:xfrm>
            <a:off x="341551" y="1841551"/>
            <a:ext cx="1533484" cy="52626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78556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 + Suppliers/Manufacturers</a:t>
            </a:r>
            <a:endParaRPr lang="en-US" sz="1200" dirty="0">
              <a:solidFill>
                <a:srgbClr val="404040"/>
              </a:solidFill>
              <a:latin typeface="Helvetica"/>
              <a:cs typeface="Helvetica"/>
            </a:endParaRPr>
          </a:p>
        </p:txBody>
      </p:sp>
      <p:sp>
        <p:nvSpPr>
          <p:cNvPr id="29" name="Snip and Round Single Corner Rectangle 28"/>
          <p:cNvSpPr/>
          <p:nvPr/>
        </p:nvSpPr>
        <p:spPr>
          <a:xfrm>
            <a:off x="341551" y="2433962"/>
            <a:ext cx="1533484" cy="59755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 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43" name="Snip and Round Single Corner Rectangle 42"/>
          <p:cNvSpPr/>
          <p:nvPr/>
        </p:nvSpPr>
        <p:spPr>
          <a:xfrm>
            <a:off x="3785790" y="2044002"/>
            <a:ext cx="1543573" cy="417874"/>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Regulatory/Insurance</a:t>
            </a:r>
            <a:endParaRPr lang="en-US" sz="1200" dirty="0">
              <a:solidFill>
                <a:srgbClr val="404040"/>
              </a:solidFill>
              <a:latin typeface="Helvetica"/>
              <a:cs typeface="Helvetica"/>
            </a:endParaRPr>
          </a:p>
        </p:txBody>
      </p:sp>
      <p:sp>
        <p:nvSpPr>
          <p:cNvPr id="44" name="Snip and Round Single Corner Rectangle 43"/>
          <p:cNvSpPr/>
          <p:nvPr/>
        </p:nvSpPr>
        <p:spPr>
          <a:xfrm>
            <a:off x="3795880" y="2511130"/>
            <a:ext cx="1533484" cy="423639"/>
          </a:xfrm>
          <a:prstGeom prst="snip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Minimum Viable Product</a:t>
            </a:r>
            <a:endParaRPr lang="en-US" sz="1200" u="sng" dirty="0">
              <a:solidFill>
                <a:srgbClr val="000000"/>
              </a:solidFill>
              <a:latin typeface="Helvetica"/>
              <a:cs typeface="Helvetica"/>
            </a:endParaRPr>
          </a:p>
        </p:txBody>
      </p:sp>
      <p:sp>
        <p:nvSpPr>
          <p:cNvPr id="45" name="Snip and Round Single Corner Rectangle 44"/>
          <p:cNvSpPr/>
          <p:nvPr/>
        </p:nvSpPr>
        <p:spPr>
          <a:xfrm>
            <a:off x="3775701" y="3000159"/>
            <a:ext cx="1543573" cy="374456"/>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Reliably detect species of interest</a:t>
            </a:r>
            <a:endParaRPr lang="en-US" sz="1200" dirty="0">
              <a:solidFill>
                <a:srgbClr val="404040"/>
              </a:solidFill>
              <a:latin typeface="Helvetica"/>
              <a:cs typeface="Helvetica"/>
            </a:endParaRPr>
          </a:p>
        </p:txBody>
      </p:sp>
      <p:sp>
        <p:nvSpPr>
          <p:cNvPr id="46" name="Snip and Round Single Corner Rectangle 45"/>
          <p:cNvSpPr/>
          <p:nvPr/>
        </p:nvSpPr>
        <p:spPr>
          <a:xfrm>
            <a:off x="3775701" y="3410958"/>
            <a:ext cx="1543573" cy="234097"/>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Easy to use</a:t>
            </a:r>
            <a:endParaRPr lang="en-US" sz="1200" dirty="0">
              <a:solidFill>
                <a:srgbClr val="404040"/>
              </a:solidFill>
              <a:latin typeface="Helvetica"/>
              <a:cs typeface="Helvetica"/>
            </a:endParaRPr>
          </a:p>
        </p:txBody>
      </p:sp>
      <p:sp>
        <p:nvSpPr>
          <p:cNvPr id="47" name="Snip and Round Single Corner Rectangle 46"/>
          <p:cNvSpPr/>
          <p:nvPr/>
        </p:nvSpPr>
        <p:spPr>
          <a:xfrm>
            <a:off x="3775701" y="3678155"/>
            <a:ext cx="1543573" cy="343164"/>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Sync with other cycle</a:t>
            </a:r>
            <a:endParaRPr lang="en-US" sz="1200" dirty="0">
              <a:solidFill>
                <a:srgbClr val="404040"/>
              </a:solidFill>
              <a:latin typeface="Helvetica"/>
              <a:cs typeface="Helvetica"/>
            </a:endParaRPr>
          </a:p>
        </p:txBody>
      </p:sp>
      <p:sp>
        <p:nvSpPr>
          <p:cNvPr id="48" name="Snip and Round Single Corner Rectangle 47"/>
          <p:cNvSpPr/>
          <p:nvPr/>
        </p:nvSpPr>
        <p:spPr>
          <a:xfrm>
            <a:off x="3775701" y="4056417"/>
            <a:ext cx="1543573" cy="247100"/>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Wireless(if volume)</a:t>
            </a:r>
            <a:endParaRPr lang="en-US" sz="1200" dirty="0">
              <a:solidFill>
                <a:srgbClr val="404040"/>
              </a:solidFill>
              <a:latin typeface="Helvetica"/>
              <a:cs typeface="Helvetica"/>
            </a:endParaRPr>
          </a:p>
        </p:txBody>
      </p:sp>
      <p:sp>
        <p:nvSpPr>
          <p:cNvPr id="49" name="Snip and Round Single Corner Rectangle 48"/>
          <p:cNvSpPr/>
          <p:nvPr/>
        </p:nvSpPr>
        <p:spPr>
          <a:xfrm>
            <a:off x="7231600" y="1657547"/>
            <a:ext cx="1533484" cy="78081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 (especially if R&amp;D is needed)</a:t>
            </a:r>
            <a:endParaRPr lang="en-US" sz="1200" dirty="0">
              <a:solidFill>
                <a:srgbClr val="404040"/>
              </a:solidFill>
              <a:latin typeface="Helvetica"/>
              <a:cs typeface="Helvetica"/>
            </a:endParaRPr>
          </a:p>
        </p:txBody>
      </p:sp>
      <p:pic>
        <p:nvPicPr>
          <p:cNvPr id="50" name="Picture 49"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51" name="Picture 50"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52" name="Picture 51"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55" name="Snip and Round Single Corner Rectangle 54"/>
          <p:cNvSpPr/>
          <p:nvPr/>
        </p:nvSpPr>
        <p:spPr>
          <a:xfrm>
            <a:off x="7231600" y="2807663"/>
            <a:ext cx="1533484" cy="407034"/>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
        <p:nvSpPr>
          <p:cNvPr id="58" name="Snip and Round Single Corner Rectangle 57"/>
          <p:cNvSpPr/>
          <p:nvPr/>
        </p:nvSpPr>
        <p:spPr>
          <a:xfrm>
            <a:off x="7231600" y="3284862"/>
            <a:ext cx="1533484" cy="25219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t>
            </a:r>
            <a:endParaRPr lang="en-US" sz="1200" dirty="0">
              <a:solidFill>
                <a:srgbClr val="404040"/>
              </a:solidFill>
              <a:latin typeface="Helvetica"/>
              <a:cs typeface="Helvetica"/>
            </a:endParaRPr>
          </a:p>
        </p:txBody>
      </p:sp>
      <p:sp>
        <p:nvSpPr>
          <p:cNvPr id="59" name="Rectangle 58"/>
          <p:cNvSpPr/>
          <p:nvPr/>
        </p:nvSpPr>
        <p:spPr>
          <a:xfrm>
            <a:off x="4574205" y="4380987"/>
            <a:ext cx="4317899" cy="136245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0" name="Rectangle 59"/>
          <p:cNvSpPr/>
          <p:nvPr/>
        </p:nvSpPr>
        <p:spPr>
          <a:xfrm>
            <a:off x="5432602" y="2500553"/>
            <a:ext cx="1740203" cy="188043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3" name="Snip and Round Single Corner Rectangle 52"/>
          <p:cNvSpPr/>
          <p:nvPr/>
        </p:nvSpPr>
        <p:spPr>
          <a:xfrm>
            <a:off x="7322765" y="148315"/>
            <a:ext cx="1533484" cy="263223"/>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Explored Item</a:t>
            </a:r>
            <a:endParaRPr lang="en-US" sz="1200" dirty="0">
              <a:solidFill>
                <a:srgbClr val="404040"/>
              </a:solidFill>
              <a:latin typeface="Helvetica"/>
              <a:cs typeface="Helvetica"/>
            </a:endParaRPr>
          </a:p>
        </p:txBody>
      </p:sp>
      <p:sp>
        <p:nvSpPr>
          <p:cNvPr id="61" name="Snip and Round Single Corner Rectangle 60"/>
          <p:cNvSpPr/>
          <p:nvPr/>
        </p:nvSpPr>
        <p:spPr>
          <a:xfrm>
            <a:off x="3785790" y="1041054"/>
            <a:ext cx="1533484" cy="673183"/>
          </a:xfrm>
          <a:prstGeom prst="snipRoundRect">
            <a:avLst/>
          </a:prstGeom>
          <a:solidFill>
            <a:schemeClr val="bg1"/>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chemeClr val="tx1"/>
                </a:solidFill>
                <a:latin typeface="Helvetica"/>
                <a:cs typeface="Helvetica"/>
              </a:rPr>
              <a:t>H</a:t>
            </a:r>
            <a:r>
              <a:rPr lang="en-US" sz="1200" u="sng" baseline="-25000" dirty="0" smtClean="0">
                <a:solidFill>
                  <a:schemeClr val="tx1"/>
                </a:solidFill>
                <a:latin typeface="Helvetica"/>
                <a:cs typeface="Helvetica"/>
              </a:rPr>
              <a:t>2</a:t>
            </a:r>
            <a:r>
              <a:rPr lang="en-US" sz="1200" u="sng" dirty="0" smtClean="0">
                <a:solidFill>
                  <a:schemeClr val="tx1"/>
                </a:solidFill>
                <a:latin typeface="Helvetica"/>
                <a:cs typeface="Helvetica"/>
              </a:rPr>
              <a:t>/HC Monitoring In Severe Environments</a:t>
            </a:r>
            <a:endParaRPr lang="en-US" sz="1200" u="sng" dirty="0">
              <a:solidFill>
                <a:schemeClr val="tx1"/>
              </a:solidFill>
              <a:latin typeface="Helvetica"/>
              <a:cs typeface="Helvetica"/>
            </a:endParaRPr>
          </a:p>
        </p:txBody>
      </p:sp>
      <p:sp>
        <p:nvSpPr>
          <p:cNvPr id="62" name="Snip and Round Single Corner Rectangle 61"/>
          <p:cNvSpPr/>
          <p:nvPr/>
        </p:nvSpPr>
        <p:spPr>
          <a:xfrm>
            <a:off x="7231600" y="2492752"/>
            <a:ext cx="1533484" cy="266111"/>
          </a:xfrm>
          <a:prstGeom prst="snipRoundRect">
            <a:avLst/>
          </a:prstGeom>
          <a:solidFill>
            <a:srgbClr val="FFFFFF"/>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Applications</a:t>
            </a:r>
            <a:endParaRPr lang="en-US" sz="1200" u="sng" dirty="0">
              <a:solidFill>
                <a:srgbClr val="000000"/>
              </a:solidFill>
              <a:latin typeface="Helvetica"/>
              <a:cs typeface="Helvetica"/>
            </a:endParaRPr>
          </a:p>
        </p:txBody>
      </p:sp>
      <p:sp>
        <p:nvSpPr>
          <p:cNvPr id="63" name="Snip and Round Single Corner Rectangle 62"/>
          <p:cNvSpPr/>
          <p:nvPr/>
        </p:nvSpPr>
        <p:spPr>
          <a:xfrm>
            <a:off x="5567424" y="148315"/>
            <a:ext cx="1543573" cy="239288"/>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Accepted</a:t>
            </a:r>
            <a:endParaRPr lang="en-US" sz="1200" dirty="0">
              <a:solidFill>
                <a:srgbClr val="404040"/>
              </a:solidFill>
              <a:latin typeface="Helvetica"/>
              <a:cs typeface="Helvetica"/>
            </a:endParaRPr>
          </a:p>
        </p:txBody>
      </p:sp>
      <p:sp>
        <p:nvSpPr>
          <p:cNvPr id="42" name="Title 41"/>
          <p:cNvSpPr>
            <a:spLocks noGrp="1"/>
          </p:cNvSpPr>
          <p:nvPr>
            <p:ph type="title"/>
          </p:nvPr>
        </p:nvSpPr>
        <p:spPr/>
        <p:txBody>
          <a:bodyPr/>
          <a:lstStyle/>
          <a:p>
            <a:endParaRPr lang="en-US"/>
          </a:p>
        </p:txBody>
      </p:sp>
      <p:sp>
        <p:nvSpPr>
          <p:cNvPr id="54" name="Content Placeholder 53"/>
          <p:cNvSpPr>
            <a:spLocks noGrp="1"/>
          </p:cNvSpPr>
          <p:nvPr>
            <p:ph idx="1"/>
          </p:nvPr>
        </p:nvSpPr>
        <p:spPr/>
        <p:txBody>
          <a:bodyP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079743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Channel Interviews</a:t>
            </a:r>
            <a:endParaRPr lang="en-US" dirty="0"/>
          </a:p>
        </p:txBody>
      </p:sp>
      <p:sp>
        <p:nvSpPr>
          <p:cNvPr id="3" name="Content Placeholder 2"/>
          <p:cNvSpPr>
            <a:spLocks noGrp="1"/>
          </p:cNvSpPr>
          <p:nvPr>
            <p:ph idx="1"/>
          </p:nvPr>
        </p:nvSpPr>
        <p:spPr/>
        <p:txBody>
          <a:bodyPr>
            <a:normAutofit fontScale="62500" lnSpcReduction="20000"/>
          </a:bodyPr>
          <a:lstStyle/>
          <a:p>
            <a:r>
              <a:rPr lang="en-US" smtClean="0"/>
              <a:t>C/A Partner</a:t>
            </a:r>
          </a:p>
          <a:p>
            <a:pPr lvl="1"/>
            <a:r>
              <a:rPr lang="en-US" smtClean="0"/>
              <a:t>Regional </a:t>
            </a:r>
          </a:p>
          <a:p>
            <a:pPr lvl="2"/>
            <a:r>
              <a:rPr lang="en-US" smtClean="0"/>
              <a:t>Director of R&amp;D</a:t>
            </a:r>
          </a:p>
          <a:p>
            <a:pPr lvl="2"/>
            <a:r>
              <a:rPr lang="en-US" smtClean="0"/>
              <a:t>Director of Marketing</a:t>
            </a:r>
          </a:p>
          <a:p>
            <a:pPr lvl="2"/>
            <a:r>
              <a:rPr lang="en-US" smtClean="0"/>
              <a:t>Director of Product Service</a:t>
            </a:r>
          </a:p>
          <a:p>
            <a:pPr lvl="2"/>
            <a:r>
              <a:rPr lang="en-US" smtClean="0"/>
              <a:t>Senior Acct Managers</a:t>
            </a:r>
          </a:p>
          <a:p>
            <a:pPr lvl="2"/>
            <a:r>
              <a:rPr lang="en-US" smtClean="0"/>
              <a:t>R&amp;D Engineers</a:t>
            </a:r>
          </a:p>
          <a:p>
            <a:pPr lvl="1"/>
            <a:r>
              <a:rPr lang="en-US" smtClean="0"/>
              <a:t>Global</a:t>
            </a:r>
          </a:p>
          <a:p>
            <a:pPr lvl="2"/>
            <a:r>
              <a:rPr lang="en-US" smtClean="0"/>
              <a:t>CTO  </a:t>
            </a:r>
          </a:p>
          <a:p>
            <a:r>
              <a:rPr lang="en-US" smtClean="0"/>
              <a:t>Jeff Farbacher, CEO Accutran</a:t>
            </a:r>
          </a:p>
          <a:p>
            <a:r>
              <a:rPr lang="en-US" smtClean="0"/>
              <a:t>Charles Noll, Marcellus Shale Development Group</a:t>
            </a:r>
          </a:p>
          <a:p>
            <a:r>
              <a:rPr lang="en-US" smtClean="0"/>
              <a:t>Former GE Employee</a:t>
            </a:r>
          </a:p>
          <a:p>
            <a:r>
              <a:rPr lang="en-US" smtClean="0"/>
              <a:t>Tim Fogarty, Director of IW Energy</a:t>
            </a:r>
          </a:p>
          <a:p>
            <a:r>
              <a:rPr lang="en-US" smtClean="0"/>
              <a:t>Ed Faust, Global Marketing, Siemens</a:t>
            </a:r>
          </a:p>
          <a:p>
            <a:r>
              <a:rPr lang="en-US" smtClean="0"/>
              <a:t>Dr. Bob Lad, President of Environetix</a:t>
            </a:r>
          </a:p>
          <a:p>
            <a:endParaRPr lang="en-US" dirty="0"/>
          </a:p>
        </p:txBody>
      </p:sp>
      <p:sp>
        <p:nvSpPr>
          <p:cNvPr id="5" name="Rectangle 4"/>
          <p:cNvSpPr/>
          <p:nvPr/>
        </p:nvSpPr>
        <p:spPr>
          <a:xfrm>
            <a:off x="5304487" y="2383916"/>
            <a:ext cx="4262705" cy="1200329"/>
          </a:xfrm>
          <a:prstGeom prst="rect">
            <a:avLst/>
          </a:prstGeom>
        </p:spPr>
        <p:txBody>
          <a:bodyPr wrap="none">
            <a:spAutoFit/>
          </a:bodyPr>
          <a:lstStyle/>
          <a:p>
            <a:r>
              <a:rPr lang="en-US" b="1" dirty="0" smtClean="0"/>
              <a:t>Emerging Markets Interviews</a:t>
            </a:r>
          </a:p>
          <a:p>
            <a:pPr>
              <a:buAutoNum type="arabicPeriod"/>
            </a:pPr>
            <a:r>
              <a:rPr lang="en-US" dirty="0" smtClean="0"/>
              <a:t>Jonathan </a:t>
            </a:r>
            <a:r>
              <a:rPr lang="en-US" dirty="0"/>
              <a:t>Levine, Hydrate </a:t>
            </a:r>
            <a:r>
              <a:rPr lang="en-US" dirty="0" smtClean="0"/>
              <a:t>Researcher</a:t>
            </a:r>
          </a:p>
          <a:p>
            <a:pPr>
              <a:buAutoNum type="arabicPeriod"/>
            </a:pPr>
            <a:r>
              <a:rPr lang="en-US" dirty="0" smtClean="0"/>
              <a:t>NETL Methane Hydrate RG</a:t>
            </a:r>
          </a:p>
          <a:p>
            <a:pPr>
              <a:buFontTx/>
              <a:buAutoNum type="arabicPeriod"/>
            </a:pPr>
            <a:r>
              <a:rPr lang="en-US" dirty="0"/>
              <a:t>Berkeley sensors </a:t>
            </a:r>
            <a:r>
              <a:rPr lang="en-US" dirty="0" smtClean="0"/>
              <a:t>group</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40632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8" name="Picture 6" descr="http://riskpremium.org/wp-content/uploads/2011/03/Risk-Premium-2.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758" y="4026773"/>
            <a:ext cx="3680530" cy="244035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4" name="Picture 4" descr="http://electrochem.cwru.edu/encycl/fig/b01/b01-f09b.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96584" y="2123866"/>
            <a:ext cx="3079002" cy="2056316"/>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4" name="Picture 2" descr="http://images1.hellotrade.com/data2/EG/OX/MY-3870247/frp-tower-250x250.jp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35095" y="4168846"/>
            <a:ext cx="1781175" cy="2381250"/>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6" name="Picture 4" descr="170px-Chlorine2.jpg"/>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42122" y="4168846"/>
            <a:ext cx="1328230" cy="2383002"/>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4" name="TextBox 13"/>
          <p:cNvSpPr txBox="1"/>
          <p:nvPr/>
        </p:nvSpPr>
        <p:spPr>
          <a:xfrm>
            <a:off x="5409767" y="5967857"/>
            <a:ext cx="15065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Drying Towers</a:t>
            </a:r>
            <a:endParaRPr lang="en-US" dirty="0"/>
          </a:p>
        </p:txBody>
      </p:sp>
      <p:sp>
        <p:nvSpPr>
          <p:cNvPr id="15" name="TextBox 14"/>
          <p:cNvSpPr txBox="1"/>
          <p:nvPr/>
        </p:nvSpPr>
        <p:spPr>
          <a:xfrm>
            <a:off x="7863515" y="4245500"/>
            <a:ext cx="127983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t>Liquifaction</a:t>
            </a:r>
            <a:endParaRPr lang="en-US" dirty="0"/>
          </a:p>
        </p:txBody>
      </p:sp>
      <p:sp>
        <p:nvSpPr>
          <p:cNvPr id="16" name="TextBox 15"/>
          <p:cNvSpPr txBox="1"/>
          <p:nvPr/>
        </p:nvSpPr>
        <p:spPr>
          <a:xfrm>
            <a:off x="91286" y="59026"/>
            <a:ext cx="7147714" cy="1323439"/>
          </a:xfrm>
          <a:prstGeom prst="rect">
            <a:avLst/>
          </a:prstGeom>
          <a:noFill/>
        </p:spPr>
        <p:txBody>
          <a:bodyPr wrap="square" rtlCol="0">
            <a:spAutoFit/>
          </a:bodyPr>
          <a:lstStyle/>
          <a:p>
            <a:pPr marL="285750" indent="-285750">
              <a:buFont typeface="Wingdings" charset="2"/>
              <a:buChar char="q"/>
            </a:pPr>
            <a:r>
              <a:rPr lang="en-US" sz="2000" dirty="0"/>
              <a:t>Each step process has different </a:t>
            </a:r>
            <a:r>
              <a:rPr lang="en-US" sz="2000" dirty="0">
                <a:solidFill>
                  <a:srgbClr val="FF0000"/>
                </a:solidFill>
              </a:rPr>
              <a:t>risk </a:t>
            </a:r>
            <a:r>
              <a:rPr lang="en-US" sz="2000" dirty="0" smtClean="0">
                <a:solidFill>
                  <a:srgbClr val="FF0000"/>
                </a:solidFill>
              </a:rPr>
              <a:t>premium</a:t>
            </a:r>
            <a:endParaRPr lang="en-US" sz="2000" dirty="0" smtClean="0"/>
          </a:p>
          <a:p>
            <a:pPr marL="285750" indent="-285750">
              <a:buFont typeface="Wingdings" charset="2"/>
              <a:buChar char="q"/>
            </a:pPr>
            <a:r>
              <a:rPr lang="en-US" sz="2000" dirty="0" smtClean="0"/>
              <a:t>Detection limit of the sensor required is </a:t>
            </a:r>
            <a:r>
              <a:rPr lang="en-US" sz="2000" dirty="0" smtClean="0">
                <a:solidFill>
                  <a:srgbClr val="00B050"/>
                </a:solidFill>
              </a:rPr>
              <a:t>different</a:t>
            </a:r>
            <a:r>
              <a:rPr lang="en-US" sz="2000" dirty="0" smtClean="0"/>
              <a:t> for each step of the process. </a:t>
            </a:r>
          </a:p>
          <a:p>
            <a:pPr marL="285750" indent="-285750">
              <a:buFont typeface="Wingdings" charset="2"/>
              <a:buChar char="q"/>
            </a:pPr>
            <a:r>
              <a:rPr lang="en-US" sz="2000" dirty="0" smtClean="0">
                <a:solidFill>
                  <a:srgbClr val="FF0000"/>
                </a:solidFill>
              </a:rPr>
              <a:t>Discussions are in cell technologies</a:t>
            </a:r>
          </a:p>
        </p:txBody>
      </p:sp>
      <p:sp>
        <p:nvSpPr>
          <p:cNvPr id="21" name="Bent Arrow 20"/>
          <p:cNvSpPr/>
          <p:nvPr/>
        </p:nvSpPr>
        <p:spPr>
          <a:xfrm rot="10800000" flipH="1">
            <a:off x="4210829" y="3505199"/>
            <a:ext cx="1066800" cy="1370545"/>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2" name="Right Arrow 21"/>
          <p:cNvSpPr/>
          <p:nvPr/>
        </p:nvSpPr>
        <p:spPr>
          <a:xfrm>
            <a:off x="6762995" y="4298793"/>
            <a:ext cx="1119285" cy="65420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 descr="http://www.uhdenora.com/images/img/chlor_alkali04_big.jpg"/>
          <p:cNvPicPr>
            <a:picLocks noChangeAspect="1" noChangeArrowheads="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6392"/>
          <a:stretch/>
        </p:blipFill>
        <p:spPr bwMode="auto">
          <a:xfrm>
            <a:off x="49645" y="2120180"/>
            <a:ext cx="4157550" cy="2060002"/>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1" name="TextBox 10"/>
          <p:cNvSpPr txBox="1"/>
          <p:nvPr/>
        </p:nvSpPr>
        <p:spPr>
          <a:xfrm>
            <a:off x="1528719" y="2224055"/>
            <a:ext cx="179440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Cell Technologies</a:t>
            </a:r>
            <a:endParaRPr lang="en-US" dirty="0"/>
          </a:p>
        </p:txBody>
      </p:sp>
      <p:cxnSp>
        <p:nvCxnSpPr>
          <p:cNvPr id="6" name="Straight Arrow Connector 5"/>
          <p:cNvCxnSpPr/>
          <p:nvPr/>
        </p:nvCxnSpPr>
        <p:spPr>
          <a:xfrm flipH="1">
            <a:off x="3998020" y="4298793"/>
            <a:ext cx="682015" cy="6542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2847289" y="5000033"/>
            <a:ext cx="2287806" cy="646331"/>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u="sng" dirty="0" smtClean="0"/>
              <a:t>Current Measurement</a:t>
            </a:r>
          </a:p>
          <a:p>
            <a:pPr algn="ctr"/>
            <a:r>
              <a:rPr lang="en-US" dirty="0" smtClean="0"/>
              <a:t>Gas chromatograph</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583709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8" name="Picture 6" descr="http://riskpremium.org/wp-content/uploads/2011/03/Risk-Premium-2.jpg"/>
          <p:cNvPicPr>
            <a:picLocks noChangeAspect="1" noChangeArrowheads="1"/>
          </p:cNvPicPr>
          <p:nvPr/>
        </p:nvPicPr>
        <p:blipFill>
          <a:blip r:embed="rId2">
            <a:alphaModFix amt="26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758" y="4026773"/>
            <a:ext cx="3680530" cy="244035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4" name="Picture 4" descr="http://electrochem.cwru.edu/encycl/fig/b01/b01-f09b.jpg"/>
          <p:cNvPicPr>
            <a:picLocks noChangeAspect="1" noChangeArrowheads="1"/>
          </p:cNvPicPr>
          <p:nvPr/>
        </p:nvPicPr>
        <p:blipFill>
          <a:blip r:embed="rId3" cstate="print">
            <a:alphaModFix amt="26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96584" y="2123866"/>
            <a:ext cx="3079002" cy="2056316"/>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4" name="Picture 2" descr="http://images1.hellotrade.com/data2/EG/OX/MY-3870247/frp-tower-250x250.jpg"/>
          <p:cNvPicPr>
            <a:picLocks noChangeAspect="1" noChangeArrowheads="1"/>
          </p:cNvPicPr>
          <p:nvPr/>
        </p:nvPicPr>
        <p:blipFill>
          <a:blip r:embed="rId4">
            <a:alphaModFix amt="26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35095" y="4168846"/>
            <a:ext cx="1781175" cy="2381250"/>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6" name="Picture 4" descr="170px-Chlorine2.jpg"/>
          <p:cNvPicPr>
            <a:picLocks noChangeAspect="1" noChangeArrowheads="1"/>
          </p:cNvPicPr>
          <p:nvPr/>
        </p:nvPicPr>
        <p:blipFill>
          <a:blip r:embed="rId5">
            <a:alphaModFix amt="26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42122" y="4168846"/>
            <a:ext cx="1328230" cy="2383002"/>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4" name="TextBox 13"/>
          <p:cNvSpPr txBox="1"/>
          <p:nvPr/>
        </p:nvSpPr>
        <p:spPr>
          <a:xfrm>
            <a:off x="5409767" y="5967857"/>
            <a:ext cx="1506503"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rgbClr val="BFBFBF"/>
                </a:solidFill>
              </a:rPr>
              <a:t>Drying Towers</a:t>
            </a:r>
            <a:endParaRPr lang="en-US" dirty="0">
              <a:solidFill>
                <a:srgbClr val="BFBFBF"/>
              </a:solidFill>
            </a:endParaRPr>
          </a:p>
        </p:txBody>
      </p:sp>
      <p:sp>
        <p:nvSpPr>
          <p:cNvPr id="15" name="TextBox 14"/>
          <p:cNvSpPr txBox="1"/>
          <p:nvPr/>
        </p:nvSpPr>
        <p:spPr>
          <a:xfrm>
            <a:off x="7863515" y="4245500"/>
            <a:ext cx="1335785"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rgbClr val="BFBFBF"/>
                </a:solidFill>
              </a:rPr>
              <a:t>Liquefaction</a:t>
            </a:r>
            <a:endParaRPr lang="en-US" dirty="0">
              <a:solidFill>
                <a:srgbClr val="BFBFBF"/>
              </a:solidFill>
            </a:endParaRPr>
          </a:p>
        </p:txBody>
      </p:sp>
      <p:sp>
        <p:nvSpPr>
          <p:cNvPr id="16" name="TextBox 15"/>
          <p:cNvSpPr txBox="1"/>
          <p:nvPr/>
        </p:nvSpPr>
        <p:spPr>
          <a:xfrm>
            <a:off x="61404" y="59026"/>
            <a:ext cx="6872796" cy="923330"/>
          </a:xfrm>
          <a:prstGeom prst="rect">
            <a:avLst/>
          </a:prstGeom>
          <a:noFill/>
        </p:spPr>
        <p:txBody>
          <a:bodyPr wrap="square" rtlCol="0">
            <a:spAutoFit/>
          </a:bodyPr>
          <a:lstStyle/>
          <a:p>
            <a:pPr marL="285750" indent="-285750">
              <a:buFont typeface="Wingdings" charset="2"/>
              <a:buChar char="q"/>
            </a:pPr>
            <a:r>
              <a:rPr lang="en-US" dirty="0">
                <a:solidFill>
                  <a:schemeClr val="bg1">
                    <a:lumMod val="75000"/>
                  </a:schemeClr>
                </a:solidFill>
              </a:rPr>
              <a:t>Each step process has different risk premium </a:t>
            </a:r>
            <a:r>
              <a:rPr lang="en-US" dirty="0" smtClean="0">
                <a:solidFill>
                  <a:schemeClr val="bg1">
                    <a:lumMod val="75000"/>
                  </a:schemeClr>
                </a:solidFill>
              </a:rPr>
              <a:t>associated</a:t>
            </a:r>
          </a:p>
          <a:p>
            <a:pPr marL="285750" indent="-285750">
              <a:buFont typeface="Wingdings" charset="2"/>
              <a:buChar char="q"/>
            </a:pPr>
            <a:r>
              <a:rPr lang="en-US" dirty="0" smtClean="0">
                <a:solidFill>
                  <a:schemeClr val="bg1">
                    <a:lumMod val="75000"/>
                  </a:schemeClr>
                </a:solidFill>
              </a:rPr>
              <a:t>Detection limit of the sensor required is different for each step of the process. Discussions are in cell technologies</a:t>
            </a:r>
          </a:p>
        </p:txBody>
      </p:sp>
      <p:sp>
        <p:nvSpPr>
          <p:cNvPr id="21" name="Bent Arrow 20"/>
          <p:cNvSpPr/>
          <p:nvPr/>
        </p:nvSpPr>
        <p:spPr>
          <a:xfrm rot="10800000" flipH="1">
            <a:off x="4210829" y="3505199"/>
            <a:ext cx="1066800" cy="1370545"/>
          </a:xfrm>
          <a:prstGeom prst="bentArrow">
            <a:avLst/>
          </a:prstGeom>
          <a:solidFill>
            <a:schemeClr val="accent6">
              <a:alpha val="2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2" name="Right Arrow 21"/>
          <p:cNvSpPr/>
          <p:nvPr/>
        </p:nvSpPr>
        <p:spPr>
          <a:xfrm>
            <a:off x="6762995" y="4298793"/>
            <a:ext cx="1119285" cy="654207"/>
          </a:xfrm>
          <a:prstGeom prst="rightArrow">
            <a:avLst/>
          </a:prstGeom>
          <a:solidFill>
            <a:schemeClr val="accent6">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p:cNvSpPr txBox="1"/>
          <p:nvPr/>
        </p:nvSpPr>
        <p:spPr>
          <a:xfrm>
            <a:off x="49644" y="1008930"/>
            <a:ext cx="1138002" cy="4770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500" dirty="0" smtClean="0"/>
              <a:t>#GOAL</a:t>
            </a:r>
            <a:endParaRPr lang="en-US" sz="2500" dirty="0"/>
          </a:p>
        </p:txBody>
      </p:sp>
      <p:pic>
        <p:nvPicPr>
          <p:cNvPr id="29" name="Picture 2" descr="http://www.uhdenora.com/images/img/chlor_alkali04_big.jpg"/>
          <p:cNvPicPr>
            <a:picLocks noChangeAspect="1" noChangeArrowheads="1"/>
          </p:cNvPicPr>
          <p:nvPr/>
        </p:nvPicPr>
        <p:blipFill rotWithShape="1">
          <a:blip r:embed="rId6">
            <a:alphaModFix amt="26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6392"/>
          <a:stretch/>
        </p:blipFill>
        <p:spPr bwMode="auto">
          <a:xfrm>
            <a:off x="49645" y="2120180"/>
            <a:ext cx="4157550" cy="2060002"/>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1" name="TextBox 10"/>
          <p:cNvSpPr txBox="1"/>
          <p:nvPr/>
        </p:nvSpPr>
        <p:spPr>
          <a:xfrm>
            <a:off x="1528719" y="2224055"/>
            <a:ext cx="1794402"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srgbClr val="BFBFBF"/>
                </a:solidFill>
              </a:rPr>
              <a:t>Cell Technologies</a:t>
            </a:r>
            <a:endParaRPr lang="en-US" dirty="0">
              <a:solidFill>
                <a:srgbClr val="BFBFBF"/>
              </a:solidFill>
            </a:endParaRPr>
          </a:p>
        </p:txBody>
      </p:sp>
      <p:sp>
        <p:nvSpPr>
          <p:cNvPr id="12" name="TextBox 11"/>
          <p:cNvSpPr txBox="1"/>
          <p:nvPr/>
        </p:nvSpPr>
        <p:spPr>
          <a:xfrm>
            <a:off x="2847289" y="5000033"/>
            <a:ext cx="2287806" cy="6463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dirty="0" smtClean="0">
                <a:solidFill>
                  <a:srgbClr val="BFBFBF"/>
                </a:solidFill>
              </a:rPr>
              <a:t>Current Measurement</a:t>
            </a:r>
          </a:p>
          <a:p>
            <a:pPr algn="ctr"/>
            <a:r>
              <a:rPr lang="en-US" dirty="0" smtClean="0">
                <a:solidFill>
                  <a:srgbClr val="BFBFBF"/>
                </a:solidFill>
              </a:rPr>
              <a:t>Gas chromatograph</a:t>
            </a:r>
            <a:endParaRPr lang="en-US" dirty="0">
              <a:solidFill>
                <a:srgbClr val="BFBFBF"/>
              </a:solidFill>
            </a:endParaRPr>
          </a:p>
        </p:txBody>
      </p:sp>
      <p:sp>
        <p:nvSpPr>
          <p:cNvPr id="23" name="TextBox 22"/>
          <p:cNvSpPr txBox="1"/>
          <p:nvPr/>
        </p:nvSpPr>
        <p:spPr>
          <a:xfrm>
            <a:off x="49644" y="1485984"/>
            <a:ext cx="7951356"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Price the </a:t>
            </a:r>
            <a:r>
              <a:rPr lang="en-US" sz="2800" b="1" dirty="0" smtClean="0">
                <a:solidFill>
                  <a:srgbClr val="FF0000"/>
                </a:solidFill>
              </a:rPr>
              <a:t>same product </a:t>
            </a:r>
            <a:r>
              <a:rPr lang="en-US" sz="2800" b="1" dirty="0" smtClean="0">
                <a:solidFill>
                  <a:srgbClr val="00B050"/>
                </a:solidFill>
              </a:rPr>
              <a:t>differently</a:t>
            </a:r>
            <a:r>
              <a:rPr lang="en-US" sz="2800" b="1" dirty="0" smtClean="0"/>
              <a:t> based on what we protect as opposed to an agglomerate value add.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58370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1-10-26 at 2.01.28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1999665"/>
            <a:ext cx="2368585" cy="914400"/>
          </a:xfrm>
          <a:prstGeom prst="rect">
            <a:avLst/>
          </a:prstGeom>
        </p:spPr>
      </p:pic>
      <p:grpSp>
        <p:nvGrpSpPr>
          <p:cNvPr id="2" name="Group 25"/>
          <p:cNvGrpSpPr/>
          <p:nvPr/>
        </p:nvGrpSpPr>
        <p:grpSpPr>
          <a:xfrm>
            <a:off x="3633495" y="1604066"/>
            <a:ext cx="2266313" cy="2452531"/>
            <a:chOff x="3227644" y="1981200"/>
            <a:chExt cx="2672162" cy="2452531"/>
          </a:xfrm>
        </p:grpSpPr>
        <p:sp>
          <p:nvSpPr>
            <p:cNvPr id="3" name="Rounded Rectangle 2"/>
            <p:cNvSpPr/>
            <p:nvPr/>
          </p:nvSpPr>
          <p:spPr>
            <a:xfrm>
              <a:off x="3227644" y="3704602"/>
              <a:ext cx="2672162" cy="7291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Technology Supplier</a:t>
              </a:r>
            </a:p>
          </p:txBody>
        </p:sp>
        <p:pic>
          <p:nvPicPr>
            <p:cNvPr id="23" name="Picture 22" descr="2.png"/>
            <p:cNvPicPr>
              <a:picLocks noChangeAspect="1"/>
            </p:cNvPicPr>
            <p:nvPr/>
          </p:nvPicPr>
          <p:blipFill rotWithShape="1">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3345913" y="1981200"/>
              <a:ext cx="2151875" cy="1720500"/>
            </a:xfrm>
            <a:prstGeom prst="rect">
              <a:avLst/>
            </a:prstGeom>
            <a:ln>
              <a:noFill/>
            </a:ln>
            <a:effectLst>
              <a:softEdge rad="112500"/>
            </a:effectLst>
          </p:spPr>
        </p:pic>
      </p:grpSp>
      <p:cxnSp>
        <p:nvCxnSpPr>
          <p:cNvPr id="32" name="Elbow Connector 31"/>
          <p:cNvCxnSpPr>
            <a:stCxn id="15" idx="3"/>
            <a:endCxn id="23" idx="1"/>
          </p:cNvCxnSpPr>
          <p:nvPr/>
        </p:nvCxnSpPr>
        <p:spPr>
          <a:xfrm>
            <a:off x="2368585" y="2456865"/>
            <a:ext cx="1365215" cy="7451"/>
          </a:xfrm>
          <a:prstGeom prst="bentConnector3">
            <a:avLst>
              <a:gd name="adj1" fmla="val 50000"/>
            </a:avLst>
          </a:prstGeom>
          <a:ln w="38100" cmpd="sng">
            <a:tailEnd type="arrow"/>
          </a:ln>
        </p:spPr>
        <p:style>
          <a:lnRef idx="2">
            <a:schemeClr val="accent3"/>
          </a:lnRef>
          <a:fillRef idx="0">
            <a:schemeClr val="accent3"/>
          </a:fillRef>
          <a:effectRef idx="1">
            <a:schemeClr val="accent3"/>
          </a:effectRef>
          <a:fontRef idx="minor">
            <a:schemeClr val="tx1"/>
          </a:fontRef>
        </p:style>
      </p:cxnSp>
      <p:cxnSp>
        <p:nvCxnSpPr>
          <p:cNvPr id="36" name="Elbow Connector 35"/>
          <p:cNvCxnSpPr>
            <a:stCxn id="23" idx="3"/>
          </p:cNvCxnSpPr>
          <p:nvPr/>
        </p:nvCxnSpPr>
        <p:spPr>
          <a:xfrm flipV="1">
            <a:off x="5558847" y="2462562"/>
            <a:ext cx="1222953" cy="1754"/>
          </a:xfrm>
          <a:prstGeom prst="bentConnector3">
            <a:avLst>
              <a:gd name="adj1" fmla="val 50000"/>
            </a:avLst>
          </a:prstGeom>
          <a:ln w="38100" cmpd="sng">
            <a:tailEnd type="arrow"/>
          </a:ln>
        </p:spPr>
        <p:style>
          <a:lnRef idx="2">
            <a:schemeClr val="accent3"/>
          </a:lnRef>
          <a:fillRef idx="0">
            <a:schemeClr val="accent3"/>
          </a:fillRef>
          <a:effectRef idx="1">
            <a:schemeClr val="accent3"/>
          </a:effectRef>
          <a:fontRef idx="minor">
            <a:schemeClr val="tx1"/>
          </a:fontRef>
        </p:style>
      </p:cxnSp>
      <p:sp>
        <p:nvSpPr>
          <p:cNvPr id="7" name="TextBox 6"/>
          <p:cNvSpPr txBox="1"/>
          <p:nvPr/>
        </p:nvSpPr>
        <p:spPr>
          <a:xfrm>
            <a:off x="152400" y="152400"/>
            <a:ext cx="8473794" cy="584776"/>
          </a:xfrm>
          <a:prstGeom prst="rect">
            <a:avLst/>
          </a:prstGeom>
          <a:noFill/>
        </p:spPr>
        <p:txBody>
          <a:bodyPr wrap="none" rtlCol="0">
            <a:spAutoFit/>
          </a:bodyPr>
          <a:lstStyle/>
          <a:p>
            <a:r>
              <a:rPr lang="en-US" sz="3200" b="1" dirty="0" smtClean="0">
                <a:solidFill>
                  <a:srgbClr val="0070C0"/>
                </a:solidFill>
              </a:rPr>
              <a:t>Understand Economics of Plant + Sensors</a:t>
            </a:r>
            <a:endParaRPr lang="en-US" sz="3200" b="1" dirty="0">
              <a:solidFill>
                <a:srgbClr val="0070C0"/>
              </a:solidFill>
            </a:endParaRPr>
          </a:p>
        </p:txBody>
      </p:sp>
      <p:sp>
        <p:nvSpPr>
          <p:cNvPr id="28" name="Rectangle 27"/>
          <p:cNvSpPr/>
          <p:nvPr/>
        </p:nvSpPr>
        <p:spPr>
          <a:xfrm>
            <a:off x="2002266" y="1036988"/>
            <a:ext cx="4627134" cy="3148950"/>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70C0"/>
              </a:solidFill>
            </a:endParaRPr>
          </a:p>
        </p:txBody>
      </p:sp>
      <p:sp>
        <p:nvSpPr>
          <p:cNvPr id="30" name="TextBox 29"/>
          <p:cNvSpPr txBox="1"/>
          <p:nvPr/>
        </p:nvSpPr>
        <p:spPr>
          <a:xfrm>
            <a:off x="2002266" y="1117668"/>
            <a:ext cx="3057247" cy="646331"/>
          </a:xfrm>
          <a:prstGeom prst="rect">
            <a:avLst/>
          </a:prstGeom>
          <a:noFill/>
        </p:spPr>
        <p:txBody>
          <a:bodyPr wrap="none" rtlCol="0">
            <a:spAutoFit/>
          </a:bodyPr>
          <a:lstStyle/>
          <a:p>
            <a:r>
              <a:rPr lang="en-US" b="1" dirty="0" smtClean="0">
                <a:solidFill>
                  <a:srgbClr val="C00000"/>
                </a:solidFill>
              </a:rPr>
              <a:t>Understand Economics of </a:t>
            </a:r>
          </a:p>
          <a:p>
            <a:r>
              <a:rPr lang="en-US" b="1" dirty="0" smtClean="0">
                <a:solidFill>
                  <a:srgbClr val="C00000"/>
                </a:solidFill>
              </a:rPr>
              <a:t>Technology Supplier</a:t>
            </a:r>
            <a:endParaRPr lang="en-US" b="1" dirty="0">
              <a:solidFill>
                <a:srgbClr val="C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0422458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1-10-26 at 2.01.28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1999665"/>
            <a:ext cx="2368585" cy="914400"/>
          </a:xfrm>
          <a:prstGeom prst="rect">
            <a:avLst/>
          </a:prstGeom>
        </p:spPr>
      </p:pic>
      <p:grpSp>
        <p:nvGrpSpPr>
          <p:cNvPr id="2" name="Group 25"/>
          <p:cNvGrpSpPr/>
          <p:nvPr/>
        </p:nvGrpSpPr>
        <p:grpSpPr>
          <a:xfrm>
            <a:off x="3633495" y="1604066"/>
            <a:ext cx="2266313" cy="2452531"/>
            <a:chOff x="3227644" y="1981200"/>
            <a:chExt cx="2672162" cy="2452531"/>
          </a:xfrm>
        </p:grpSpPr>
        <p:sp>
          <p:nvSpPr>
            <p:cNvPr id="3" name="Rounded Rectangle 2"/>
            <p:cNvSpPr/>
            <p:nvPr/>
          </p:nvSpPr>
          <p:spPr>
            <a:xfrm>
              <a:off x="3227644" y="3704602"/>
              <a:ext cx="2672162" cy="729129"/>
            </a:xfrm>
            <a:prstGeom prst="roundRect">
              <a:avLst/>
            </a:prstGeom>
            <a:solidFill>
              <a:schemeClr val="accent4">
                <a:alpha val="23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bg1">
                      <a:lumMod val="65000"/>
                    </a:schemeClr>
                  </a:solidFill>
                </a:rPr>
                <a:t>Technology Supplier</a:t>
              </a:r>
            </a:p>
          </p:txBody>
        </p:sp>
        <p:pic>
          <p:nvPicPr>
            <p:cNvPr id="23" name="Picture 22" descr="2.png"/>
            <p:cNvPicPr>
              <a:picLocks noChangeAspect="1"/>
            </p:cNvPicPr>
            <p:nvPr/>
          </p:nvPicPr>
          <p:blipFill rotWithShape="1">
            <a:blip r:embed="rId3" cstate="email">
              <a:alphaModFix amt="29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3345913" y="1981200"/>
              <a:ext cx="2151875" cy="1720500"/>
            </a:xfrm>
            <a:prstGeom prst="rect">
              <a:avLst/>
            </a:prstGeom>
            <a:ln>
              <a:noFill/>
            </a:ln>
            <a:effectLst>
              <a:softEdge rad="112500"/>
            </a:effectLst>
          </p:spPr>
        </p:pic>
      </p:grpSp>
      <p:grpSp>
        <p:nvGrpSpPr>
          <p:cNvPr id="4" name="Group 26"/>
          <p:cNvGrpSpPr/>
          <p:nvPr/>
        </p:nvGrpSpPr>
        <p:grpSpPr>
          <a:xfrm>
            <a:off x="6781800" y="508068"/>
            <a:ext cx="2057400" cy="5562600"/>
            <a:chOff x="6781800" y="838200"/>
            <a:chExt cx="2057400" cy="5562600"/>
          </a:xfrm>
        </p:grpSpPr>
        <p:sp>
          <p:nvSpPr>
            <p:cNvPr id="16" name="Rounded Rectangle 15"/>
            <p:cNvSpPr/>
            <p:nvPr/>
          </p:nvSpPr>
          <p:spPr>
            <a:xfrm>
              <a:off x="6781800" y="838200"/>
              <a:ext cx="2057400" cy="55626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t" anchorCtr="0"/>
            <a:lstStyle/>
            <a:p>
              <a:pPr algn="ctr"/>
              <a:r>
                <a:rPr lang="en-US" b="1" dirty="0" smtClean="0">
                  <a:solidFill>
                    <a:srgbClr val="FF0000"/>
                  </a:solidFill>
                </a:rPr>
                <a:t>Industrial Plants</a:t>
              </a:r>
              <a:endParaRPr lang="en-US" b="1" dirty="0">
                <a:solidFill>
                  <a:srgbClr val="FF0000"/>
                </a:solidFill>
              </a:endParaRPr>
            </a:p>
          </p:txBody>
        </p:sp>
        <p:sp>
          <p:nvSpPr>
            <p:cNvPr id="17" name="Rounded Rectangle 16"/>
            <p:cNvSpPr/>
            <p:nvPr/>
          </p:nvSpPr>
          <p:spPr>
            <a:xfrm>
              <a:off x="7086600" y="1447800"/>
              <a:ext cx="1371600" cy="457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Plant #1</a:t>
              </a:r>
              <a:endParaRPr lang="en-US" dirty="0">
                <a:solidFill>
                  <a:schemeClr val="tx1"/>
                </a:solidFill>
              </a:endParaRPr>
            </a:p>
          </p:txBody>
        </p:sp>
        <p:sp>
          <p:nvSpPr>
            <p:cNvPr id="18" name="Rounded Rectangle 17"/>
            <p:cNvSpPr/>
            <p:nvPr/>
          </p:nvSpPr>
          <p:spPr>
            <a:xfrm>
              <a:off x="7086600" y="2209800"/>
              <a:ext cx="1371600" cy="457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000000"/>
                  </a:solidFill>
                </a:rPr>
                <a:t>Plant #2</a:t>
              </a:r>
              <a:endParaRPr lang="en-US" dirty="0">
                <a:solidFill>
                  <a:srgbClr val="000000"/>
                </a:solidFill>
              </a:endParaRPr>
            </a:p>
          </p:txBody>
        </p:sp>
        <p:sp>
          <p:nvSpPr>
            <p:cNvPr id="19" name="Rounded Rectangle 18"/>
            <p:cNvSpPr/>
            <p:nvPr/>
          </p:nvSpPr>
          <p:spPr>
            <a:xfrm>
              <a:off x="7086600" y="2971800"/>
              <a:ext cx="1371600" cy="457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000000"/>
                  </a:solidFill>
                </a:rPr>
                <a:t>Plant #3</a:t>
              </a:r>
              <a:endParaRPr lang="en-US" dirty="0">
                <a:solidFill>
                  <a:srgbClr val="000000"/>
                </a:solidFill>
              </a:endParaRPr>
            </a:p>
          </p:txBody>
        </p:sp>
        <p:pic>
          <p:nvPicPr>
            <p:cNvPr id="24" name="Picture 23"/>
            <p:cNvPicPr>
              <a:picLocks noChangeAspect="1"/>
            </p:cNvPicPr>
            <p:nvPr/>
          </p:nvPicPr>
          <p:blipFill>
            <a:blip r:embed="rId4"/>
            <a:stretch>
              <a:fillRect/>
            </a:stretch>
          </p:blipFill>
          <p:spPr>
            <a:xfrm>
              <a:off x="7010400" y="3733800"/>
              <a:ext cx="1596571" cy="1066800"/>
            </a:xfrm>
            <a:prstGeom prst="rect">
              <a:avLst/>
            </a:prstGeom>
            <a:ln>
              <a:noFill/>
            </a:ln>
            <a:effectLst>
              <a:softEdge rad="112500"/>
            </a:effectLst>
          </p:spPr>
        </p:pic>
        <p:pic>
          <p:nvPicPr>
            <p:cNvPr id="25" name="Picture 24"/>
            <p:cNvPicPr>
              <a:picLocks noChangeAspect="1"/>
            </p:cNvPicPr>
            <p:nvPr/>
          </p:nvPicPr>
          <p:blipFill>
            <a:blip r:embed="rId5"/>
            <a:stretch>
              <a:fillRect/>
            </a:stretch>
          </p:blipFill>
          <p:spPr>
            <a:xfrm>
              <a:off x="7010400" y="4800600"/>
              <a:ext cx="1672800" cy="1295400"/>
            </a:xfrm>
            <a:prstGeom prst="rect">
              <a:avLst/>
            </a:prstGeom>
            <a:ln>
              <a:noFill/>
            </a:ln>
            <a:effectLst>
              <a:softEdge rad="112500"/>
            </a:effectLst>
          </p:spPr>
        </p:pic>
      </p:grpSp>
      <p:cxnSp>
        <p:nvCxnSpPr>
          <p:cNvPr id="32" name="Elbow Connector 31"/>
          <p:cNvCxnSpPr>
            <a:stCxn id="15" idx="3"/>
            <a:endCxn id="23" idx="1"/>
          </p:cNvCxnSpPr>
          <p:nvPr/>
        </p:nvCxnSpPr>
        <p:spPr>
          <a:xfrm>
            <a:off x="2368585" y="2456865"/>
            <a:ext cx="1365215" cy="7451"/>
          </a:xfrm>
          <a:prstGeom prst="bentConnector3">
            <a:avLst>
              <a:gd name="adj1" fmla="val 50000"/>
            </a:avLst>
          </a:prstGeom>
          <a:ln w="38100" cmpd="sng">
            <a:tailEnd type="arrow"/>
          </a:ln>
        </p:spPr>
        <p:style>
          <a:lnRef idx="2">
            <a:schemeClr val="accent3"/>
          </a:lnRef>
          <a:fillRef idx="0">
            <a:schemeClr val="accent3"/>
          </a:fillRef>
          <a:effectRef idx="1">
            <a:schemeClr val="accent3"/>
          </a:effectRef>
          <a:fontRef idx="minor">
            <a:schemeClr val="tx1"/>
          </a:fontRef>
        </p:style>
      </p:cxnSp>
      <p:cxnSp>
        <p:nvCxnSpPr>
          <p:cNvPr id="36" name="Elbow Connector 35"/>
          <p:cNvCxnSpPr>
            <a:stCxn id="23" idx="3"/>
          </p:cNvCxnSpPr>
          <p:nvPr/>
        </p:nvCxnSpPr>
        <p:spPr>
          <a:xfrm flipV="1">
            <a:off x="5558847" y="2462562"/>
            <a:ext cx="1222953" cy="1754"/>
          </a:xfrm>
          <a:prstGeom prst="bentConnector3">
            <a:avLst>
              <a:gd name="adj1" fmla="val 50000"/>
            </a:avLst>
          </a:prstGeom>
          <a:ln w="38100" cmpd="sng">
            <a:tailEnd type="arrow"/>
          </a:ln>
        </p:spPr>
        <p:style>
          <a:lnRef idx="2">
            <a:schemeClr val="accent3"/>
          </a:lnRef>
          <a:fillRef idx="0">
            <a:schemeClr val="accent3"/>
          </a:fillRef>
          <a:effectRef idx="1">
            <a:schemeClr val="accent3"/>
          </a:effectRef>
          <a:fontRef idx="minor">
            <a:schemeClr val="tx1"/>
          </a:fontRef>
        </p:style>
      </p:cxnSp>
      <p:sp>
        <p:nvSpPr>
          <p:cNvPr id="6" name="Rectangle 5"/>
          <p:cNvSpPr/>
          <p:nvPr/>
        </p:nvSpPr>
        <p:spPr>
          <a:xfrm>
            <a:off x="6357006" y="418420"/>
            <a:ext cx="2634594" cy="5652247"/>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70C0"/>
              </a:solidFill>
            </a:endParaRPr>
          </a:p>
        </p:txBody>
      </p:sp>
      <p:sp>
        <p:nvSpPr>
          <p:cNvPr id="7" name="TextBox 6"/>
          <p:cNvSpPr txBox="1"/>
          <p:nvPr/>
        </p:nvSpPr>
        <p:spPr>
          <a:xfrm>
            <a:off x="0" y="228600"/>
            <a:ext cx="7437653" cy="523220"/>
          </a:xfrm>
          <a:prstGeom prst="rect">
            <a:avLst/>
          </a:prstGeom>
          <a:noFill/>
        </p:spPr>
        <p:txBody>
          <a:bodyPr wrap="none" rtlCol="0">
            <a:spAutoFit/>
          </a:bodyPr>
          <a:lstStyle/>
          <a:p>
            <a:r>
              <a:rPr lang="en-US" sz="2800" b="1" dirty="0" smtClean="0">
                <a:solidFill>
                  <a:srgbClr val="0070C0"/>
                </a:solidFill>
              </a:rPr>
              <a:t>Understand Economics of Plant + Sensors</a:t>
            </a:r>
            <a:endParaRPr lang="en-US" sz="2800" b="1" dirty="0">
              <a:solidFill>
                <a:srgbClr val="0070C0"/>
              </a:solidFill>
            </a:endParaRPr>
          </a:p>
        </p:txBody>
      </p:sp>
      <p:sp>
        <p:nvSpPr>
          <p:cNvPr id="28" name="Rectangle 27"/>
          <p:cNvSpPr/>
          <p:nvPr/>
        </p:nvSpPr>
        <p:spPr>
          <a:xfrm>
            <a:off x="2002266" y="1036988"/>
            <a:ext cx="4627134" cy="3148950"/>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70C0"/>
              </a:solidFill>
            </a:endParaRPr>
          </a:p>
        </p:txBody>
      </p:sp>
      <p:sp>
        <p:nvSpPr>
          <p:cNvPr id="30" name="TextBox 29"/>
          <p:cNvSpPr txBox="1"/>
          <p:nvPr/>
        </p:nvSpPr>
        <p:spPr>
          <a:xfrm>
            <a:off x="2002266" y="1117668"/>
            <a:ext cx="3057247" cy="646331"/>
          </a:xfrm>
          <a:prstGeom prst="rect">
            <a:avLst/>
          </a:prstGeom>
          <a:noFill/>
        </p:spPr>
        <p:txBody>
          <a:bodyPr wrap="none" rtlCol="0">
            <a:spAutoFit/>
          </a:bodyPr>
          <a:lstStyle/>
          <a:p>
            <a:r>
              <a:rPr lang="en-US" b="1" dirty="0" smtClean="0">
                <a:solidFill>
                  <a:schemeClr val="bg1">
                    <a:lumMod val="65000"/>
                  </a:schemeClr>
                </a:solidFill>
              </a:rPr>
              <a:t>Understand Economics of </a:t>
            </a:r>
          </a:p>
          <a:p>
            <a:r>
              <a:rPr lang="en-US" b="1" dirty="0" smtClean="0">
                <a:solidFill>
                  <a:schemeClr val="bg1">
                    <a:lumMod val="65000"/>
                  </a:schemeClr>
                </a:solidFill>
              </a:rPr>
              <a:t>Technology Supplier</a:t>
            </a:r>
            <a:endParaRPr lang="en-US" b="1" dirty="0">
              <a:solidFill>
                <a:schemeClr val="bg1">
                  <a:lumMod val="65000"/>
                </a:scheme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0422458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8" name="Snip and Round Single Corner Rectangle 7"/>
          <p:cNvSpPr/>
          <p:nvPr/>
        </p:nvSpPr>
        <p:spPr>
          <a:xfrm>
            <a:off x="3785791" y="1770406"/>
            <a:ext cx="1543573" cy="239288"/>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endParaRPr lang="en-US" sz="1200" dirty="0">
              <a:solidFill>
                <a:srgbClr val="404040"/>
              </a:solidFill>
              <a:latin typeface="Helvetica"/>
              <a:cs typeface="Helvetica"/>
            </a:endParaRP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6" name="Snip and Round Single Corner Rectangle 25"/>
          <p:cNvSpPr/>
          <p:nvPr/>
        </p:nvSpPr>
        <p:spPr>
          <a:xfrm>
            <a:off x="341551" y="1841551"/>
            <a:ext cx="1533484" cy="526261"/>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78556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 + Suppliers/Manufacturers</a:t>
            </a:r>
            <a:endParaRPr lang="en-US" sz="1200" dirty="0">
              <a:solidFill>
                <a:srgbClr val="404040"/>
              </a:solidFill>
              <a:latin typeface="Helvetica"/>
              <a:cs typeface="Helvetica"/>
            </a:endParaRPr>
          </a:p>
        </p:txBody>
      </p:sp>
      <p:sp>
        <p:nvSpPr>
          <p:cNvPr id="29" name="Snip and Round Single Corner Rectangle 28"/>
          <p:cNvSpPr/>
          <p:nvPr/>
        </p:nvSpPr>
        <p:spPr>
          <a:xfrm>
            <a:off x="341551" y="2433962"/>
            <a:ext cx="1533484" cy="59755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 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fld id="{F68F442A-0CA1-7144-8752-F1F482ED7D1E}" type="slidenum">
              <a:rPr lang="en-US" smtClean="0"/>
              <a:pPr/>
              <a:t>167</a:t>
            </a:fld>
            <a:endParaRPr lang="en-US"/>
          </a:p>
        </p:txBody>
      </p:sp>
      <p:sp>
        <p:nvSpPr>
          <p:cNvPr id="43" name="Snip and Round Single Corner Rectangle 42"/>
          <p:cNvSpPr/>
          <p:nvPr/>
        </p:nvSpPr>
        <p:spPr>
          <a:xfrm>
            <a:off x="3785790" y="2044002"/>
            <a:ext cx="1543573" cy="417874"/>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Regulatory/Insurance</a:t>
            </a:r>
            <a:endParaRPr lang="en-US" sz="1200" dirty="0">
              <a:solidFill>
                <a:srgbClr val="404040"/>
              </a:solidFill>
              <a:latin typeface="Helvetica"/>
              <a:cs typeface="Helvetica"/>
            </a:endParaRPr>
          </a:p>
        </p:txBody>
      </p:sp>
      <p:sp>
        <p:nvSpPr>
          <p:cNvPr id="45" name="Snip and Round Single Corner Rectangle 44"/>
          <p:cNvSpPr/>
          <p:nvPr/>
        </p:nvSpPr>
        <p:spPr>
          <a:xfrm>
            <a:off x="3775701" y="3000159"/>
            <a:ext cx="1543573" cy="374456"/>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Reliably detect species of interest</a:t>
            </a:r>
            <a:endParaRPr lang="en-US" sz="1200" dirty="0">
              <a:solidFill>
                <a:srgbClr val="404040"/>
              </a:solidFill>
              <a:latin typeface="Helvetica"/>
              <a:cs typeface="Helvetica"/>
            </a:endParaRPr>
          </a:p>
        </p:txBody>
      </p:sp>
      <p:sp>
        <p:nvSpPr>
          <p:cNvPr id="46" name="Snip and Round Single Corner Rectangle 45"/>
          <p:cNvSpPr/>
          <p:nvPr/>
        </p:nvSpPr>
        <p:spPr>
          <a:xfrm>
            <a:off x="3775701" y="3410958"/>
            <a:ext cx="1543573" cy="234097"/>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Easy to use</a:t>
            </a:r>
            <a:endParaRPr lang="en-US" sz="1200" dirty="0">
              <a:solidFill>
                <a:srgbClr val="404040"/>
              </a:solidFill>
              <a:latin typeface="Helvetica"/>
              <a:cs typeface="Helvetica"/>
            </a:endParaRPr>
          </a:p>
        </p:txBody>
      </p:sp>
      <p:sp>
        <p:nvSpPr>
          <p:cNvPr id="47" name="Snip and Round Single Corner Rectangle 46"/>
          <p:cNvSpPr/>
          <p:nvPr/>
        </p:nvSpPr>
        <p:spPr>
          <a:xfrm>
            <a:off x="3775701" y="3678155"/>
            <a:ext cx="1543573" cy="343164"/>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Sync with other </a:t>
            </a:r>
            <a:r>
              <a:rPr lang="en-US" sz="1200" dirty="0" err="1" smtClean="0">
                <a:solidFill>
                  <a:srgbClr val="404040"/>
                </a:solidFill>
                <a:latin typeface="Helvetica"/>
                <a:cs typeface="Helvetica"/>
              </a:rPr>
              <a:t>maint</a:t>
            </a:r>
            <a:r>
              <a:rPr lang="en-US" sz="1200" dirty="0" smtClean="0">
                <a:solidFill>
                  <a:srgbClr val="404040"/>
                </a:solidFill>
                <a:latin typeface="Helvetica"/>
                <a:cs typeface="Helvetica"/>
              </a:rPr>
              <a:t>. cycle</a:t>
            </a:r>
            <a:endParaRPr lang="en-US" sz="1200" dirty="0">
              <a:solidFill>
                <a:srgbClr val="404040"/>
              </a:solidFill>
              <a:latin typeface="Helvetica"/>
              <a:cs typeface="Helvetica"/>
            </a:endParaRPr>
          </a:p>
        </p:txBody>
      </p:sp>
      <p:sp>
        <p:nvSpPr>
          <p:cNvPr id="48" name="Snip and Round Single Corner Rectangle 47"/>
          <p:cNvSpPr/>
          <p:nvPr/>
        </p:nvSpPr>
        <p:spPr>
          <a:xfrm>
            <a:off x="3775701" y="4056417"/>
            <a:ext cx="1543573" cy="247100"/>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Wireless(if volume)</a:t>
            </a:r>
            <a:endParaRPr lang="en-US" sz="1200" dirty="0">
              <a:solidFill>
                <a:srgbClr val="404040"/>
              </a:solidFill>
              <a:latin typeface="Helvetica"/>
              <a:cs typeface="Helvetica"/>
            </a:endParaRPr>
          </a:p>
        </p:txBody>
      </p:sp>
      <p:sp>
        <p:nvSpPr>
          <p:cNvPr id="49" name="Snip and Round Single Corner Rectangle 48"/>
          <p:cNvSpPr/>
          <p:nvPr/>
        </p:nvSpPr>
        <p:spPr>
          <a:xfrm>
            <a:off x="7231600" y="1657547"/>
            <a:ext cx="1533484" cy="780813"/>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 (especially if R&amp;D is needed)</a:t>
            </a:r>
            <a:endParaRPr lang="en-US" sz="1200" dirty="0">
              <a:solidFill>
                <a:srgbClr val="404040"/>
              </a:solidFill>
              <a:latin typeface="Helvetica"/>
              <a:cs typeface="Helvetica"/>
            </a:endParaRPr>
          </a:p>
        </p:txBody>
      </p:sp>
      <p:pic>
        <p:nvPicPr>
          <p:cNvPr id="50" name="Picture 49"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51" name="Picture 50"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52" name="Picture 51"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55" name="Snip and Round Single Corner Rectangle 54"/>
          <p:cNvSpPr/>
          <p:nvPr/>
        </p:nvSpPr>
        <p:spPr>
          <a:xfrm>
            <a:off x="7231600" y="2807663"/>
            <a:ext cx="1533484" cy="407034"/>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
        <p:nvSpPr>
          <p:cNvPr id="58" name="Snip and Round Single Corner Rectangle 57"/>
          <p:cNvSpPr/>
          <p:nvPr/>
        </p:nvSpPr>
        <p:spPr>
          <a:xfrm>
            <a:off x="7231600" y="3310572"/>
            <a:ext cx="1533484" cy="25219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t>
            </a:r>
            <a:endParaRPr lang="en-US" sz="1200" dirty="0">
              <a:solidFill>
                <a:srgbClr val="404040"/>
              </a:solidFill>
              <a:latin typeface="Helvetica"/>
              <a:cs typeface="Helvetica"/>
            </a:endParaRPr>
          </a:p>
        </p:txBody>
      </p:sp>
      <p:sp>
        <p:nvSpPr>
          <p:cNvPr id="41" name="Snip and Round Single Corner Rectangle 40"/>
          <p:cNvSpPr/>
          <p:nvPr/>
        </p:nvSpPr>
        <p:spPr>
          <a:xfrm>
            <a:off x="7322765" y="148315"/>
            <a:ext cx="1533484" cy="263223"/>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Explored Item</a:t>
            </a:r>
            <a:endParaRPr lang="en-US" sz="1200" dirty="0">
              <a:solidFill>
                <a:srgbClr val="404040"/>
              </a:solidFill>
              <a:latin typeface="Helvetica"/>
              <a:cs typeface="Helvetica"/>
            </a:endParaRPr>
          </a:p>
        </p:txBody>
      </p:sp>
      <p:sp>
        <p:nvSpPr>
          <p:cNvPr id="42" name="Snip and Round Single Corner Rectangle 41"/>
          <p:cNvSpPr/>
          <p:nvPr/>
        </p:nvSpPr>
        <p:spPr>
          <a:xfrm>
            <a:off x="3795880" y="2511130"/>
            <a:ext cx="1533484" cy="423639"/>
          </a:xfrm>
          <a:prstGeom prst="snip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Minimum Viable Product</a:t>
            </a:r>
            <a:endParaRPr lang="en-US" sz="1200" u="sng" dirty="0">
              <a:solidFill>
                <a:srgbClr val="000000"/>
              </a:solidFill>
              <a:latin typeface="Helvetica"/>
              <a:cs typeface="Helvetica"/>
            </a:endParaRPr>
          </a:p>
        </p:txBody>
      </p:sp>
      <p:sp>
        <p:nvSpPr>
          <p:cNvPr id="53" name="Snip and Round Single Corner Rectangle 52"/>
          <p:cNvSpPr/>
          <p:nvPr/>
        </p:nvSpPr>
        <p:spPr>
          <a:xfrm>
            <a:off x="3785790" y="1041054"/>
            <a:ext cx="1533484" cy="673183"/>
          </a:xfrm>
          <a:prstGeom prst="snipRoundRect">
            <a:avLst/>
          </a:prstGeom>
          <a:solidFill>
            <a:schemeClr val="bg1"/>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chemeClr val="tx1"/>
                </a:solidFill>
                <a:latin typeface="Helvetica"/>
                <a:cs typeface="Helvetica"/>
              </a:rPr>
              <a:t>H</a:t>
            </a:r>
            <a:r>
              <a:rPr lang="en-US" sz="1200" u="sng" baseline="-25000" dirty="0" smtClean="0">
                <a:solidFill>
                  <a:schemeClr val="tx1"/>
                </a:solidFill>
                <a:latin typeface="Helvetica"/>
                <a:cs typeface="Helvetica"/>
              </a:rPr>
              <a:t>2</a:t>
            </a:r>
            <a:r>
              <a:rPr lang="en-US" sz="1200" u="sng" dirty="0" smtClean="0">
                <a:solidFill>
                  <a:schemeClr val="tx1"/>
                </a:solidFill>
                <a:latin typeface="Helvetica"/>
                <a:cs typeface="Helvetica"/>
              </a:rPr>
              <a:t>/HC Monitoring In Severe Environments</a:t>
            </a:r>
            <a:endParaRPr lang="en-US" sz="1200" u="sng" dirty="0">
              <a:solidFill>
                <a:schemeClr val="tx1"/>
              </a:solidFill>
              <a:latin typeface="Helvetica"/>
              <a:cs typeface="Helvetica"/>
            </a:endParaRPr>
          </a:p>
        </p:txBody>
      </p:sp>
      <p:sp>
        <p:nvSpPr>
          <p:cNvPr id="59" name="Snip and Round Single Corner Rectangle 58"/>
          <p:cNvSpPr/>
          <p:nvPr/>
        </p:nvSpPr>
        <p:spPr>
          <a:xfrm>
            <a:off x="7231600" y="2492752"/>
            <a:ext cx="1533484" cy="266111"/>
          </a:xfrm>
          <a:prstGeom prst="snipRoundRect">
            <a:avLst/>
          </a:prstGeom>
          <a:solidFill>
            <a:srgbClr val="FFFFFF"/>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Applications</a:t>
            </a:r>
            <a:endParaRPr lang="en-US" sz="1200" u="sng" dirty="0">
              <a:solidFill>
                <a:srgbClr val="000000"/>
              </a:solidFill>
              <a:latin typeface="Helvetica"/>
              <a:cs typeface="Helvetica"/>
            </a:endParaRPr>
          </a:p>
        </p:txBody>
      </p:sp>
      <p:sp>
        <p:nvSpPr>
          <p:cNvPr id="60" name="Snip and Round Single Corner Rectangle 59"/>
          <p:cNvSpPr/>
          <p:nvPr/>
        </p:nvSpPr>
        <p:spPr>
          <a:xfrm>
            <a:off x="5567424" y="160073"/>
            <a:ext cx="1543573" cy="239288"/>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Accepted</a:t>
            </a:r>
            <a:endParaRPr lang="en-US" sz="1200" dirty="0">
              <a:solidFill>
                <a:srgbClr val="404040"/>
              </a:solidFill>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075988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2" descr="http://www.uhdenora.com/images/img/chlor_alkali04_big.jpg"/>
          <p:cNvPicPr>
            <a:picLocks noChangeAspect="1" noChangeArrowheads="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6392"/>
          <a:stretch/>
        </p:blipFill>
        <p:spPr bwMode="auto">
          <a:xfrm>
            <a:off x="202511" y="530743"/>
            <a:ext cx="4407557" cy="218387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Slide Number Placeholder 3"/>
          <p:cNvSpPr>
            <a:spLocks noGrp="1"/>
          </p:cNvSpPr>
          <p:nvPr>
            <p:ph type="sldNum" sz="quarter" idx="12"/>
          </p:nvPr>
        </p:nvSpPr>
        <p:spPr/>
        <p:txBody>
          <a:bodyPr/>
          <a:lstStyle/>
          <a:p>
            <a:fld id="{F68F442A-0CA1-7144-8752-F1F482ED7D1E}" type="slidenum">
              <a:rPr lang="en-US" smtClean="0"/>
              <a:pPr/>
              <a:t>168</a:t>
            </a:fld>
            <a:endParaRPr lang="en-US"/>
          </a:p>
        </p:txBody>
      </p:sp>
      <p:pic>
        <p:nvPicPr>
          <p:cNvPr id="8" name="Picture 4" descr="http://electrochem.cwru.edu/encycl/fig/b01/b01-f09b.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14297" y="490204"/>
            <a:ext cx="3324903" cy="222054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 name="TextBox 8"/>
          <p:cNvSpPr txBox="1"/>
          <p:nvPr/>
        </p:nvSpPr>
        <p:spPr>
          <a:xfrm>
            <a:off x="1066800" y="510995"/>
            <a:ext cx="131369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Helvetica"/>
                <a:cs typeface="Helvetica"/>
              </a:rPr>
              <a:t>Diaphragm</a:t>
            </a:r>
            <a:endParaRPr lang="en-US" dirty="0">
              <a:latin typeface="Helvetica"/>
              <a:cs typeface="Helvetica"/>
            </a:endParaRPr>
          </a:p>
        </p:txBody>
      </p:sp>
      <p:sp>
        <p:nvSpPr>
          <p:cNvPr id="10" name="TextBox 9"/>
          <p:cNvSpPr txBox="1"/>
          <p:nvPr/>
        </p:nvSpPr>
        <p:spPr>
          <a:xfrm>
            <a:off x="6569819" y="487479"/>
            <a:ext cx="128799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Helvetica"/>
                <a:cs typeface="Helvetica"/>
              </a:rPr>
              <a:t>Membrane</a:t>
            </a:r>
            <a:endParaRPr lang="en-US" dirty="0">
              <a:latin typeface="Helvetica"/>
              <a:cs typeface="Helvetica"/>
            </a:endParaRPr>
          </a:p>
        </p:txBody>
      </p:sp>
      <p:pic>
        <p:nvPicPr>
          <p:cNvPr id="13" name="Picture 2" descr="http://www.mixbusinessdesign.net/wp-content/uploads/2011/10/Money-2.jpg"/>
          <p:cNvPicPr>
            <a:picLocks noChangeAspect="1" noChangeArrowheads="1"/>
          </p:cNvPicPr>
          <p:nvPr/>
        </p:nvPicPr>
        <p:blipFill>
          <a:blip r:embed="rId4">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5">
                    <a14:imgEffect>
                      <a14:backgroundRemoval t="0" b="100000" l="0" r="10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68021" y="1846031"/>
            <a:ext cx="1373429" cy="171678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7" name="TextBox 6"/>
          <p:cNvSpPr txBox="1"/>
          <p:nvPr/>
        </p:nvSpPr>
        <p:spPr>
          <a:xfrm>
            <a:off x="4565065" y="2715248"/>
            <a:ext cx="150554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Helvetica"/>
                <a:cs typeface="Helvetica"/>
              </a:rPr>
              <a:t>$240/MT Cl2</a:t>
            </a:r>
            <a:endParaRPr lang="en-US" dirty="0">
              <a:latin typeface="Helvetica"/>
              <a:cs typeface="Helvetica"/>
            </a:endParaRPr>
          </a:p>
        </p:txBody>
      </p:sp>
      <p:sp>
        <p:nvSpPr>
          <p:cNvPr id="14" name="TextBox 13"/>
          <p:cNvSpPr txBox="1"/>
          <p:nvPr/>
        </p:nvSpPr>
        <p:spPr>
          <a:xfrm>
            <a:off x="3594960" y="3645127"/>
            <a:ext cx="535274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Helvetica"/>
                <a:cs typeface="Helvetica"/>
              </a:rPr>
              <a:t>Cost of damages + downtime per incident per year</a:t>
            </a:r>
            <a:endParaRPr lang="en-US" dirty="0">
              <a:latin typeface="Helvetica"/>
              <a:cs typeface="Helvetica"/>
            </a:endParaRPr>
          </a:p>
        </p:txBody>
      </p:sp>
      <p:sp>
        <p:nvSpPr>
          <p:cNvPr id="15" name="TextBox 14"/>
          <p:cNvSpPr txBox="1"/>
          <p:nvPr/>
        </p:nvSpPr>
        <p:spPr>
          <a:xfrm>
            <a:off x="219125" y="2845579"/>
            <a:ext cx="3749744" cy="1754327"/>
          </a:xfrm>
          <a:prstGeom prst="rect">
            <a:avLst/>
          </a:prstGeom>
          <a:noFill/>
        </p:spPr>
        <p:txBody>
          <a:bodyPr wrap="none" rtlCol="0">
            <a:spAutoFit/>
          </a:bodyPr>
          <a:lstStyle/>
          <a:p>
            <a:pPr marL="285750" indent="-285750">
              <a:buFont typeface="Wingdings" charset="2"/>
              <a:buChar char="ü"/>
            </a:pPr>
            <a:r>
              <a:rPr lang="en-US" dirty="0" smtClean="0">
                <a:solidFill>
                  <a:srgbClr val="008000"/>
                </a:solidFill>
              </a:rPr>
              <a:t>Operational conditions</a:t>
            </a:r>
          </a:p>
          <a:p>
            <a:pPr marL="285750" indent="-285750">
              <a:buFont typeface="Wingdings" charset="2"/>
              <a:buChar char="ü"/>
            </a:pPr>
            <a:r>
              <a:rPr lang="en-US" dirty="0" smtClean="0">
                <a:solidFill>
                  <a:srgbClr val="008000"/>
                </a:solidFill>
              </a:rPr>
              <a:t>Capital cost per incident</a:t>
            </a:r>
          </a:p>
          <a:p>
            <a:pPr marL="285750" indent="-285750">
              <a:buFont typeface="Wingdings" charset="2"/>
              <a:buChar char="ü"/>
            </a:pPr>
            <a:r>
              <a:rPr lang="en-US" dirty="0" smtClean="0">
                <a:solidFill>
                  <a:srgbClr val="008000"/>
                </a:solidFill>
              </a:rPr>
              <a:t>Downtime per incident</a:t>
            </a:r>
          </a:p>
          <a:p>
            <a:pPr marL="285750" indent="-285750">
              <a:buFont typeface="Wingdings" charset="2"/>
              <a:buChar char="ü"/>
            </a:pPr>
            <a:r>
              <a:rPr lang="en-US" dirty="0" smtClean="0">
                <a:solidFill>
                  <a:srgbClr val="008000"/>
                </a:solidFill>
              </a:rPr>
              <a:t># of cells protected</a:t>
            </a:r>
          </a:p>
          <a:p>
            <a:pPr marL="285750" indent="-285750">
              <a:buFont typeface="Wingdings" charset="2"/>
              <a:buChar char="ü"/>
            </a:pPr>
            <a:r>
              <a:rPr lang="en-US" dirty="0" smtClean="0">
                <a:solidFill>
                  <a:srgbClr val="008000"/>
                </a:solidFill>
              </a:rPr>
              <a:t>Time between incidents</a:t>
            </a:r>
          </a:p>
          <a:p>
            <a:pPr marL="285750" indent="-285750">
              <a:buFont typeface="Wingdings" charset="2"/>
              <a:buChar char="ü"/>
            </a:pPr>
            <a:r>
              <a:rPr lang="en-US" dirty="0" smtClean="0">
                <a:solidFill>
                  <a:srgbClr val="008000"/>
                </a:solidFill>
              </a:rPr>
              <a:t>Number of cells, US and worldwide</a:t>
            </a:r>
            <a:endParaRPr lang="en-US" dirty="0">
              <a:solidFill>
                <a:srgbClr val="008000"/>
              </a:solidFill>
            </a:endParaRPr>
          </a:p>
        </p:txBody>
      </p:sp>
      <p:graphicFrame>
        <p:nvGraphicFramePr>
          <p:cNvPr id="17" name="Table 16"/>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88669924"/>
              </p:ext>
            </p:extLst>
          </p:nvPr>
        </p:nvGraphicFramePr>
        <p:xfrm>
          <a:off x="446835" y="5218431"/>
          <a:ext cx="8264559" cy="741680"/>
        </p:xfrm>
        <a:graphic>
          <a:graphicData uri="http://schemas.openxmlformats.org/drawingml/2006/table">
            <a:tbl>
              <a:tblPr firstRow="1" bandRow="1">
                <a:tableStyleId>{7E9639D4-E3E2-4D34-9284-5A2195B3D0D7}</a:tableStyleId>
              </a:tblPr>
              <a:tblGrid>
                <a:gridCol w="2754853"/>
                <a:gridCol w="2754853"/>
                <a:gridCol w="2754853"/>
              </a:tblGrid>
              <a:tr h="370840">
                <a:tc>
                  <a:txBody>
                    <a:bodyPr/>
                    <a:lstStyle/>
                    <a:p>
                      <a:pPr algn="ctr"/>
                      <a:r>
                        <a:rPr lang="en-US" dirty="0" smtClean="0"/>
                        <a:t>Diaphragm</a:t>
                      </a:r>
                      <a:endParaRPr lang="en-US" dirty="0">
                        <a:latin typeface="Helvetica"/>
                        <a:cs typeface="Helvetica"/>
                      </a:endParaRPr>
                    </a:p>
                  </a:txBody>
                  <a:tcPr/>
                </a:tc>
                <a:tc>
                  <a:txBody>
                    <a:bodyPr/>
                    <a:lstStyle/>
                    <a:p>
                      <a:pPr algn="ctr"/>
                      <a:r>
                        <a:rPr lang="en-US" dirty="0" smtClean="0"/>
                        <a:t>Membrane</a:t>
                      </a:r>
                      <a:endParaRPr lang="en-US" dirty="0">
                        <a:latin typeface="Helvetica"/>
                        <a:cs typeface="Helvetica"/>
                      </a:endParaRPr>
                    </a:p>
                  </a:txBody>
                  <a:tcPr/>
                </a:tc>
                <a:tc>
                  <a:txBody>
                    <a:bodyPr/>
                    <a:lstStyle/>
                    <a:p>
                      <a:pPr algn="ctr"/>
                      <a:r>
                        <a:rPr lang="en-US" dirty="0" smtClean="0"/>
                        <a:t>Membrane Header</a:t>
                      </a:r>
                      <a:endParaRPr lang="en-US" dirty="0">
                        <a:latin typeface="Helvetica"/>
                        <a:cs typeface="Helvetica"/>
                      </a:endParaRPr>
                    </a:p>
                  </a:txBody>
                  <a:tcPr/>
                </a:tc>
              </a:tr>
              <a:tr h="370840">
                <a:tc>
                  <a:txBody>
                    <a:bodyPr/>
                    <a:lstStyle/>
                    <a:p>
                      <a:pPr algn="ctr"/>
                      <a:r>
                        <a:rPr lang="en-US" dirty="0" smtClean="0"/>
                        <a:t>$2,500</a:t>
                      </a:r>
                      <a:endParaRPr lang="en-US" dirty="0">
                        <a:latin typeface="Helvetica"/>
                        <a:cs typeface="Helvetica"/>
                      </a:endParaRPr>
                    </a:p>
                  </a:txBody>
                  <a:tcPr/>
                </a:tc>
                <a:tc>
                  <a:txBody>
                    <a:bodyPr/>
                    <a:lstStyle/>
                    <a:p>
                      <a:pPr algn="ctr"/>
                      <a:r>
                        <a:rPr lang="en-US" dirty="0" smtClean="0"/>
                        <a:t>$270</a:t>
                      </a:r>
                      <a:endParaRPr lang="en-US" dirty="0">
                        <a:latin typeface="Helvetica"/>
                        <a:cs typeface="Helvetica"/>
                      </a:endParaRPr>
                    </a:p>
                  </a:txBody>
                  <a:tcPr/>
                </a:tc>
                <a:tc>
                  <a:txBody>
                    <a:bodyPr/>
                    <a:lstStyle/>
                    <a:p>
                      <a:pPr algn="ctr"/>
                      <a:r>
                        <a:rPr lang="en-US" dirty="0" smtClean="0"/>
                        <a:t>$10,600</a:t>
                      </a:r>
                      <a:endParaRPr lang="en-US" dirty="0">
                        <a:latin typeface="Helvetica"/>
                        <a:cs typeface="Helvetica"/>
                      </a:endParaRPr>
                    </a:p>
                  </a:txBody>
                  <a:tcPr/>
                </a:tc>
              </a:tr>
            </a:tbl>
          </a:graphicData>
        </a:graphic>
      </p:graphicFrame>
      <p:sp>
        <p:nvSpPr>
          <p:cNvPr id="2" name="TextBox 1"/>
          <p:cNvSpPr txBox="1"/>
          <p:nvPr/>
        </p:nvSpPr>
        <p:spPr>
          <a:xfrm>
            <a:off x="2586954" y="4471612"/>
            <a:ext cx="4048592" cy="553998"/>
          </a:xfrm>
          <a:prstGeom prst="rect">
            <a:avLst/>
          </a:prstGeom>
          <a:noFill/>
        </p:spPr>
        <p:txBody>
          <a:bodyPr wrap="none" rtlCol="0">
            <a:spAutoFit/>
          </a:bodyPr>
          <a:lstStyle/>
          <a:p>
            <a:r>
              <a:rPr lang="en-US" sz="3000" u="sng" dirty="0" smtClean="0">
                <a:latin typeface="Helvetica"/>
                <a:cs typeface="Helvetica"/>
              </a:rPr>
              <a:t>Value per unit per year</a:t>
            </a:r>
            <a:endParaRPr lang="en-US" sz="3000" u="sng" dirty="0">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961419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8F442A-0CA1-7144-8752-F1F482ED7D1E}" type="slidenum">
              <a:rPr lang="en-US" smtClean="0"/>
              <a:pPr/>
              <a:t>169</a:t>
            </a:fld>
            <a:endParaRPr lang="en-US"/>
          </a:p>
        </p:txBody>
      </p:sp>
      <p:pic>
        <p:nvPicPr>
          <p:cNvPr id="5" name="Picture 4"/>
          <p:cNvPicPr>
            <a:picLocks noChangeAspect="1"/>
          </p:cNvPicPr>
          <p:nvPr/>
        </p:nvPicPr>
        <p:blipFill rotWithShape="1">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3">
                    <a14:imgEffect>
                      <a14:backgroundRemoval t="10498" b="50180" l="27523" r="74660"/>
                    </a14:imgEffect>
                  </a14:imgLayer>
                </a14:imgProps>
              </a:ext>
            </a:extLst>
          </a:blip>
          <a:srcRect l="21631" t="5538" r="19448" b="44860"/>
          <a:stretch/>
        </p:blipFill>
        <p:spPr>
          <a:xfrm>
            <a:off x="591451" y="564750"/>
            <a:ext cx="1401184" cy="1179579"/>
          </a:xfrm>
          <a:prstGeom prst="rect">
            <a:avLst/>
          </a:prstGeom>
        </p:spPr>
      </p:pic>
      <p:sp>
        <p:nvSpPr>
          <p:cNvPr id="6" name="TextBox 5"/>
          <p:cNvSpPr txBox="1"/>
          <p:nvPr/>
        </p:nvSpPr>
        <p:spPr>
          <a:xfrm>
            <a:off x="1992635" y="714830"/>
            <a:ext cx="6260667" cy="861774"/>
          </a:xfrm>
          <a:prstGeom prst="rect">
            <a:avLst/>
          </a:prstGeom>
          <a:noFill/>
        </p:spPr>
        <p:txBody>
          <a:bodyPr wrap="square" rtlCol="0">
            <a:spAutoFit/>
          </a:bodyPr>
          <a:lstStyle/>
          <a:p>
            <a:r>
              <a:rPr lang="en-US" sz="2500" dirty="0" smtClean="0"/>
              <a:t>Soft product launch projected for Q1-Q2 2012</a:t>
            </a:r>
          </a:p>
          <a:p>
            <a:r>
              <a:rPr lang="en-US" sz="2500" dirty="0" smtClean="0"/>
              <a:t>General launch projected for Q4 2012</a:t>
            </a:r>
            <a:endParaRPr lang="en-US" sz="2500" dirty="0"/>
          </a:p>
        </p:txBody>
      </p:sp>
      <p:graphicFrame>
        <p:nvGraphicFramePr>
          <p:cNvPr id="7" name="Table 6"/>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5260933"/>
              </p:ext>
            </p:extLst>
          </p:nvPr>
        </p:nvGraphicFramePr>
        <p:xfrm>
          <a:off x="1992635" y="2977562"/>
          <a:ext cx="5234440" cy="2966720"/>
        </p:xfrm>
        <a:graphic>
          <a:graphicData uri="http://schemas.openxmlformats.org/drawingml/2006/table">
            <a:tbl>
              <a:tblPr firstRow="1" bandRow="1">
                <a:tableStyleId>{073A0DAA-6AF3-43AB-8588-CEC1D06C72B9}</a:tableStyleId>
              </a:tblPr>
              <a:tblGrid>
                <a:gridCol w="798474"/>
                <a:gridCol w="1818746"/>
                <a:gridCol w="754114"/>
                <a:gridCol w="1863106"/>
              </a:tblGrid>
              <a:tr h="370840">
                <a:tc>
                  <a:txBody>
                    <a:bodyPr/>
                    <a:lstStyle/>
                    <a:p>
                      <a:pPr algn="ctr"/>
                      <a:r>
                        <a:rPr lang="en-US" dirty="0" smtClean="0"/>
                        <a:t>Year</a:t>
                      </a:r>
                      <a:endParaRPr lang="en-US" dirty="0"/>
                    </a:p>
                  </a:txBody>
                  <a:tcPr anchor="ctr"/>
                </a:tc>
                <a:tc>
                  <a:txBody>
                    <a:bodyPr/>
                    <a:lstStyle/>
                    <a:p>
                      <a:pPr algn="ctr"/>
                      <a:r>
                        <a:rPr lang="en-US" dirty="0" smtClean="0"/>
                        <a:t>Type</a:t>
                      </a:r>
                      <a:endParaRPr lang="en-US" dirty="0"/>
                    </a:p>
                  </a:txBody>
                  <a:tcPr anchor="ctr"/>
                </a:tc>
                <a:tc>
                  <a:txBody>
                    <a:bodyPr/>
                    <a:lstStyle/>
                    <a:p>
                      <a:pPr algn="ctr"/>
                      <a:r>
                        <a:rPr lang="en-US" dirty="0" smtClean="0"/>
                        <a:t>%</a:t>
                      </a:r>
                      <a:endParaRPr lang="en-US" dirty="0"/>
                    </a:p>
                  </a:txBody>
                  <a:tcPr anchor="ctr"/>
                </a:tc>
                <a:tc>
                  <a:txBody>
                    <a:bodyPr/>
                    <a:lstStyle/>
                    <a:p>
                      <a:pPr algn="ctr"/>
                      <a:r>
                        <a:rPr lang="en-US" dirty="0" smtClean="0"/>
                        <a:t>Revenue [/year]</a:t>
                      </a:r>
                      <a:endParaRPr lang="en-US" dirty="0"/>
                    </a:p>
                  </a:txBody>
                  <a:tcPr anchor="ctr"/>
                </a:tc>
              </a:tr>
              <a:tr h="370840">
                <a:tc>
                  <a:txBody>
                    <a:bodyPr/>
                    <a:lstStyle/>
                    <a:p>
                      <a:pPr algn="ctr"/>
                      <a:r>
                        <a:rPr lang="en-US" dirty="0" smtClean="0"/>
                        <a:t>1</a:t>
                      </a:r>
                      <a:endParaRPr lang="en-US" dirty="0"/>
                    </a:p>
                  </a:txBody>
                  <a:tcPr/>
                </a:tc>
                <a:tc>
                  <a:txBody>
                    <a:bodyPr/>
                    <a:lstStyle/>
                    <a:p>
                      <a:pPr algn="ctr"/>
                      <a:r>
                        <a:rPr lang="en-US" dirty="0" smtClean="0"/>
                        <a:t>Innovators (US)</a:t>
                      </a:r>
                      <a:endParaRPr lang="en-US" dirty="0"/>
                    </a:p>
                  </a:txBody>
                  <a:tcPr/>
                </a:tc>
                <a:tc>
                  <a:txBody>
                    <a:bodyPr/>
                    <a:lstStyle/>
                    <a:p>
                      <a:pPr algn="ctr"/>
                      <a:r>
                        <a:rPr lang="en-US" dirty="0" smtClean="0"/>
                        <a:t>2.5</a:t>
                      </a:r>
                      <a:endParaRPr lang="en-US" dirty="0"/>
                    </a:p>
                  </a:txBody>
                  <a:tcPr/>
                </a:tc>
                <a:tc>
                  <a:txBody>
                    <a:bodyPr/>
                    <a:lstStyle/>
                    <a:p>
                      <a:pPr algn="ctr"/>
                      <a:r>
                        <a:rPr lang="en-US" dirty="0" smtClean="0"/>
                        <a:t>$271,500</a:t>
                      </a:r>
                      <a:endParaRPr lang="en-US" dirty="0"/>
                    </a:p>
                  </a:txBody>
                  <a:tcPr/>
                </a:tc>
              </a:tr>
              <a:tr h="370840">
                <a:tc gridSpan="4">
                  <a:txBody>
                    <a:bodyPr/>
                    <a:lstStyle/>
                    <a:p>
                      <a:pPr algn="ctr"/>
                      <a:r>
                        <a:rPr lang="en-US" dirty="0" smtClean="0"/>
                        <a:t>Operating costs for 1</a:t>
                      </a:r>
                      <a:r>
                        <a:rPr lang="en-US" baseline="30000" dirty="0" smtClean="0"/>
                        <a:t>st</a:t>
                      </a:r>
                      <a:r>
                        <a:rPr lang="en-US" dirty="0" smtClean="0"/>
                        <a:t> year projected</a:t>
                      </a:r>
                      <a:r>
                        <a:rPr lang="en-US" baseline="0" dirty="0" smtClean="0"/>
                        <a:t> to be </a:t>
                      </a:r>
                      <a:r>
                        <a:rPr lang="en-US" baseline="0" dirty="0" smtClean="0">
                          <a:solidFill>
                            <a:srgbClr val="FF0000"/>
                          </a:solidFill>
                        </a:rPr>
                        <a:t>$350,000</a:t>
                      </a:r>
                      <a:endParaRPr lang="en-US" dirty="0">
                        <a:solidFill>
                          <a:srgbClr val="FF0000"/>
                        </a:solidFill>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370840">
                <a:tc>
                  <a:txBody>
                    <a:bodyPr/>
                    <a:lstStyle/>
                    <a:p>
                      <a:pPr algn="ctr"/>
                      <a:r>
                        <a:rPr lang="en-US" dirty="0" smtClean="0"/>
                        <a:t>2</a:t>
                      </a:r>
                      <a:endParaRPr lang="en-US" dirty="0"/>
                    </a:p>
                  </a:txBody>
                  <a:tcPr/>
                </a:tc>
                <a:tc>
                  <a:txBody>
                    <a:bodyPr/>
                    <a:lstStyle/>
                    <a:p>
                      <a:pPr algn="ctr"/>
                      <a:r>
                        <a:rPr lang="en-US" dirty="0" smtClean="0"/>
                        <a:t>Early Adopters</a:t>
                      </a:r>
                      <a:endParaRPr lang="en-US" dirty="0"/>
                    </a:p>
                  </a:txBody>
                  <a:tcPr/>
                </a:tc>
                <a:tc>
                  <a:txBody>
                    <a:bodyPr/>
                    <a:lstStyle/>
                    <a:p>
                      <a:pPr algn="ctr"/>
                      <a:r>
                        <a:rPr lang="en-US" dirty="0" smtClean="0"/>
                        <a:t>16</a:t>
                      </a:r>
                      <a:endParaRPr lang="en-US" dirty="0"/>
                    </a:p>
                  </a:txBody>
                  <a:tcPr/>
                </a:tc>
                <a:tc>
                  <a:txBody>
                    <a:bodyPr/>
                    <a:lstStyle/>
                    <a:p>
                      <a:pPr algn="ctr"/>
                      <a:r>
                        <a:rPr lang="en-US" dirty="0" smtClean="0"/>
                        <a:t>$15,040,000</a:t>
                      </a:r>
                      <a:endParaRPr lang="en-US" dirty="0"/>
                    </a:p>
                  </a:txBody>
                  <a:tcPr/>
                </a:tc>
              </a:tr>
              <a:tr h="370840">
                <a:tc>
                  <a:txBody>
                    <a:bodyPr/>
                    <a:lstStyle/>
                    <a:p>
                      <a:pPr algn="ctr"/>
                      <a:r>
                        <a:rPr lang="en-US" dirty="0" smtClean="0"/>
                        <a:t>3</a:t>
                      </a:r>
                      <a:endParaRPr lang="en-US" dirty="0"/>
                    </a:p>
                  </a:txBody>
                  <a:tcPr/>
                </a:tc>
                <a:tc>
                  <a:txBody>
                    <a:bodyPr/>
                    <a:lstStyle/>
                    <a:p>
                      <a:pPr algn="ctr"/>
                      <a:r>
                        <a:rPr lang="en-US" dirty="0" smtClean="0"/>
                        <a:t>Early Majority</a:t>
                      </a:r>
                      <a:endParaRPr lang="en-US" dirty="0"/>
                    </a:p>
                  </a:txBody>
                  <a:tcPr/>
                </a:tc>
                <a:tc>
                  <a:txBody>
                    <a:bodyPr/>
                    <a:lstStyle/>
                    <a:p>
                      <a:pPr algn="ctr"/>
                      <a:r>
                        <a:rPr lang="en-US" dirty="0" smtClean="0"/>
                        <a:t>50</a:t>
                      </a:r>
                      <a:endParaRPr lang="en-US" dirty="0"/>
                    </a:p>
                  </a:txBody>
                  <a:tcPr/>
                </a:tc>
                <a:tc>
                  <a:txBody>
                    <a:bodyPr/>
                    <a:lstStyle/>
                    <a:p>
                      <a:pPr algn="ctr"/>
                      <a:r>
                        <a:rPr lang="en-US" dirty="0" smtClean="0"/>
                        <a:t>$47,000,000</a:t>
                      </a:r>
                      <a:endParaRPr lang="en-US" dirty="0"/>
                    </a:p>
                  </a:txBody>
                  <a:tcPr/>
                </a:tc>
              </a:tr>
              <a:tr h="370840">
                <a:tc>
                  <a:txBody>
                    <a:bodyPr/>
                    <a:lstStyle/>
                    <a:p>
                      <a:pPr algn="ctr"/>
                      <a:r>
                        <a:rPr lang="en-US" dirty="0" smtClean="0"/>
                        <a:t>4</a:t>
                      </a:r>
                      <a:endParaRPr lang="en-US" dirty="0"/>
                    </a:p>
                  </a:txBody>
                  <a:tcPr/>
                </a:tc>
                <a:tc>
                  <a:txBody>
                    <a:bodyPr/>
                    <a:lstStyle/>
                    <a:p>
                      <a:pPr algn="ctr"/>
                      <a:r>
                        <a:rPr lang="en-US" dirty="0" smtClean="0"/>
                        <a:t>Late Majority</a:t>
                      </a:r>
                      <a:endParaRPr lang="en-US" dirty="0"/>
                    </a:p>
                  </a:txBody>
                  <a:tcPr/>
                </a:tc>
                <a:tc>
                  <a:txBody>
                    <a:bodyPr/>
                    <a:lstStyle/>
                    <a:p>
                      <a:pPr algn="ctr"/>
                      <a:r>
                        <a:rPr lang="en-US" dirty="0" smtClean="0"/>
                        <a:t>84</a:t>
                      </a:r>
                      <a:endParaRPr lang="en-US" dirty="0"/>
                    </a:p>
                  </a:txBody>
                  <a:tcPr/>
                </a:tc>
                <a:tc>
                  <a:txBody>
                    <a:bodyPr/>
                    <a:lstStyle/>
                    <a:p>
                      <a:pPr algn="ctr"/>
                      <a:r>
                        <a:rPr lang="en-US" dirty="0" smtClean="0"/>
                        <a:t>$78,960,000</a:t>
                      </a:r>
                      <a:endParaRPr lang="en-US" dirty="0"/>
                    </a:p>
                  </a:txBody>
                  <a:tcPr/>
                </a:tc>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r>
              <a:tr h="370840">
                <a:tc>
                  <a:txBody>
                    <a:bodyPr/>
                    <a:lstStyle/>
                    <a:p>
                      <a:pPr algn="ctr"/>
                      <a:endParaRPr lang="en-US" dirty="0"/>
                    </a:p>
                  </a:txBody>
                  <a:tcPr/>
                </a:tc>
                <a:tc>
                  <a:txBody>
                    <a:bodyPr/>
                    <a:lstStyle/>
                    <a:p>
                      <a:pPr algn="ctr"/>
                      <a:r>
                        <a:rPr lang="en-US" dirty="0" smtClean="0"/>
                        <a:t>Full Penetration</a:t>
                      </a:r>
                      <a:endParaRPr lang="en-US" dirty="0"/>
                    </a:p>
                  </a:txBody>
                  <a:tcPr/>
                </a:tc>
                <a:tc>
                  <a:txBody>
                    <a:bodyPr/>
                    <a:lstStyle/>
                    <a:p>
                      <a:pPr algn="ctr"/>
                      <a:r>
                        <a:rPr lang="en-US" dirty="0" smtClean="0"/>
                        <a:t>100</a:t>
                      </a:r>
                      <a:endParaRPr lang="en-US" dirty="0"/>
                    </a:p>
                  </a:txBody>
                  <a:tcPr/>
                </a:tc>
                <a:tc>
                  <a:txBody>
                    <a:bodyPr/>
                    <a:lstStyle/>
                    <a:p>
                      <a:pPr algn="ctr"/>
                      <a:r>
                        <a:rPr lang="en-US" dirty="0" smtClean="0"/>
                        <a:t>$94,000,000</a:t>
                      </a:r>
                      <a:endParaRPr lang="en-US" dirty="0"/>
                    </a:p>
                  </a:txBody>
                  <a:tcPr/>
                </a:tc>
              </a:tr>
            </a:tbl>
          </a:graphicData>
        </a:graphic>
      </p:graphicFrame>
      <p:graphicFrame>
        <p:nvGraphicFramePr>
          <p:cNvPr id="12" name="Table 11"/>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2885912"/>
              </p:ext>
            </p:extLst>
          </p:nvPr>
        </p:nvGraphicFramePr>
        <p:xfrm>
          <a:off x="446836" y="1906711"/>
          <a:ext cx="8264559" cy="741680"/>
        </p:xfrm>
        <a:graphic>
          <a:graphicData uri="http://schemas.openxmlformats.org/drawingml/2006/table">
            <a:tbl>
              <a:tblPr firstRow="1" bandRow="1">
                <a:tableStyleId>{7E9639D4-E3E2-4D34-9284-5A2195B3D0D7}</a:tableStyleId>
              </a:tblPr>
              <a:tblGrid>
                <a:gridCol w="2754853"/>
                <a:gridCol w="2754853"/>
                <a:gridCol w="2754853"/>
              </a:tblGrid>
              <a:tr h="370840">
                <a:tc>
                  <a:txBody>
                    <a:bodyPr/>
                    <a:lstStyle/>
                    <a:p>
                      <a:pPr algn="ctr"/>
                      <a:r>
                        <a:rPr lang="en-US" dirty="0" smtClean="0"/>
                        <a:t>Diaphragm</a:t>
                      </a:r>
                      <a:endParaRPr lang="en-US" dirty="0">
                        <a:latin typeface="Helvetica"/>
                        <a:cs typeface="Helvetica"/>
                      </a:endParaRPr>
                    </a:p>
                  </a:txBody>
                  <a:tcPr/>
                </a:tc>
                <a:tc>
                  <a:txBody>
                    <a:bodyPr/>
                    <a:lstStyle/>
                    <a:p>
                      <a:pPr algn="ctr"/>
                      <a:r>
                        <a:rPr lang="en-US" dirty="0" smtClean="0"/>
                        <a:t>Membrane</a:t>
                      </a:r>
                      <a:endParaRPr lang="en-US" dirty="0">
                        <a:latin typeface="Helvetica"/>
                        <a:cs typeface="Helvetica"/>
                      </a:endParaRPr>
                    </a:p>
                  </a:txBody>
                  <a:tcPr/>
                </a:tc>
                <a:tc>
                  <a:txBody>
                    <a:bodyPr/>
                    <a:lstStyle/>
                    <a:p>
                      <a:pPr algn="ctr"/>
                      <a:r>
                        <a:rPr lang="en-US" dirty="0" smtClean="0"/>
                        <a:t>Membrane Header</a:t>
                      </a:r>
                      <a:endParaRPr lang="en-US" dirty="0">
                        <a:latin typeface="Helvetica"/>
                        <a:cs typeface="Helvetica"/>
                      </a:endParaRPr>
                    </a:p>
                  </a:txBody>
                  <a:tcPr/>
                </a:tc>
              </a:tr>
              <a:tr h="370840">
                <a:tc>
                  <a:txBody>
                    <a:bodyPr/>
                    <a:lstStyle/>
                    <a:p>
                      <a:pPr algn="ctr"/>
                      <a:r>
                        <a:rPr lang="en-US" dirty="0" smtClean="0"/>
                        <a:t>$2,500</a:t>
                      </a:r>
                      <a:endParaRPr lang="en-US" dirty="0">
                        <a:latin typeface="Helvetica"/>
                        <a:cs typeface="Helvetica"/>
                      </a:endParaRPr>
                    </a:p>
                  </a:txBody>
                  <a:tcPr/>
                </a:tc>
                <a:tc>
                  <a:txBody>
                    <a:bodyPr/>
                    <a:lstStyle/>
                    <a:p>
                      <a:pPr algn="ctr"/>
                      <a:r>
                        <a:rPr lang="en-US" dirty="0" smtClean="0"/>
                        <a:t>$270</a:t>
                      </a:r>
                      <a:endParaRPr lang="en-US" dirty="0">
                        <a:latin typeface="Helvetica"/>
                        <a:cs typeface="Helvetica"/>
                      </a:endParaRPr>
                    </a:p>
                  </a:txBody>
                  <a:tcPr/>
                </a:tc>
                <a:tc>
                  <a:txBody>
                    <a:bodyPr/>
                    <a:lstStyle/>
                    <a:p>
                      <a:pPr algn="ctr"/>
                      <a:r>
                        <a:rPr lang="en-US" dirty="0" smtClean="0"/>
                        <a:t>$10,600</a:t>
                      </a:r>
                      <a:endParaRPr lang="en-US" dirty="0">
                        <a:latin typeface="Helvetica"/>
                        <a:cs typeface="Helvetica"/>
                      </a:endParaRPr>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8732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894013"/>
            <a:ext cx="1685925" cy="1066800"/>
          </a:xfrm>
          <a:prstGeom prst="roundRect">
            <a:avLst/>
          </a:prstGeom>
          <a:solidFill>
            <a:schemeClr val="tx2">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89560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427413"/>
            <a:ext cx="1138238" cy="1587"/>
          </a:xfrm>
          <a:prstGeom prst="straightConnector1">
            <a:avLst/>
          </a:prstGeom>
          <a:ln>
            <a:solidFill>
              <a:schemeClr val="accent1">
                <a:alpha val="49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894013"/>
            <a:ext cx="1687512" cy="1066800"/>
          </a:xfrm>
          <a:prstGeom prst="roundRect">
            <a:avLst/>
          </a:prstGeom>
          <a:solidFill>
            <a:schemeClr val="tx2">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429000"/>
            <a:ext cx="1136650" cy="1588"/>
          </a:xfrm>
          <a:prstGeom prst="straightConnector1">
            <a:avLst/>
          </a:prstGeom>
          <a:ln>
            <a:solidFill>
              <a:schemeClr val="accent1">
                <a:alpha val="49000"/>
              </a:schemeClr>
            </a:solidFill>
            <a:tailEnd type="arrow"/>
          </a:ln>
        </p:spPr>
        <p:style>
          <a:lnRef idx="2">
            <a:schemeClr val="accent1"/>
          </a:lnRef>
          <a:fillRef idx="0">
            <a:schemeClr val="accent1"/>
          </a:fillRef>
          <a:effectRef idx="1">
            <a:schemeClr val="accent1"/>
          </a:effectRef>
          <a:fontRef idx="minor">
            <a:schemeClr val="tx1"/>
          </a:fontRef>
        </p:style>
      </p:cxnSp>
      <p:sp>
        <p:nvSpPr>
          <p:cNvPr id="107527" name="TextBox 13"/>
          <p:cNvSpPr txBox="1">
            <a:spLocks noChangeArrowheads="1"/>
          </p:cNvSpPr>
          <p:nvPr/>
        </p:nvSpPr>
        <p:spPr bwMode="auto">
          <a:xfrm>
            <a:off x="3894138" y="2209800"/>
            <a:ext cx="5249862" cy="52387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rPr>
              <a:t>The </a:t>
            </a:r>
            <a:r>
              <a:rPr lang="en-US" sz="2800" b="1" i="1">
                <a:solidFill>
                  <a:srgbClr val="FF0000"/>
                </a:solidFill>
              </a:rPr>
              <a:t>Execution </a:t>
            </a:r>
            <a:r>
              <a:rPr lang="en-US" sz="2000" b="1">
                <a:solidFill>
                  <a:srgbClr val="FF0000"/>
                </a:solidFill>
              </a:rPr>
              <a:t>of the Business Model</a:t>
            </a:r>
          </a:p>
        </p:txBody>
      </p:sp>
      <p:sp>
        <p:nvSpPr>
          <p:cNvPr id="107528" name="Title 14"/>
          <p:cNvSpPr>
            <a:spLocks noGrp="1"/>
          </p:cNvSpPr>
          <p:nvPr>
            <p:ph type="title"/>
          </p:nvPr>
        </p:nvSpPr>
        <p:spPr>
          <a:xfrm>
            <a:off x="228600" y="0"/>
            <a:ext cx="8686800" cy="1143000"/>
          </a:xfrm>
        </p:spPr>
        <p:txBody>
          <a:bodyPr/>
          <a:lstStyle/>
          <a:p>
            <a:pPr eaLnBrk="1" hangingPunct="1"/>
            <a:r>
              <a:rPr lang="en-US" dirty="0" smtClean="0">
                <a:solidFill>
                  <a:srgbClr val="FF0000"/>
                </a:solidFill>
                <a:latin typeface="Arial" charset="0"/>
              </a:rPr>
              <a:t>Waterfall Engineering </a:t>
            </a:r>
            <a:r>
              <a:rPr lang="en-US" dirty="0" smtClean="0">
                <a:latin typeface="Arial" charset="0"/>
              </a:rPr>
              <a:t>Versus </a:t>
            </a:r>
            <a:br>
              <a:rPr lang="en-US" dirty="0" smtClean="0">
                <a:latin typeface="Arial" charset="0"/>
              </a:rPr>
            </a:br>
            <a:r>
              <a:rPr lang="en-US" dirty="0" smtClean="0">
                <a:latin typeface="Arial" charset="0"/>
              </a:rPr>
              <a:t>Agile Development</a:t>
            </a:r>
          </a:p>
        </p:txBody>
      </p:sp>
      <p:cxnSp>
        <p:nvCxnSpPr>
          <p:cNvPr id="18" name="Straight Connector 17"/>
          <p:cNvCxnSpPr/>
          <p:nvPr/>
        </p:nvCxnSpPr>
        <p:spPr>
          <a:xfrm rot="5400000">
            <a:off x="6990556" y="4253707"/>
            <a:ext cx="650875"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530" name="TextBox 9"/>
          <p:cNvSpPr txBox="1">
            <a:spLocks noChangeArrowheads="1"/>
          </p:cNvSpPr>
          <p:nvPr/>
        </p:nvSpPr>
        <p:spPr bwMode="auto">
          <a:xfrm>
            <a:off x="5638800" y="4614863"/>
            <a:ext cx="2255838" cy="1481137"/>
          </a:xfrm>
          <a:prstGeom prst="rect">
            <a:avLst/>
          </a:prstGeom>
          <a:noFill/>
          <a:ln w="9525">
            <a:noFill/>
            <a:miter lim="800000"/>
            <a:headEnd/>
            <a:tailEnd/>
          </a:ln>
        </p:spPr>
        <p:txBody>
          <a:bodyPr wrap="none">
            <a:prstTxWarp prst="textNoShape">
              <a:avLst/>
            </a:prstTxWarp>
          </a:bodyPr>
          <a:lstStyle/>
          <a:p>
            <a:r>
              <a:rPr lang="en-US" dirty="0"/>
              <a:t> </a:t>
            </a:r>
            <a:r>
              <a:rPr lang="en-US" sz="2400" dirty="0">
                <a:solidFill>
                  <a:srgbClr val="FF3300"/>
                </a:solidFill>
              </a:rPr>
              <a:t>Engineering</a:t>
            </a:r>
            <a:endParaRPr lang="en-US" dirty="0">
              <a:solidFill>
                <a:srgbClr val="FF3300"/>
              </a:solidFill>
            </a:endParaRPr>
          </a:p>
          <a:p>
            <a:pPr>
              <a:buFontTx/>
              <a:buChar char="-"/>
            </a:pPr>
            <a:r>
              <a:rPr lang="en-US" sz="2400" dirty="0">
                <a:solidFill>
                  <a:srgbClr val="0D0D0D"/>
                </a:solidFill>
              </a:rPr>
              <a:t> Requirements Docs.</a:t>
            </a:r>
          </a:p>
          <a:p>
            <a:pPr>
              <a:buFontTx/>
              <a:buChar char="-"/>
            </a:pPr>
            <a:r>
              <a:rPr lang="en-US" sz="2400" dirty="0">
                <a:solidFill>
                  <a:srgbClr val="0D0D0D"/>
                </a:solidFill>
              </a:rPr>
              <a:t> Waterfall Development</a:t>
            </a:r>
          </a:p>
          <a:p>
            <a:pPr>
              <a:buFontTx/>
              <a:buChar char="-"/>
            </a:pPr>
            <a:r>
              <a:rPr lang="en-US" sz="2400" dirty="0">
                <a:solidFill>
                  <a:srgbClr val="0D0D0D"/>
                </a:solidFill>
              </a:rPr>
              <a:t> QA </a:t>
            </a:r>
          </a:p>
          <a:p>
            <a:pPr>
              <a:buFontTx/>
              <a:buChar char="-"/>
            </a:pPr>
            <a:r>
              <a:rPr lang="en-US" sz="2400" dirty="0">
                <a:solidFill>
                  <a:srgbClr val="0D0D0D"/>
                </a:solidFill>
              </a:rPr>
              <a:t> Tech Pubs</a:t>
            </a:r>
          </a:p>
          <a:p>
            <a:r>
              <a:rPr lang="en-US" sz="2400" dirty="0">
                <a:solidFill>
                  <a:srgbClr val="BFBFBF"/>
                </a:solidFill>
              </a:rPr>
              <a:t> </a:t>
            </a:r>
            <a:endParaRPr lang="en-US" sz="3200" dirty="0">
              <a:solidFill>
                <a:srgbClr val="BFBFBF"/>
              </a:solidFill>
            </a:endParaRPr>
          </a:p>
          <a:p>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http://www.uhdenora.com/images/img/chlor_alkali04_big.jpg"/>
          <p:cNvPicPr>
            <a:picLocks noChangeAspect="1" noChangeArrowheads="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6392"/>
          <a:stretch/>
        </p:blipFill>
        <p:spPr bwMode="auto">
          <a:xfrm>
            <a:off x="208918" y="745362"/>
            <a:ext cx="2861686" cy="1417921"/>
          </a:xfrm>
          <a:prstGeom prst="rect">
            <a:avLst/>
          </a:prstGeom>
          <a:ln w="38100" cap="sq">
            <a:solidFill>
              <a:srgbClr val="000000"/>
            </a:solidFill>
            <a:prstDash val="solid"/>
            <a:miter lim="800000"/>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124" name="Picture 4" descr="http://www.chevron.com/annualreport/2009/images/imgReliableRefineries.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8918" y="2127578"/>
            <a:ext cx="2861686" cy="1658173"/>
          </a:xfrm>
          <a:prstGeom prst="rect">
            <a:avLst/>
          </a:prstGeom>
          <a:ln w="38100" cap="sq">
            <a:solidFill>
              <a:srgbClr val="000000"/>
            </a:solidFill>
            <a:prstDash val="solid"/>
            <a:miter lim="800000"/>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128" name="Picture 8" descr="http://channel.nationalgeographic.com/staticfiles/NGC/StaticFiles/Images/Show/29xx/295x/2956_coal-mine-disaster-2_04700300.jpg"/>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501" r="2977"/>
          <a:stretch/>
        </p:blipFill>
        <p:spPr bwMode="auto">
          <a:xfrm>
            <a:off x="208918" y="3750046"/>
            <a:ext cx="2861686" cy="1743889"/>
          </a:xfrm>
          <a:prstGeom prst="rect">
            <a:avLst/>
          </a:prstGeom>
          <a:ln w="38100" cap="sq">
            <a:solidFill>
              <a:srgbClr val="000000"/>
            </a:solidFill>
            <a:prstDash val="solid"/>
            <a:miter lim="800000"/>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130" name="Picture 10" descr="http://media.komonews.com/images/100712_new_BP_cap.jpg"/>
          <p:cNvPicPr>
            <a:picLocks noChangeAspect="1" noChangeArrowheads="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9217" b="1758"/>
          <a:stretch/>
        </p:blipFill>
        <p:spPr bwMode="auto">
          <a:xfrm>
            <a:off x="208919" y="5458231"/>
            <a:ext cx="2860116" cy="1224295"/>
          </a:xfrm>
          <a:prstGeom prst="rect">
            <a:avLst/>
          </a:prstGeom>
          <a:ln w="38100" cap="sq">
            <a:solidFill>
              <a:srgbClr val="000000"/>
            </a:solidFill>
            <a:prstDash val="solid"/>
            <a:miter lim="800000"/>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4" name="TextBox 13"/>
          <p:cNvSpPr txBox="1"/>
          <p:nvPr/>
        </p:nvSpPr>
        <p:spPr>
          <a:xfrm>
            <a:off x="365760" y="0"/>
            <a:ext cx="6895801" cy="630942"/>
          </a:xfrm>
          <a:prstGeom prst="rect">
            <a:avLst/>
          </a:prstGeom>
          <a:noFill/>
        </p:spPr>
        <p:txBody>
          <a:bodyPr wrap="none" rtlCol="0">
            <a:spAutoFit/>
          </a:bodyPr>
          <a:lstStyle/>
          <a:p>
            <a:r>
              <a:rPr lang="en-US" sz="3500" dirty="0" smtClean="0">
                <a:solidFill>
                  <a:srgbClr val="C00000"/>
                </a:solidFill>
                <a:latin typeface="Helvetica"/>
                <a:cs typeface="Helvetica"/>
              </a:rPr>
              <a:t>Low Volume / High Customization</a:t>
            </a:r>
            <a:endParaRPr lang="en-US" sz="3500" dirty="0">
              <a:solidFill>
                <a:srgbClr val="C00000"/>
              </a:solidFill>
              <a:latin typeface="Helvetica"/>
              <a:cs typeface="Helvetica"/>
            </a:endParaRPr>
          </a:p>
        </p:txBody>
      </p:sp>
      <p:sp>
        <p:nvSpPr>
          <p:cNvPr id="7" name="TextBox 6"/>
          <p:cNvSpPr txBox="1"/>
          <p:nvPr/>
        </p:nvSpPr>
        <p:spPr>
          <a:xfrm>
            <a:off x="3203399" y="1075541"/>
            <a:ext cx="5720364" cy="477054"/>
          </a:xfrm>
          <a:prstGeom prst="rect">
            <a:avLst/>
          </a:prstGeom>
          <a:noFill/>
        </p:spPr>
        <p:txBody>
          <a:bodyPr wrap="square" rtlCol="0">
            <a:spAutoFit/>
          </a:bodyPr>
          <a:lstStyle/>
          <a:p>
            <a:r>
              <a:rPr lang="en-US" sz="2500" dirty="0" smtClean="0">
                <a:latin typeface="Helvetica"/>
                <a:cs typeface="Helvetica"/>
              </a:rPr>
              <a:t>Where do they get their sensors?</a:t>
            </a:r>
            <a:endParaRPr lang="en-US" sz="2500" dirty="0">
              <a:latin typeface="Helvetica"/>
              <a:cs typeface="Helvetica"/>
            </a:endParaRPr>
          </a:p>
        </p:txBody>
      </p:sp>
      <p:sp>
        <p:nvSpPr>
          <p:cNvPr id="9" name="TextBox 8"/>
          <p:cNvSpPr txBox="1"/>
          <p:nvPr/>
        </p:nvSpPr>
        <p:spPr>
          <a:xfrm>
            <a:off x="3603829" y="1552595"/>
            <a:ext cx="3942105" cy="923330"/>
          </a:xfrm>
          <a:prstGeom prst="rect">
            <a:avLst/>
          </a:prstGeom>
          <a:noFill/>
        </p:spPr>
        <p:txBody>
          <a:bodyPr wrap="none" rtlCol="0">
            <a:spAutoFit/>
          </a:bodyPr>
          <a:lstStyle/>
          <a:p>
            <a:pPr marL="285750" indent="-285750">
              <a:buFont typeface="Wingdings" charset="2"/>
              <a:buChar char="q"/>
            </a:pPr>
            <a:r>
              <a:rPr lang="en-US" dirty="0" smtClean="0">
                <a:solidFill>
                  <a:srgbClr val="008000"/>
                </a:solidFill>
                <a:latin typeface="Helvetica"/>
                <a:cs typeface="Helvetica"/>
              </a:rPr>
              <a:t>Specialized systems distributors</a:t>
            </a:r>
          </a:p>
          <a:p>
            <a:pPr marL="742950" lvl="1" indent="-285750">
              <a:buFont typeface="Wingdings" charset="2"/>
              <a:buChar char="q"/>
            </a:pPr>
            <a:r>
              <a:rPr lang="en-US" dirty="0" smtClean="0">
                <a:solidFill>
                  <a:srgbClr val="008000"/>
                </a:solidFill>
                <a:latin typeface="Helvetica"/>
                <a:cs typeface="Helvetica"/>
              </a:rPr>
              <a:t>Will fund R&amp;D</a:t>
            </a:r>
          </a:p>
          <a:p>
            <a:pPr marL="742950" lvl="1" indent="-285750">
              <a:buFont typeface="Wingdings" charset="2"/>
              <a:buChar char="q"/>
            </a:pPr>
            <a:r>
              <a:rPr lang="en-US" dirty="0" smtClean="0">
                <a:solidFill>
                  <a:srgbClr val="008000"/>
                </a:solidFill>
                <a:latin typeface="Helvetica"/>
                <a:cs typeface="Helvetica"/>
              </a:rPr>
              <a:t>Existing channel into markets</a:t>
            </a:r>
            <a:endParaRPr lang="en-US" dirty="0">
              <a:solidFill>
                <a:srgbClr val="008000"/>
              </a:solidFill>
              <a:latin typeface="Helvetica"/>
              <a:cs typeface="Helvetica"/>
            </a:endParaRPr>
          </a:p>
        </p:txBody>
      </p:sp>
      <p:sp>
        <p:nvSpPr>
          <p:cNvPr id="17" name="TextBox 16"/>
          <p:cNvSpPr txBox="1"/>
          <p:nvPr/>
        </p:nvSpPr>
        <p:spPr>
          <a:xfrm>
            <a:off x="3603829" y="4500888"/>
            <a:ext cx="4775666" cy="923330"/>
          </a:xfrm>
          <a:prstGeom prst="rect">
            <a:avLst/>
          </a:prstGeom>
          <a:noFill/>
        </p:spPr>
        <p:txBody>
          <a:bodyPr wrap="none" rtlCol="0">
            <a:spAutoFit/>
          </a:bodyPr>
          <a:lstStyle/>
          <a:p>
            <a:pPr marL="285750" indent="-285750">
              <a:buFont typeface="Wingdings" charset="2"/>
              <a:buChar char="q"/>
            </a:pPr>
            <a:r>
              <a:rPr lang="en-US" dirty="0" smtClean="0">
                <a:solidFill>
                  <a:srgbClr val="008000"/>
                </a:solidFill>
                <a:latin typeface="Helvetica"/>
                <a:cs typeface="Helvetica"/>
              </a:rPr>
              <a:t>Industry technology providers</a:t>
            </a:r>
          </a:p>
          <a:p>
            <a:pPr marL="742950" lvl="1" indent="-285750">
              <a:buFont typeface="Wingdings" charset="2"/>
              <a:buChar char="q"/>
            </a:pPr>
            <a:r>
              <a:rPr lang="en-US" dirty="0" smtClean="0">
                <a:solidFill>
                  <a:srgbClr val="008000"/>
                </a:solidFill>
                <a:latin typeface="Helvetica"/>
                <a:cs typeface="Helvetica"/>
              </a:rPr>
              <a:t>Will fund R&amp;D</a:t>
            </a:r>
          </a:p>
          <a:p>
            <a:pPr marL="742950" lvl="1" indent="-285750">
              <a:buFont typeface="Wingdings" charset="2"/>
              <a:buChar char="q"/>
            </a:pPr>
            <a:r>
              <a:rPr lang="en-US" dirty="0" smtClean="0">
                <a:solidFill>
                  <a:srgbClr val="008000"/>
                </a:solidFill>
                <a:latin typeface="Helvetica"/>
                <a:cs typeface="Helvetica"/>
              </a:rPr>
              <a:t>Excellent channel into specific market</a:t>
            </a:r>
            <a:endParaRPr lang="en-US" dirty="0">
              <a:solidFill>
                <a:srgbClr val="008000"/>
              </a:solidFill>
              <a:latin typeface="Helvetica"/>
              <a:cs typeface="Helvetica"/>
            </a:endParaRPr>
          </a:p>
        </p:txBody>
      </p:sp>
      <p:sp>
        <p:nvSpPr>
          <p:cNvPr id="18" name="TextBox 17"/>
          <p:cNvSpPr txBox="1"/>
          <p:nvPr/>
        </p:nvSpPr>
        <p:spPr>
          <a:xfrm>
            <a:off x="3603829" y="3208991"/>
            <a:ext cx="3429144" cy="369332"/>
          </a:xfrm>
          <a:prstGeom prst="rect">
            <a:avLst/>
          </a:prstGeom>
          <a:noFill/>
        </p:spPr>
        <p:txBody>
          <a:bodyPr wrap="none" rtlCol="0">
            <a:spAutoFit/>
          </a:bodyPr>
          <a:lstStyle/>
          <a:p>
            <a:pPr marL="285750" indent="-285750">
              <a:buFont typeface="Wingdings" charset="2"/>
              <a:buChar char="q"/>
            </a:pPr>
            <a:r>
              <a:rPr lang="en-US" dirty="0" smtClean="0">
                <a:latin typeface="Helvetica"/>
                <a:cs typeface="Helvetica"/>
              </a:rPr>
              <a:t>Specialized sensor providers</a:t>
            </a:r>
            <a:endParaRPr lang="en-US" dirty="0">
              <a:latin typeface="Helvetica"/>
              <a:cs typeface="Helvetica"/>
            </a:endParaRPr>
          </a:p>
        </p:txBody>
      </p:sp>
      <p:pic>
        <p:nvPicPr>
          <p:cNvPr id="10" name="Picture 9" descr="SenSevere Flat Color Logo.ai"/>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62354" y="3519533"/>
            <a:ext cx="2551273" cy="1133899"/>
          </a:xfrm>
          <a:prstGeom prst="rect">
            <a:avLst/>
          </a:prstGeom>
        </p:spPr>
      </p:pic>
      <p:sp>
        <p:nvSpPr>
          <p:cNvPr id="13" name="TextBox 12"/>
          <p:cNvSpPr txBox="1"/>
          <p:nvPr/>
        </p:nvSpPr>
        <p:spPr>
          <a:xfrm>
            <a:off x="3603829" y="5469986"/>
            <a:ext cx="426135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latin typeface="Helvetica"/>
                <a:cs typeface="Helvetica"/>
              </a:rPr>
              <a:t>Current </a:t>
            </a:r>
            <a:r>
              <a:rPr lang="en-US" dirty="0" err="1" smtClean="0">
                <a:latin typeface="Helvetica"/>
                <a:cs typeface="Helvetica"/>
              </a:rPr>
              <a:t>Chlor</a:t>
            </a:r>
            <a:r>
              <a:rPr lang="en-US" dirty="0" smtClean="0">
                <a:latin typeface="Helvetica"/>
                <a:cs typeface="Helvetica"/>
              </a:rPr>
              <a:t>-alkali Partner</a:t>
            </a:r>
            <a:endParaRPr lang="en-US" dirty="0">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684088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7" name="Snip and Round Single Corner Rectangle 6"/>
          <p:cNvSpPr/>
          <p:nvPr/>
        </p:nvSpPr>
        <p:spPr>
          <a:xfrm>
            <a:off x="3785791" y="1774245"/>
            <a:ext cx="1543574" cy="239397"/>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Safety</a:t>
            </a:r>
            <a:endParaRPr lang="en-US" sz="1200" dirty="0">
              <a:solidFill>
                <a:srgbClr val="404040"/>
              </a:solidFill>
              <a:latin typeface="Helvetica"/>
              <a:cs typeface="Helvetica"/>
            </a:endParaRPr>
          </a:p>
        </p:txBody>
      </p:sp>
      <p:sp>
        <p:nvSpPr>
          <p:cNvPr id="8" name="Snip and Round Single Corner Rectangle 7"/>
          <p:cNvSpPr/>
          <p:nvPr/>
        </p:nvSpPr>
        <p:spPr>
          <a:xfrm>
            <a:off x="3785791" y="2099630"/>
            <a:ext cx="1543573" cy="23928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9" name="Snip and Round Single Corner Rectangle 8"/>
          <p:cNvSpPr/>
          <p:nvPr/>
        </p:nvSpPr>
        <p:spPr>
          <a:xfrm>
            <a:off x="3785791" y="2426911"/>
            <a:ext cx="1533483" cy="28375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Environmental</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5" name="Snip and Round Single Corner Rectangle 24"/>
          <p:cNvSpPr/>
          <p:nvPr/>
        </p:nvSpPr>
        <p:spPr>
          <a:xfrm>
            <a:off x="341551" y="1434882"/>
            <a:ext cx="1533484" cy="41344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Suppliers/ Manufacturers</a:t>
            </a:r>
            <a:endParaRPr lang="en-US" sz="1200" dirty="0">
              <a:solidFill>
                <a:srgbClr val="404040"/>
              </a:solidFill>
              <a:latin typeface="Helvetica"/>
              <a:cs typeface="Helvetica"/>
            </a:endParaRPr>
          </a:p>
        </p:txBody>
      </p:sp>
      <p:sp>
        <p:nvSpPr>
          <p:cNvPr id="26" name="Snip and Round Single Corner Rectangle 25"/>
          <p:cNvSpPr/>
          <p:nvPr/>
        </p:nvSpPr>
        <p:spPr>
          <a:xfrm>
            <a:off x="341551" y="1935615"/>
            <a:ext cx="1533484" cy="52626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362747"/>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a:t>
            </a:r>
            <a:endParaRPr lang="en-US" sz="1200" dirty="0">
              <a:solidFill>
                <a:srgbClr val="404040"/>
              </a:solidFill>
              <a:latin typeface="Helvetica"/>
              <a:cs typeface="Helvetica"/>
            </a:endParaRPr>
          </a:p>
        </p:txBody>
      </p:sp>
      <p:sp>
        <p:nvSpPr>
          <p:cNvPr id="28" name="Snip and Round Single Corner Rectangle 27"/>
          <p:cNvSpPr/>
          <p:nvPr/>
        </p:nvSpPr>
        <p:spPr>
          <a:xfrm>
            <a:off x="341551" y="2549166"/>
            <a:ext cx="1533484" cy="26181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a:t>
            </a:r>
            <a:endParaRPr lang="en-US" sz="1200" dirty="0">
              <a:solidFill>
                <a:srgbClr val="404040"/>
              </a:solidFill>
              <a:latin typeface="Helvetica"/>
              <a:cs typeface="Helvetica"/>
            </a:endParaRPr>
          </a:p>
        </p:txBody>
      </p:sp>
      <p:sp>
        <p:nvSpPr>
          <p:cNvPr id="29" name="Snip and Round Single Corner Rectangle 28"/>
          <p:cNvSpPr/>
          <p:nvPr/>
        </p:nvSpPr>
        <p:spPr>
          <a:xfrm>
            <a:off x="341551" y="2898270"/>
            <a:ext cx="1533484" cy="41543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fld id="{F68F442A-0CA1-7144-8752-F1F482ED7D1E}" type="slidenum">
              <a:rPr lang="en-US" smtClean="0"/>
              <a:pPr/>
              <a:t>171</a:t>
            </a:fld>
            <a:endParaRPr lang="en-US"/>
          </a:p>
        </p:txBody>
      </p:sp>
      <p:sp>
        <p:nvSpPr>
          <p:cNvPr id="3" name="Rectangle 2"/>
          <p:cNvSpPr/>
          <p:nvPr/>
        </p:nvSpPr>
        <p:spPr>
          <a:xfrm>
            <a:off x="7158917" y="661837"/>
            <a:ext cx="1742480" cy="37033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Rectangle 33"/>
          <p:cNvSpPr/>
          <p:nvPr/>
        </p:nvSpPr>
        <p:spPr>
          <a:xfrm>
            <a:off x="3705232" y="661837"/>
            <a:ext cx="1742480" cy="37033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Connector 9"/>
          <p:cNvCxnSpPr/>
          <p:nvPr/>
        </p:nvCxnSpPr>
        <p:spPr>
          <a:xfrm>
            <a:off x="3785791" y="1774245"/>
            <a:ext cx="1543574" cy="239397"/>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flipV="1">
            <a:off x="3785791" y="1774245"/>
            <a:ext cx="1543573" cy="239397"/>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a:off x="3797083" y="2467513"/>
            <a:ext cx="1543574" cy="239397"/>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Straight Connector 41"/>
          <p:cNvCxnSpPr/>
          <p:nvPr/>
        </p:nvCxnSpPr>
        <p:spPr>
          <a:xfrm flipV="1">
            <a:off x="3797083" y="2467513"/>
            <a:ext cx="1543573" cy="239397"/>
          </a:xfrm>
          <a:prstGeom prst="line">
            <a:avLst/>
          </a:prstGeom>
        </p:spPr>
        <p:style>
          <a:lnRef idx="2">
            <a:schemeClr val="accent2"/>
          </a:lnRef>
          <a:fillRef idx="0">
            <a:schemeClr val="accent2"/>
          </a:fillRef>
          <a:effectRef idx="1">
            <a:schemeClr val="accent2"/>
          </a:effectRef>
          <a:fontRef idx="minor">
            <a:schemeClr val="tx1"/>
          </a:fontRef>
        </p:style>
      </p:cxnSp>
      <p:pic>
        <p:nvPicPr>
          <p:cNvPr id="44" name="Picture 43"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45" name="Picture 44"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47" name="Picture 46"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49" name="Snip and Round Single Corner Rectangle 48"/>
          <p:cNvSpPr/>
          <p:nvPr/>
        </p:nvSpPr>
        <p:spPr>
          <a:xfrm>
            <a:off x="7231600" y="1972845"/>
            <a:ext cx="1533484" cy="40703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
        <p:nvSpPr>
          <p:cNvPr id="51" name="Snip and Round Single Corner Rectangle 50"/>
          <p:cNvSpPr/>
          <p:nvPr/>
        </p:nvSpPr>
        <p:spPr>
          <a:xfrm>
            <a:off x="3785790" y="1005780"/>
            <a:ext cx="1533484" cy="673183"/>
          </a:xfrm>
          <a:prstGeom prst="snipRoundRect">
            <a:avLst/>
          </a:prstGeom>
          <a:solidFill>
            <a:schemeClr val="bg1"/>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chemeClr val="tx1"/>
                </a:solidFill>
                <a:latin typeface="Helvetica"/>
                <a:cs typeface="Helvetica"/>
              </a:rPr>
              <a:t>H</a:t>
            </a:r>
            <a:r>
              <a:rPr lang="en-US" sz="1200" u="sng" baseline="-25000" dirty="0" smtClean="0">
                <a:solidFill>
                  <a:schemeClr val="tx1"/>
                </a:solidFill>
                <a:latin typeface="Helvetica"/>
                <a:cs typeface="Helvetica"/>
              </a:rPr>
              <a:t>2</a:t>
            </a:r>
            <a:r>
              <a:rPr lang="en-US" sz="1200" u="sng" dirty="0" smtClean="0">
                <a:solidFill>
                  <a:schemeClr val="tx1"/>
                </a:solidFill>
                <a:latin typeface="Helvetica"/>
                <a:cs typeface="Helvetica"/>
              </a:rPr>
              <a:t>/HC Monitoring In Severe Environments</a:t>
            </a:r>
            <a:endParaRPr lang="en-US" sz="1200" u="sng" dirty="0">
              <a:solidFill>
                <a:schemeClr val="tx1"/>
              </a:solidFill>
              <a:latin typeface="Helvetica"/>
              <a:cs typeface="Helvetica"/>
            </a:endParaRPr>
          </a:p>
        </p:txBody>
      </p:sp>
      <p:sp>
        <p:nvSpPr>
          <p:cNvPr id="52" name="Snip and Round Single Corner Rectangle 51"/>
          <p:cNvSpPr/>
          <p:nvPr/>
        </p:nvSpPr>
        <p:spPr>
          <a:xfrm>
            <a:off x="7231600" y="1630461"/>
            <a:ext cx="1533484" cy="266111"/>
          </a:xfrm>
          <a:prstGeom prst="snip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Applications</a:t>
            </a:r>
            <a:endParaRPr lang="en-US" sz="1200" u="sng" dirty="0">
              <a:solidFill>
                <a:srgbClr val="000000"/>
              </a:solidFill>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904020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6" name="Snip and Round Single Corner Rectangle 5"/>
          <p:cNvSpPr/>
          <p:nvPr/>
        </p:nvSpPr>
        <p:spPr>
          <a:xfrm>
            <a:off x="3785790" y="1041054"/>
            <a:ext cx="1533484" cy="673183"/>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H</a:t>
            </a:r>
            <a:r>
              <a:rPr lang="en-US" sz="1200" baseline="-25000" dirty="0" smtClean="0">
                <a:solidFill>
                  <a:schemeClr val="bg1"/>
                </a:solidFill>
                <a:latin typeface="Helvetica"/>
                <a:cs typeface="Helvetica"/>
              </a:rPr>
              <a:t>2</a:t>
            </a:r>
            <a:r>
              <a:rPr lang="en-US" sz="1200" dirty="0" smtClean="0">
                <a:solidFill>
                  <a:schemeClr val="bg1"/>
                </a:solidFill>
                <a:latin typeface="Helvetica"/>
                <a:cs typeface="Helvetica"/>
              </a:rPr>
              <a:t>/HC Monitoring In Severe Environments</a:t>
            </a:r>
            <a:endParaRPr lang="en-US" sz="1200" dirty="0">
              <a:solidFill>
                <a:schemeClr val="bg1"/>
              </a:solidFill>
              <a:latin typeface="Helvetica"/>
              <a:cs typeface="Helvetica"/>
            </a:endParaRPr>
          </a:p>
        </p:txBody>
      </p:sp>
      <p:sp>
        <p:nvSpPr>
          <p:cNvPr id="7" name="Snip and Round Single Corner Rectangle 6"/>
          <p:cNvSpPr/>
          <p:nvPr/>
        </p:nvSpPr>
        <p:spPr>
          <a:xfrm>
            <a:off x="3785791" y="1774245"/>
            <a:ext cx="1543574" cy="239397"/>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Safety</a:t>
            </a:r>
            <a:endParaRPr lang="en-US" sz="1200" dirty="0">
              <a:solidFill>
                <a:srgbClr val="404040"/>
              </a:solidFill>
              <a:latin typeface="Helvetica"/>
              <a:cs typeface="Helvetica"/>
            </a:endParaRPr>
          </a:p>
        </p:txBody>
      </p:sp>
      <p:sp>
        <p:nvSpPr>
          <p:cNvPr id="8" name="Snip and Round Single Corner Rectangle 7"/>
          <p:cNvSpPr/>
          <p:nvPr/>
        </p:nvSpPr>
        <p:spPr>
          <a:xfrm>
            <a:off x="3785791" y="2099630"/>
            <a:ext cx="1543573" cy="23928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9" name="Snip and Round Single Corner Rectangle 8"/>
          <p:cNvSpPr/>
          <p:nvPr/>
        </p:nvSpPr>
        <p:spPr>
          <a:xfrm>
            <a:off x="3785791" y="2426911"/>
            <a:ext cx="1533483" cy="28375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Environmental</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5" name="Snip and Round Single Corner Rectangle 24"/>
          <p:cNvSpPr/>
          <p:nvPr/>
        </p:nvSpPr>
        <p:spPr>
          <a:xfrm>
            <a:off x="341551" y="1434882"/>
            <a:ext cx="1533484" cy="41344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Suppliers/ Manufacturers</a:t>
            </a:r>
            <a:endParaRPr lang="en-US" sz="1200" dirty="0">
              <a:solidFill>
                <a:srgbClr val="404040"/>
              </a:solidFill>
              <a:latin typeface="Helvetica"/>
              <a:cs typeface="Helvetica"/>
            </a:endParaRPr>
          </a:p>
        </p:txBody>
      </p:sp>
      <p:sp>
        <p:nvSpPr>
          <p:cNvPr id="26" name="Snip and Round Single Corner Rectangle 25"/>
          <p:cNvSpPr/>
          <p:nvPr/>
        </p:nvSpPr>
        <p:spPr>
          <a:xfrm>
            <a:off x="341551" y="1935615"/>
            <a:ext cx="1533484" cy="52626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362747"/>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a:t>
            </a:r>
            <a:endParaRPr lang="en-US" sz="1200" dirty="0">
              <a:solidFill>
                <a:srgbClr val="404040"/>
              </a:solidFill>
              <a:latin typeface="Helvetica"/>
              <a:cs typeface="Helvetica"/>
            </a:endParaRPr>
          </a:p>
        </p:txBody>
      </p:sp>
      <p:sp>
        <p:nvSpPr>
          <p:cNvPr id="28" name="Snip and Round Single Corner Rectangle 27"/>
          <p:cNvSpPr/>
          <p:nvPr/>
        </p:nvSpPr>
        <p:spPr>
          <a:xfrm>
            <a:off x="341551" y="2549166"/>
            <a:ext cx="1533484" cy="26181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a:t>
            </a:r>
            <a:endParaRPr lang="en-US" sz="1200" dirty="0">
              <a:solidFill>
                <a:srgbClr val="404040"/>
              </a:solidFill>
              <a:latin typeface="Helvetica"/>
              <a:cs typeface="Helvetica"/>
            </a:endParaRPr>
          </a:p>
        </p:txBody>
      </p:sp>
      <p:sp>
        <p:nvSpPr>
          <p:cNvPr id="29" name="Snip and Round Single Corner Rectangle 28"/>
          <p:cNvSpPr/>
          <p:nvPr/>
        </p:nvSpPr>
        <p:spPr>
          <a:xfrm>
            <a:off x="341551" y="2898270"/>
            <a:ext cx="1533484" cy="41543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fld id="{F68F442A-0CA1-7144-8752-F1F482ED7D1E}" type="slidenum">
              <a:rPr lang="en-US" smtClean="0"/>
              <a:pPr/>
              <a:t>172</a:t>
            </a:fld>
            <a:endParaRPr lang="en-US"/>
          </a:p>
        </p:txBody>
      </p:sp>
      <p:sp>
        <p:nvSpPr>
          <p:cNvPr id="3" name="Rectangle 2"/>
          <p:cNvSpPr/>
          <p:nvPr/>
        </p:nvSpPr>
        <p:spPr>
          <a:xfrm>
            <a:off x="7158917" y="661837"/>
            <a:ext cx="1742480" cy="37033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Rectangle 33"/>
          <p:cNvSpPr/>
          <p:nvPr/>
        </p:nvSpPr>
        <p:spPr>
          <a:xfrm>
            <a:off x="3705232" y="661837"/>
            <a:ext cx="1742480" cy="37033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Connector 9"/>
          <p:cNvCxnSpPr/>
          <p:nvPr/>
        </p:nvCxnSpPr>
        <p:spPr>
          <a:xfrm>
            <a:off x="3785791" y="1774245"/>
            <a:ext cx="1543574" cy="239397"/>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flipV="1">
            <a:off x="3785791" y="1774245"/>
            <a:ext cx="1543573" cy="239397"/>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a:off x="3797083" y="2467513"/>
            <a:ext cx="1543574" cy="239397"/>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Straight Connector 41"/>
          <p:cNvCxnSpPr/>
          <p:nvPr/>
        </p:nvCxnSpPr>
        <p:spPr>
          <a:xfrm flipV="1">
            <a:off x="3797083" y="2467513"/>
            <a:ext cx="1543573" cy="239397"/>
          </a:xfrm>
          <a:prstGeom prst="line">
            <a:avLst/>
          </a:prstGeom>
        </p:spPr>
        <p:style>
          <a:lnRef idx="2">
            <a:schemeClr val="accent2"/>
          </a:lnRef>
          <a:fillRef idx="0">
            <a:schemeClr val="accent2"/>
          </a:fillRef>
          <a:effectRef idx="1">
            <a:schemeClr val="accent2"/>
          </a:effectRef>
          <a:fontRef idx="minor">
            <a:schemeClr val="tx1"/>
          </a:fontRef>
        </p:style>
      </p:cxnSp>
      <p:pic>
        <p:nvPicPr>
          <p:cNvPr id="44" name="Picture 43"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45" name="Picture 44"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47" name="Picture 46"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48" name="Snip and Round Single Corner Rectangle 47"/>
          <p:cNvSpPr/>
          <p:nvPr/>
        </p:nvSpPr>
        <p:spPr>
          <a:xfrm>
            <a:off x="7231600" y="1665735"/>
            <a:ext cx="1533484" cy="266111"/>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Applications</a:t>
            </a:r>
            <a:endParaRPr lang="en-US" sz="1200" dirty="0">
              <a:solidFill>
                <a:schemeClr val="bg1"/>
              </a:solidFill>
              <a:latin typeface="Helvetica"/>
              <a:cs typeface="Helvetica"/>
            </a:endParaRPr>
          </a:p>
        </p:txBody>
      </p:sp>
      <p:sp>
        <p:nvSpPr>
          <p:cNvPr id="49" name="Snip and Round Single Corner Rectangle 48"/>
          <p:cNvSpPr/>
          <p:nvPr/>
        </p:nvSpPr>
        <p:spPr>
          <a:xfrm>
            <a:off x="7231600" y="1972845"/>
            <a:ext cx="1533484" cy="40703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6076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6" name="Snip and Round Single Corner Rectangle 5"/>
          <p:cNvSpPr/>
          <p:nvPr/>
        </p:nvSpPr>
        <p:spPr>
          <a:xfrm>
            <a:off x="3785790" y="1041054"/>
            <a:ext cx="1533484" cy="673183"/>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H</a:t>
            </a:r>
            <a:r>
              <a:rPr lang="en-US" sz="1200" baseline="-25000" dirty="0" smtClean="0">
                <a:solidFill>
                  <a:schemeClr val="bg1"/>
                </a:solidFill>
                <a:latin typeface="Helvetica"/>
                <a:cs typeface="Helvetica"/>
              </a:rPr>
              <a:t>2</a:t>
            </a:r>
            <a:r>
              <a:rPr lang="en-US" sz="1200" dirty="0" smtClean="0">
                <a:solidFill>
                  <a:schemeClr val="bg1"/>
                </a:solidFill>
                <a:latin typeface="Helvetica"/>
                <a:cs typeface="Helvetica"/>
              </a:rPr>
              <a:t>/HC Monitoring In Severe Environments</a:t>
            </a:r>
            <a:endParaRPr lang="en-US" sz="1200" dirty="0">
              <a:solidFill>
                <a:schemeClr val="bg1"/>
              </a:solidFill>
              <a:latin typeface="Helvetica"/>
              <a:cs typeface="Helvetica"/>
            </a:endParaRPr>
          </a:p>
        </p:txBody>
      </p:sp>
      <p:sp>
        <p:nvSpPr>
          <p:cNvPr id="8" name="Snip and Round Single Corner Rectangle 7"/>
          <p:cNvSpPr/>
          <p:nvPr/>
        </p:nvSpPr>
        <p:spPr>
          <a:xfrm>
            <a:off x="3785791" y="1770406"/>
            <a:ext cx="1543573" cy="23928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endParaRPr lang="en-US" sz="1200" dirty="0">
              <a:solidFill>
                <a:srgbClr val="404040"/>
              </a:solidFill>
              <a:latin typeface="Helvetica"/>
              <a:cs typeface="Helvetica"/>
            </a:endParaRP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6" name="Snip and Round Single Corner Rectangle 25"/>
          <p:cNvSpPr/>
          <p:nvPr/>
        </p:nvSpPr>
        <p:spPr>
          <a:xfrm>
            <a:off x="341551" y="1841551"/>
            <a:ext cx="1533484" cy="52626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78556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 + Suppliers/Manufacturers</a:t>
            </a:r>
            <a:endParaRPr lang="en-US" sz="1200" dirty="0">
              <a:solidFill>
                <a:srgbClr val="404040"/>
              </a:solidFill>
              <a:latin typeface="Helvetica"/>
              <a:cs typeface="Helvetica"/>
            </a:endParaRPr>
          </a:p>
        </p:txBody>
      </p:sp>
      <p:sp>
        <p:nvSpPr>
          <p:cNvPr id="29" name="Snip and Round Single Corner Rectangle 28"/>
          <p:cNvSpPr/>
          <p:nvPr/>
        </p:nvSpPr>
        <p:spPr>
          <a:xfrm>
            <a:off x="341551" y="2433962"/>
            <a:ext cx="1533484" cy="59755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 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fld id="{F68F442A-0CA1-7144-8752-F1F482ED7D1E}" type="slidenum">
              <a:rPr lang="en-US" smtClean="0"/>
              <a:pPr/>
              <a:t>173</a:t>
            </a:fld>
            <a:endParaRPr lang="en-US"/>
          </a:p>
        </p:txBody>
      </p:sp>
      <p:sp>
        <p:nvSpPr>
          <p:cNvPr id="43" name="Snip and Round Single Corner Rectangle 42"/>
          <p:cNvSpPr/>
          <p:nvPr/>
        </p:nvSpPr>
        <p:spPr>
          <a:xfrm>
            <a:off x="3785790" y="2044002"/>
            <a:ext cx="1543573" cy="4178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Regulatory/Insurance</a:t>
            </a:r>
            <a:endParaRPr lang="en-US" sz="1200" dirty="0">
              <a:solidFill>
                <a:srgbClr val="404040"/>
              </a:solidFill>
              <a:latin typeface="Helvetica"/>
              <a:cs typeface="Helvetica"/>
            </a:endParaRPr>
          </a:p>
        </p:txBody>
      </p:sp>
      <p:sp>
        <p:nvSpPr>
          <p:cNvPr id="44" name="Snip and Round Single Corner Rectangle 43"/>
          <p:cNvSpPr/>
          <p:nvPr/>
        </p:nvSpPr>
        <p:spPr>
          <a:xfrm>
            <a:off x="3795880" y="2511130"/>
            <a:ext cx="1533484" cy="423639"/>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Minimum Viable Product</a:t>
            </a:r>
            <a:endParaRPr lang="en-US" sz="1200" dirty="0">
              <a:solidFill>
                <a:schemeClr val="bg1"/>
              </a:solidFill>
              <a:latin typeface="Helvetica"/>
              <a:cs typeface="Helvetica"/>
            </a:endParaRPr>
          </a:p>
        </p:txBody>
      </p:sp>
      <p:sp>
        <p:nvSpPr>
          <p:cNvPr id="45" name="Snip and Round Single Corner Rectangle 44"/>
          <p:cNvSpPr/>
          <p:nvPr/>
        </p:nvSpPr>
        <p:spPr>
          <a:xfrm>
            <a:off x="3775701" y="3000159"/>
            <a:ext cx="1543573" cy="37445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Reliably detect species of interest</a:t>
            </a:r>
            <a:endParaRPr lang="en-US" sz="1200" dirty="0">
              <a:solidFill>
                <a:srgbClr val="404040"/>
              </a:solidFill>
              <a:latin typeface="Helvetica"/>
              <a:cs typeface="Helvetica"/>
            </a:endParaRPr>
          </a:p>
        </p:txBody>
      </p:sp>
      <p:sp>
        <p:nvSpPr>
          <p:cNvPr id="46" name="Snip and Round Single Corner Rectangle 45"/>
          <p:cNvSpPr/>
          <p:nvPr/>
        </p:nvSpPr>
        <p:spPr>
          <a:xfrm>
            <a:off x="3775701" y="3410958"/>
            <a:ext cx="1543573" cy="234097"/>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Easy to use</a:t>
            </a:r>
            <a:endParaRPr lang="en-US" sz="1200" dirty="0">
              <a:solidFill>
                <a:srgbClr val="404040"/>
              </a:solidFill>
              <a:latin typeface="Helvetica"/>
              <a:cs typeface="Helvetica"/>
            </a:endParaRPr>
          </a:p>
        </p:txBody>
      </p:sp>
      <p:sp>
        <p:nvSpPr>
          <p:cNvPr id="47" name="Snip and Round Single Corner Rectangle 46"/>
          <p:cNvSpPr/>
          <p:nvPr/>
        </p:nvSpPr>
        <p:spPr>
          <a:xfrm>
            <a:off x="3775701" y="3678155"/>
            <a:ext cx="1543573" cy="34316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Sync with other cycle</a:t>
            </a:r>
            <a:endParaRPr lang="en-US" sz="1200" dirty="0">
              <a:solidFill>
                <a:srgbClr val="404040"/>
              </a:solidFill>
              <a:latin typeface="Helvetica"/>
              <a:cs typeface="Helvetica"/>
            </a:endParaRPr>
          </a:p>
        </p:txBody>
      </p:sp>
      <p:sp>
        <p:nvSpPr>
          <p:cNvPr id="48" name="Snip and Round Single Corner Rectangle 47"/>
          <p:cNvSpPr/>
          <p:nvPr/>
        </p:nvSpPr>
        <p:spPr>
          <a:xfrm>
            <a:off x="3775701" y="4056417"/>
            <a:ext cx="1543573" cy="247100"/>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Wireless(if volume)</a:t>
            </a:r>
            <a:endParaRPr lang="en-US" sz="1200" dirty="0">
              <a:solidFill>
                <a:srgbClr val="404040"/>
              </a:solidFill>
              <a:latin typeface="Helvetica"/>
              <a:cs typeface="Helvetica"/>
            </a:endParaRPr>
          </a:p>
        </p:txBody>
      </p:sp>
      <p:sp>
        <p:nvSpPr>
          <p:cNvPr id="49" name="Snip and Round Single Corner Rectangle 48"/>
          <p:cNvSpPr/>
          <p:nvPr/>
        </p:nvSpPr>
        <p:spPr>
          <a:xfrm>
            <a:off x="7231600" y="1657547"/>
            <a:ext cx="1533484" cy="78081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 (especially if R&amp;D is needed)</a:t>
            </a:r>
            <a:endParaRPr lang="en-US" sz="1200" dirty="0">
              <a:solidFill>
                <a:srgbClr val="404040"/>
              </a:solidFill>
              <a:latin typeface="Helvetica"/>
              <a:cs typeface="Helvetica"/>
            </a:endParaRPr>
          </a:p>
        </p:txBody>
      </p:sp>
      <p:pic>
        <p:nvPicPr>
          <p:cNvPr id="50" name="Picture 49"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51" name="Picture 50"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52" name="Picture 51"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54" name="Snip and Round Single Corner Rectangle 53"/>
          <p:cNvSpPr/>
          <p:nvPr/>
        </p:nvSpPr>
        <p:spPr>
          <a:xfrm>
            <a:off x="7231600" y="2500553"/>
            <a:ext cx="1533484" cy="266111"/>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Applications</a:t>
            </a:r>
            <a:endParaRPr lang="en-US" sz="1200" dirty="0">
              <a:solidFill>
                <a:schemeClr val="bg1"/>
              </a:solidFill>
              <a:latin typeface="Helvetica"/>
              <a:cs typeface="Helvetica"/>
            </a:endParaRPr>
          </a:p>
        </p:txBody>
      </p:sp>
      <p:sp>
        <p:nvSpPr>
          <p:cNvPr id="55" name="Snip and Round Single Corner Rectangle 54"/>
          <p:cNvSpPr/>
          <p:nvPr/>
        </p:nvSpPr>
        <p:spPr>
          <a:xfrm>
            <a:off x="7231600" y="2807663"/>
            <a:ext cx="1533484" cy="407034"/>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
        <p:nvSpPr>
          <p:cNvPr id="56" name="Snip and Round Single Corner Rectangle 55"/>
          <p:cNvSpPr/>
          <p:nvPr/>
        </p:nvSpPr>
        <p:spPr>
          <a:xfrm>
            <a:off x="7231600" y="3263525"/>
            <a:ext cx="1533484" cy="25219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Oil and Gas</a:t>
            </a:r>
            <a:endParaRPr lang="en-US" sz="1200" dirty="0">
              <a:solidFill>
                <a:srgbClr val="404040"/>
              </a:solidFill>
              <a:latin typeface="Helvetica"/>
              <a:cs typeface="Helvetica"/>
            </a:endParaRPr>
          </a:p>
        </p:txBody>
      </p:sp>
      <p:sp>
        <p:nvSpPr>
          <p:cNvPr id="57" name="Snip and Round Single Corner Rectangle 56"/>
          <p:cNvSpPr/>
          <p:nvPr/>
        </p:nvSpPr>
        <p:spPr>
          <a:xfrm>
            <a:off x="7242892" y="3568779"/>
            <a:ext cx="1533484" cy="40542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Power Infrastructure</a:t>
            </a:r>
            <a:endParaRPr lang="en-US" sz="1200" dirty="0">
              <a:solidFill>
                <a:srgbClr val="404040"/>
              </a:solidFill>
              <a:latin typeface="Helvetica"/>
              <a:cs typeface="Helvetica"/>
            </a:endParaRPr>
          </a:p>
        </p:txBody>
      </p:sp>
      <p:sp>
        <p:nvSpPr>
          <p:cNvPr id="58" name="Snip and Round Single Corner Rectangle 57"/>
          <p:cNvSpPr/>
          <p:nvPr/>
        </p:nvSpPr>
        <p:spPr>
          <a:xfrm>
            <a:off x="7231600" y="4039568"/>
            <a:ext cx="1533484" cy="25219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t>
            </a:r>
            <a:endParaRPr lang="en-US" sz="1200" dirty="0">
              <a:solidFill>
                <a:srgbClr val="404040"/>
              </a:solidFill>
              <a:latin typeface="Helvetica"/>
              <a:cs typeface="Helvetica"/>
            </a:endParaRPr>
          </a:p>
        </p:txBody>
      </p:sp>
      <p:sp>
        <p:nvSpPr>
          <p:cNvPr id="59" name="Rectangle 58"/>
          <p:cNvSpPr/>
          <p:nvPr/>
        </p:nvSpPr>
        <p:spPr>
          <a:xfrm>
            <a:off x="4574205" y="4380987"/>
            <a:ext cx="4317899" cy="136245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0" name="Rectangle 59"/>
          <p:cNvSpPr/>
          <p:nvPr/>
        </p:nvSpPr>
        <p:spPr>
          <a:xfrm>
            <a:off x="5432602" y="2500553"/>
            <a:ext cx="1740203" cy="188043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493394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6" name="Snip and Round Single Corner Rectangle 5"/>
          <p:cNvSpPr/>
          <p:nvPr/>
        </p:nvSpPr>
        <p:spPr>
          <a:xfrm>
            <a:off x="3785790" y="1041054"/>
            <a:ext cx="1533484" cy="673183"/>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H</a:t>
            </a:r>
            <a:r>
              <a:rPr lang="en-US" sz="1200" baseline="-25000" dirty="0" smtClean="0">
                <a:solidFill>
                  <a:schemeClr val="bg1"/>
                </a:solidFill>
                <a:latin typeface="Helvetica"/>
                <a:cs typeface="Helvetica"/>
              </a:rPr>
              <a:t>2</a:t>
            </a:r>
            <a:r>
              <a:rPr lang="en-US" sz="1200" dirty="0" smtClean="0">
                <a:solidFill>
                  <a:schemeClr val="bg1"/>
                </a:solidFill>
                <a:latin typeface="Helvetica"/>
                <a:cs typeface="Helvetica"/>
              </a:rPr>
              <a:t>/HC Monitoring In Severe Environments</a:t>
            </a:r>
            <a:endParaRPr lang="en-US" sz="1200" dirty="0">
              <a:solidFill>
                <a:schemeClr val="bg1"/>
              </a:solidFill>
              <a:latin typeface="Helvetica"/>
              <a:cs typeface="Helvetica"/>
            </a:endParaRPr>
          </a:p>
        </p:txBody>
      </p:sp>
      <p:sp>
        <p:nvSpPr>
          <p:cNvPr id="8" name="Snip and Round Single Corner Rectangle 7"/>
          <p:cNvSpPr/>
          <p:nvPr/>
        </p:nvSpPr>
        <p:spPr>
          <a:xfrm>
            <a:off x="3785791" y="1770406"/>
            <a:ext cx="1543573" cy="239288"/>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endParaRPr lang="en-US" sz="1200" dirty="0">
              <a:solidFill>
                <a:srgbClr val="404040"/>
              </a:solidFill>
              <a:latin typeface="Helvetica"/>
              <a:cs typeface="Helvetica"/>
            </a:endParaRP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6" name="Snip and Round Single Corner Rectangle 25"/>
          <p:cNvSpPr/>
          <p:nvPr/>
        </p:nvSpPr>
        <p:spPr>
          <a:xfrm>
            <a:off x="341551" y="1841551"/>
            <a:ext cx="1533484" cy="526261"/>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78556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 + Suppliers/Manufacturers</a:t>
            </a:r>
            <a:endParaRPr lang="en-US" sz="1200" dirty="0">
              <a:solidFill>
                <a:srgbClr val="404040"/>
              </a:solidFill>
              <a:latin typeface="Helvetica"/>
              <a:cs typeface="Helvetica"/>
            </a:endParaRPr>
          </a:p>
        </p:txBody>
      </p:sp>
      <p:sp>
        <p:nvSpPr>
          <p:cNvPr id="29" name="Snip and Round Single Corner Rectangle 28"/>
          <p:cNvSpPr/>
          <p:nvPr/>
        </p:nvSpPr>
        <p:spPr>
          <a:xfrm>
            <a:off x="341551" y="2433962"/>
            <a:ext cx="1533484" cy="59755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 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fld id="{F68F442A-0CA1-7144-8752-F1F482ED7D1E}" type="slidenum">
              <a:rPr lang="en-US" smtClean="0"/>
              <a:pPr/>
              <a:t>174</a:t>
            </a:fld>
            <a:endParaRPr lang="en-US"/>
          </a:p>
        </p:txBody>
      </p:sp>
      <p:sp>
        <p:nvSpPr>
          <p:cNvPr id="43" name="Snip and Round Single Corner Rectangle 42"/>
          <p:cNvSpPr/>
          <p:nvPr/>
        </p:nvSpPr>
        <p:spPr>
          <a:xfrm>
            <a:off x="3785790" y="2044002"/>
            <a:ext cx="1543573" cy="4178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Regulatory/Insurance</a:t>
            </a:r>
            <a:endParaRPr lang="en-US" sz="1200" dirty="0">
              <a:solidFill>
                <a:srgbClr val="404040"/>
              </a:solidFill>
              <a:latin typeface="Helvetica"/>
              <a:cs typeface="Helvetica"/>
            </a:endParaRPr>
          </a:p>
        </p:txBody>
      </p:sp>
      <p:sp>
        <p:nvSpPr>
          <p:cNvPr id="44" name="Snip and Round Single Corner Rectangle 43"/>
          <p:cNvSpPr/>
          <p:nvPr/>
        </p:nvSpPr>
        <p:spPr>
          <a:xfrm>
            <a:off x="3795880" y="2511130"/>
            <a:ext cx="1533484" cy="423639"/>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Minimum Viable Product</a:t>
            </a:r>
            <a:endParaRPr lang="en-US" sz="1200" dirty="0">
              <a:solidFill>
                <a:schemeClr val="bg1"/>
              </a:solidFill>
              <a:latin typeface="Helvetica"/>
              <a:cs typeface="Helvetica"/>
            </a:endParaRPr>
          </a:p>
        </p:txBody>
      </p:sp>
      <p:sp>
        <p:nvSpPr>
          <p:cNvPr id="45" name="Snip and Round Single Corner Rectangle 44"/>
          <p:cNvSpPr/>
          <p:nvPr/>
        </p:nvSpPr>
        <p:spPr>
          <a:xfrm>
            <a:off x="3775701" y="3000159"/>
            <a:ext cx="1543573" cy="37445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Reliably detect species of interest</a:t>
            </a:r>
            <a:endParaRPr lang="en-US" sz="1200" dirty="0">
              <a:solidFill>
                <a:srgbClr val="404040"/>
              </a:solidFill>
              <a:latin typeface="Helvetica"/>
              <a:cs typeface="Helvetica"/>
            </a:endParaRPr>
          </a:p>
        </p:txBody>
      </p:sp>
      <p:sp>
        <p:nvSpPr>
          <p:cNvPr id="46" name="Snip and Round Single Corner Rectangle 45"/>
          <p:cNvSpPr/>
          <p:nvPr/>
        </p:nvSpPr>
        <p:spPr>
          <a:xfrm>
            <a:off x="3775701" y="3410958"/>
            <a:ext cx="1543573" cy="234097"/>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Easy to use</a:t>
            </a:r>
            <a:endParaRPr lang="en-US" sz="1200" dirty="0">
              <a:solidFill>
                <a:srgbClr val="404040"/>
              </a:solidFill>
              <a:latin typeface="Helvetica"/>
              <a:cs typeface="Helvetica"/>
            </a:endParaRPr>
          </a:p>
        </p:txBody>
      </p:sp>
      <p:sp>
        <p:nvSpPr>
          <p:cNvPr id="47" name="Snip and Round Single Corner Rectangle 46"/>
          <p:cNvSpPr/>
          <p:nvPr/>
        </p:nvSpPr>
        <p:spPr>
          <a:xfrm>
            <a:off x="3775701" y="3678155"/>
            <a:ext cx="1543573" cy="34316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Sync with other </a:t>
            </a:r>
            <a:r>
              <a:rPr lang="en-US" sz="1200" dirty="0" err="1" smtClean="0">
                <a:solidFill>
                  <a:srgbClr val="404040"/>
                </a:solidFill>
                <a:latin typeface="Helvetica"/>
                <a:cs typeface="Helvetica"/>
              </a:rPr>
              <a:t>maint</a:t>
            </a:r>
            <a:r>
              <a:rPr lang="en-US" sz="1200" dirty="0" smtClean="0">
                <a:solidFill>
                  <a:srgbClr val="404040"/>
                </a:solidFill>
                <a:latin typeface="Helvetica"/>
                <a:cs typeface="Helvetica"/>
              </a:rPr>
              <a:t>. cycle</a:t>
            </a:r>
            <a:endParaRPr lang="en-US" sz="1200" dirty="0">
              <a:solidFill>
                <a:srgbClr val="404040"/>
              </a:solidFill>
              <a:latin typeface="Helvetica"/>
              <a:cs typeface="Helvetica"/>
            </a:endParaRPr>
          </a:p>
        </p:txBody>
      </p:sp>
      <p:sp>
        <p:nvSpPr>
          <p:cNvPr id="48" name="Snip and Round Single Corner Rectangle 47"/>
          <p:cNvSpPr/>
          <p:nvPr/>
        </p:nvSpPr>
        <p:spPr>
          <a:xfrm>
            <a:off x="3775701" y="4056417"/>
            <a:ext cx="1543573" cy="247100"/>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Wireless(if volume)</a:t>
            </a:r>
            <a:endParaRPr lang="en-US" sz="1200" dirty="0">
              <a:solidFill>
                <a:srgbClr val="404040"/>
              </a:solidFill>
              <a:latin typeface="Helvetica"/>
              <a:cs typeface="Helvetica"/>
            </a:endParaRPr>
          </a:p>
        </p:txBody>
      </p:sp>
      <p:sp>
        <p:nvSpPr>
          <p:cNvPr id="49" name="Snip and Round Single Corner Rectangle 48"/>
          <p:cNvSpPr/>
          <p:nvPr/>
        </p:nvSpPr>
        <p:spPr>
          <a:xfrm>
            <a:off x="7231600" y="1657547"/>
            <a:ext cx="1533484" cy="780813"/>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 (especially if R&amp;D is needed)</a:t>
            </a:r>
            <a:endParaRPr lang="en-US" sz="1200" dirty="0">
              <a:solidFill>
                <a:srgbClr val="404040"/>
              </a:solidFill>
              <a:latin typeface="Helvetica"/>
              <a:cs typeface="Helvetica"/>
            </a:endParaRPr>
          </a:p>
        </p:txBody>
      </p:sp>
      <p:pic>
        <p:nvPicPr>
          <p:cNvPr id="50" name="Picture 49"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51" name="Picture 50"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52" name="Picture 51"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54" name="Snip and Round Single Corner Rectangle 53"/>
          <p:cNvSpPr/>
          <p:nvPr/>
        </p:nvSpPr>
        <p:spPr>
          <a:xfrm>
            <a:off x="7231600" y="2500553"/>
            <a:ext cx="1533484" cy="266111"/>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Helvetica"/>
                <a:cs typeface="Helvetica"/>
              </a:rPr>
              <a:t>Applications</a:t>
            </a:r>
            <a:endParaRPr lang="en-US" sz="1200" dirty="0">
              <a:solidFill>
                <a:schemeClr val="bg1"/>
              </a:solidFill>
              <a:latin typeface="Helvetica"/>
              <a:cs typeface="Helvetica"/>
            </a:endParaRPr>
          </a:p>
        </p:txBody>
      </p:sp>
      <p:sp>
        <p:nvSpPr>
          <p:cNvPr id="55" name="Snip and Round Single Corner Rectangle 54"/>
          <p:cNvSpPr/>
          <p:nvPr/>
        </p:nvSpPr>
        <p:spPr>
          <a:xfrm>
            <a:off x="7231600" y="2807663"/>
            <a:ext cx="1533484" cy="407034"/>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
        <p:nvSpPr>
          <p:cNvPr id="56" name="Snip and Round Single Corner Rectangle 55"/>
          <p:cNvSpPr/>
          <p:nvPr/>
        </p:nvSpPr>
        <p:spPr>
          <a:xfrm>
            <a:off x="7231600" y="3263525"/>
            <a:ext cx="1533484" cy="25219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Oil and Gas</a:t>
            </a:r>
            <a:endParaRPr lang="en-US" sz="1200" dirty="0">
              <a:solidFill>
                <a:srgbClr val="404040"/>
              </a:solidFill>
              <a:latin typeface="Helvetica"/>
              <a:cs typeface="Helvetica"/>
            </a:endParaRPr>
          </a:p>
        </p:txBody>
      </p:sp>
      <p:sp>
        <p:nvSpPr>
          <p:cNvPr id="57" name="Snip and Round Single Corner Rectangle 56"/>
          <p:cNvSpPr/>
          <p:nvPr/>
        </p:nvSpPr>
        <p:spPr>
          <a:xfrm>
            <a:off x="7242892" y="3568779"/>
            <a:ext cx="1533484" cy="40542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Power Infrastructure</a:t>
            </a:r>
            <a:endParaRPr lang="en-US" sz="1200" dirty="0">
              <a:solidFill>
                <a:srgbClr val="404040"/>
              </a:solidFill>
              <a:latin typeface="Helvetica"/>
              <a:cs typeface="Helvetica"/>
            </a:endParaRPr>
          </a:p>
        </p:txBody>
      </p:sp>
      <p:sp>
        <p:nvSpPr>
          <p:cNvPr id="58" name="Snip and Round Single Corner Rectangle 57"/>
          <p:cNvSpPr/>
          <p:nvPr/>
        </p:nvSpPr>
        <p:spPr>
          <a:xfrm>
            <a:off x="7231600" y="4039568"/>
            <a:ext cx="1533484" cy="25219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t>
            </a:r>
            <a:endParaRPr lang="en-US" sz="1200" dirty="0">
              <a:solidFill>
                <a:srgbClr val="404040"/>
              </a:solidFill>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46309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usiness_model_canvas_poste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096000"/>
          </a:xfrm>
          <a:prstGeom prst="rect">
            <a:avLst/>
          </a:prstGeom>
        </p:spPr>
      </p:pic>
      <p:sp>
        <p:nvSpPr>
          <p:cNvPr id="8" name="Snip and Round Single Corner Rectangle 7"/>
          <p:cNvSpPr/>
          <p:nvPr/>
        </p:nvSpPr>
        <p:spPr>
          <a:xfrm>
            <a:off x="3785791" y="1770406"/>
            <a:ext cx="1543573" cy="239288"/>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Efficiency</a:t>
            </a:r>
            <a:endParaRPr lang="en-US" sz="1200" dirty="0">
              <a:solidFill>
                <a:srgbClr val="404040"/>
              </a:solidFill>
              <a:latin typeface="Helvetica"/>
              <a:cs typeface="Helvetica"/>
            </a:endParaRPr>
          </a:p>
        </p:txBody>
      </p:sp>
      <p:sp>
        <p:nvSpPr>
          <p:cNvPr id="11" name="Snip and Round Single Corner Rectangle 10"/>
          <p:cNvSpPr/>
          <p:nvPr/>
        </p:nvSpPr>
        <p:spPr>
          <a:xfrm>
            <a:off x="7231600" y="1053177"/>
            <a:ext cx="1533484" cy="54702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Severe Environment Operators</a:t>
            </a:r>
            <a:endParaRPr lang="en-US" sz="1200" dirty="0">
              <a:solidFill>
                <a:srgbClr val="404040"/>
              </a:solidFill>
              <a:latin typeface="Helvetica"/>
              <a:cs typeface="Helvetica"/>
            </a:endParaRPr>
          </a:p>
        </p:txBody>
      </p:sp>
      <p:sp>
        <p:nvSpPr>
          <p:cNvPr id="14" name="Snip and Round Single Corner Rectangle 13"/>
          <p:cNvSpPr/>
          <p:nvPr/>
        </p:nvSpPr>
        <p:spPr>
          <a:xfrm>
            <a:off x="5577513" y="1015913"/>
            <a:ext cx="1533484" cy="4401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Provide infrastructure</a:t>
            </a:r>
            <a:endParaRPr lang="en-US" sz="1200" dirty="0">
              <a:solidFill>
                <a:srgbClr val="404040"/>
              </a:solidFill>
              <a:latin typeface="Helvetica"/>
              <a:cs typeface="Helvetica"/>
            </a:endParaRPr>
          </a:p>
        </p:txBody>
      </p:sp>
      <p:sp>
        <p:nvSpPr>
          <p:cNvPr id="15" name="Snip and Round Single Corner Rectangle 14"/>
          <p:cNvSpPr/>
          <p:nvPr/>
        </p:nvSpPr>
        <p:spPr>
          <a:xfrm>
            <a:off x="5577513" y="1515813"/>
            <a:ext cx="1533484" cy="416033"/>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Component sourcing</a:t>
            </a:r>
            <a:endParaRPr lang="en-US" sz="1200" dirty="0">
              <a:solidFill>
                <a:srgbClr val="404040"/>
              </a:solidFill>
              <a:latin typeface="Helvetica"/>
              <a:cs typeface="Helvetica"/>
            </a:endParaRPr>
          </a:p>
        </p:txBody>
      </p:sp>
      <p:sp>
        <p:nvSpPr>
          <p:cNvPr id="19" name="Snip and Round Single Corner Rectangle 18"/>
          <p:cNvSpPr/>
          <p:nvPr/>
        </p:nvSpPr>
        <p:spPr>
          <a:xfrm>
            <a:off x="5522550" y="2781915"/>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Direct</a:t>
            </a:r>
            <a:endParaRPr lang="en-US" sz="1200" dirty="0">
              <a:solidFill>
                <a:srgbClr val="404040"/>
              </a:solidFill>
              <a:latin typeface="Helvetica"/>
              <a:cs typeface="Helvetica"/>
            </a:endParaRPr>
          </a:p>
        </p:txBody>
      </p:sp>
      <p:sp>
        <p:nvSpPr>
          <p:cNvPr id="20" name="Snip and Round Single Corner Rectangle 19"/>
          <p:cNvSpPr/>
          <p:nvPr/>
        </p:nvSpPr>
        <p:spPr>
          <a:xfrm>
            <a:off x="5522550" y="3136520"/>
            <a:ext cx="1533484" cy="472981"/>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a:t>
            </a:r>
            <a:endParaRPr lang="en-US" sz="1200" dirty="0">
              <a:solidFill>
                <a:srgbClr val="404040"/>
              </a:solidFill>
              <a:latin typeface="Helvetica"/>
              <a:cs typeface="Helvetica"/>
            </a:endParaRPr>
          </a:p>
        </p:txBody>
      </p:sp>
      <p:sp>
        <p:nvSpPr>
          <p:cNvPr id="21" name="Snip and Round Single Corner Rectangle 20"/>
          <p:cNvSpPr/>
          <p:nvPr/>
        </p:nvSpPr>
        <p:spPr>
          <a:xfrm>
            <a:off x="5522550" y="3689382"/>
            <a:ext cx="1533484" cy="296576"/>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Distributors</a:t>
            </a:r>
            <a:endParaRPr lang="en-US" sz="1200" dirty="0">
              <a:solidFill>
                <a:srgbClr val="404040"/>
              </a:solidFill>
              <a:latin typeface="Helvetica"/>
              <a:cs typeface="Helvetica"/>
            </a:endParaRPr>
          </a:p>
        </p:txBody>
      </p:sp>
      <p:sp>
        <p:nvSpPr>
          <p:cNvPr id="22" name="Snip and Round Single Corner Rectangle 21"/>
          <p:cNvSpPr/>
          <p:nvPr/>
        </p:nvSpPr>
        <p:spPr>
          <a:xfrm>
            <a:off x="4657706" y="4667809"/>
            <a:ext cx="1533484" cy="27335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Sensor Sales</a:t>
            </a:r>
            <a:endParaRPr lang="en-US" sz="1200" dirty="0">
              <a:solidFill>
                <a:srgbClr val="404040"/>
              </a:solidFill>
              <a:latin typeface="Helvetica"/>
              <a:cs typeface="Helvetica"/>
            </a:endParaRPr>
          </a:p>
        </p:txBody>
      </p:sp>
      <p:sp>
        <p:nvSpPr>
          <p:cNvPr id="23" name="Snip and Round Single Corner Rectangle 22"/>
          <p:cNvSpPr/>
          <p:nvPr/>
        </p:nvSpPr>
        <p:spPr>
          <a:xfrm>
            <a:off x="6289292" y="4475165"/>
            <a:ext cx="1533484" cy="466002"/>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Monitoring Services</a:t>
            </a:r>
            <a:endParaRPr lang="en-US" sz="1200" dirty="0">
              <a:solidFill>
                <a:srgbClr val="404040"/>
              </a:solidFill>
              <a:latin typeface="Helvetica"/>
              <a:cs typeface="Helvetica"/>
            </a:endParaRPr>
          </a:p>
        </p:txBody>
      </p:sp>
      <p:sp>
        <p:nvSpPr>
          <p:cNvPr id="24" name="Snip and Round Single Corner Rectangle 23"/>
          <p:cNvSpPr/>
          <p:nvPr/>
        </p:nvSpPr>
        <p:spPr>
          <a:xfrm>
            <a:off x="4657706" y="5003127"/>
            <a:ext cx="1533484" cy="242379"/>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Royalties</a:t>
            </a:r>
            <a:endParaRPr lang="en-US" sz="1200" dirty="0">
              <a:solidFill>
                <a:srgbClr val="404040"/>
              </a:solidFill>
              <a:latin typeface="Helvetica"/>
              <a:cs typeface="Helvetica"/>
            </a:endParaRPr>
          </a:p>
        </p:txBody>
      </p:sp>
      <p:sp>
        <p:nvSpPr>
          <p:cNvPr id="26" name="Snip and Round Single Corner Rectangle 25"/>
          <p:cNvSpPr/>
          <p:nvPr/>
        </p:nvSpPr>
        <p:spPr>
          <a:xfrm>
            <a:off x="341551" y="1841551"/>
            <a:ext cx="1533484" cy="526261"/>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Research Institutes and Journals</a:t>
            </a:r>
            <a:endParaRPr lang="en-US" sz="1200" dirty="0">
              <a:solidFill>
                <a:srgbClr val="404040"/>
              </a:solidFill>
              <a:latin typeface="Helvetica"/>
              <a:cs typeface="Helvetica"/>
            </a:endParaRPr>
          </a:p>
        </p:txBody>
      </p:sp>
      <p:sp>
        <p:nvSpPr>
          <p:cNvPr id="27" name="Snip and Round Single Corner Rectangle 26"/>
          <p:cNvSpPr/>
          <p:nvPr/>
        </p:nvSpPr>
        <p:spPr>
          <a:xfrm>
            <a:off x="341551" y="984844"/>
            <a:ext cx="1533484" cy="78556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Contract Design Shops + Suppliers/Manufacturers</a:t>
            </a:r>
            <a:endParaRPr lang="en-US" sz="1200" dirty="0">
              <a:solidFill>
                <a:srgbClr val="404040"/>
              </a:solidFill>
              <a:latin typeface="Helvetica"/>
              <a:cs typeface="Helvetica"/>
            </a:endParaRPr>
          </a:p>
        </p:txBody>
      </p:sp>
      <p:sp>
        <p:nvSpPr>
          <p:cNvPr id="29" name="Snip and Round Single Corner Rectangle 28"/>
          <p:cNvSpPr/>
          <p:nvPr/>
        </p:nvSpPr>
        <p:spPr>
          <a:xfrm>
            <a:off x="341551" y="2433962"/>
            <a:ext cx="1533484" cy="59755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Suppliers, Regulatory and Government</a:t>
            </a:r>
            <a:endParaRPr lang="en-US" sz="1200" dirty="0">
              <a:solidFill>
                <a:srgbClr val="404040"/>
              </a:solidFill>
              <a:latin typeface="Helvetica"/>
              <a:cs typeface="Helvetica"/>
            </a:endParaRPr>
          </a:p>
        </p:txBody>
      </p:sp>
      <p:sp>
        <p:nvSpPr>
          <p:cNvPr id="31" name="Snip and Round Single Corner Rectangle 30"/>
          <p:cNvSpPr/>
          <p:nvPr/>
        </p:nvSpPr>
        <p:spPr>
          <a:xfrm>
            <a:off x="341551" y="4667809"/>
            <a:ext cx="1533484" cy="205092"/>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Fixed</a:t>
            </a:r>
            <a:endParaRPr lang="en-US" sz="1200" dirty="0">
              <a:solidFill>
                <a:srgbClr val="404040"/>
              </a:solidFill>
              <a:latin typeface="Helvetica"/>
              <a:cs typeface="Helvetica"/>
            </a:endParaRPr>
          </a:p>
        </p:txBody>
      </p:sp>
      <p:sp>
        <p:nvSpPr>
          <p:cNvPr id="32" name="Snip and Round Single Corner Rectangle 31"/>
          <p:cNvSpPr/>
          <p:nvPr/>
        </p:nvSpPr>
        <p:spPr>
          <a:xfrm>
            <a:off x="1964774" y="4463295"/>
            <a:ext cx="1533484" cy="409605"/>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Supplier Economics</a:t>
            </a:r>
            <a:endParaRPr lang="en-US" sz="1200" dirty="0">
              <a:solidFill>
                <a:srgbClr val="404040"/>
              </a:solidFill>
              <a:latin typeface="Helvetica"/>
              <a:cs typeface="Helvetica"/>
            </a:endParaRPr>
          </a:p>
        </p:txBody>
      </p:sp>
      <p:sp>
        <p:nvSpPr>
          <p:cNvPr id="33" name="Snip and Round Single Corner Rectangle 32"/>
          <p:cNvSpPr/>
          <p:nvPr/>
        </p:nvSpPr>
        <p:spPr>
          <a:xfrm>
            <a:off x="341551" y="4956905"/>
            <a:ext cx="1533484" cy="33737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Sales and Marketing</a:t>
            </a:r>
            <a:endParaRPr lang="en-US" sz="1200" dirty="0">
              <a:solidFill>
                <a:srgbClr val="404040"/>
              </a:solidFill>
              <a:latin typeface="Helvetica"/>
              <a:cs typeface="Helvetica"/>
            </a:endParaRPr>
          </a:p>
        </p:txBody>
      </p:sp>
      <p:sp>
        <p:nvSpPr>
          <p:cNvPr id="35" name="Snip and Round Single Corner Rectangle 34"/>
          <p:cNvSpPr/>
          <p:nvPr/>
        </p:nvSpPr>
        <p:spPr>
          <a:xfrm>
            <a:off x="2057702" y="953878"/>
            <a:ext cx="1533484" cy="393713"/>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 Development</a:t>
            </a:r>
            <a:endParaRPr lang="en-US" sz="1200" dirty="0">
              <a:solidFill>
                <a:srgbClr val="404040"/>
              </a:solidFill>
              <a:latin typeface="Helvetica"/>
              <a:cs typeface="Helvetica"/>
            </a:endParaRPr>
          </a:p>
        </p:txBody>
      </p:sp>
      <p:sp>
        <p:nvSpPr>
          <p:cNvPr id="36" name="Snip and Round Single Corner Rectangle 35"/>
          <p:cNvSpPr/>
          <p:nvPr/>
        </p:nvSpPr>
        <p:spPr>
          <a:xfrm>
            <a:off x="2057702" y="1423080"/>
            <a:ext cx="1533484" cy="28420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Production</a:t>
            </a:r>
            <a:endParaRPr lang="en-US" sz="1200" dirty="0">
              <a:solidFill>
                <a:srgbClr val="404040"/>
              </a:solidFill>
              <a:latin typeface="Helvetica"/>
              <a:cs typeface="Helvetica"/>
            </a:endParaRPr>
          </a:p>
        </p:txBody>
      </p:sp>
      <p:sp>
        <p:nvSpPr>
          <p:cNvPr id="37" name="Snip and Round Single Corner Rectangle 36"/>
          <p:cNvSpPr/>
          <p:nvPr/>
        </p:nvSpPr>
        <p:spPr>
          <a:xfrm>
            <a:off x="2057702" y="2810935"/>
            <a:ext cx="1533484" cy="275658"/>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IP and Expertise</a:t>
            </a:r>
            <a:endParaRPr lang="en-US" sz="1200" dirty="0">
              <a:solidFill>
                <a:srgbClr val="404040"/>
              </a:solidFill>
              <a:latin typeface="Helvetica"/>
              <a:cs typeface="Helvetica"/>
            </a:endParaRPr>
          </a:p>
        </p:txBody>
      </p:sp>
      <p:sp>
        <p:nvSpPr>
          <p:cNvPr id="38" name="Snip and Round Single Corner Rectangle 37"/>
          <p:cNvSpPr/>
          <p:nvPr/>
        </p:nvSpPr>
        <p:spPr>
          <a:xfrm>
            <a:off x="2057702" y="3136520"/>
            <a:ext cx="1533484" cy="267004"/>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Capital Assets</a:t>
            </a:r>
            <a:endParaRPr lang="en-US" sz="1200" dirty="0">
              <a:solidFill>
                <a:srgbClr val="404040"/>
              </a:solidFill>
              <a:latin typeface="Helvetica"/>
              <a:cs typeface="Helvetica"/>
            </a:endParaRPr>
          </a:p>
        </p:txBody>
      </p:sp>
      <p:sp>
        <p:nvSpPr>
          <p:cNvPr id="39" name="TextBox 38"/>
          <p:cNvSpPr txBox="1"/>
          <p:nvPr/>
        </p:nvSpPr>
        <p:spPr>
          <a:xfrm>
            <a:off x="-2028988" y="4708824"/>
            <a:ext cx="184666" cy="369332"/>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fld id="{F68F442A-0CA1-7144-8752-F1F482ED7D1E}" type="slidenum">
              <a:rPr lang="en-US" smtClean="0"/>
              <a:pPr/>
              <a:t>175</a:t>
            </a:fld>
            <a:endParaRPr lang="en-US"/>
          </a:p>
        </p:txBody>
      </p:sp>
      <p:sp>
        <p:nvSpPr>
          <p:cNvPr id="43" name="Snip and Round Single Corner Rectangle 42"/>
          <p:cNvSpPr/>
          <p:nvPr/>
        </p:nvSpPr>
        <p:spPr>
          <a:xfrm>
            <a:off x="3785790" y="2044002"/>
            <a:ext cx="1543573" cy="417874"/>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Regulatory/Insurance</a:t>
            </a:r>
            <a:endParaRPr lang="en-US" sz="1200" dirty="0">
              <a:solidFill>
                <a:srgbClr val="404040"/>
              </a:solidFill>
              <a:latin typeface="Helvetica"/>
              <a:cs typeface="Helvetica"/>
            </a:endParaRPr>
          </a:p>
        </p:txBody>
      </p:sp>
      <p:sp>
        <p:nvSpPr>
          <p:cNvPr id="45" name="Snip and Round Single Corner Rectangle 44"/>
          <p:cNvSpPr/>
          <p:nvPr/>
        </p:nvSpPr>
        <p:spPr>
          <a:xfrm>
            <a:off x="3775701" y="3000159"/>
            <a:ext cx="1543573" cy="374456"/>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Reliably detect species of interest</a:t>
            </a:r>
            <a:endParaRPr lang="en-US" sz="1200" dirty="0">
              <a:solidFill>
                <a:srgbClr val="404040"/>
              </a:solidFill>
              <a:latin typeface="Helvetica"/>
              <a:cs typeface="Helvetica"/>
            </a:endParaRPr>
          </a:p>
        </p:txBody>
      </p:sp>
      <p:sp>
        <p:nvSpPr>
          <p:cNvPr id="46" name="Snip and Round Single Corner Rectangle 45"/>
          <p:cNvSpPr/>
          <p:nvPr/>
        </p:nvSpPr>
        <p:spPr>
          <a:xfrm>
            <a:off x="3775701" y="3410958"/>
            <a:ext cx="1543573" cy="234097"/>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Easy to use</a:t>
            </a:r>
            <a:endParaRPr lang="en-US" sz="1200" dirty="0">
              <a:solidFill>
                <a:srgbClr val="404040"/>
              </a:solidFill>
              <a:latin typeface="Helvetica"/>
              <a:cs typeface="Helvetica"/>
            </a:endParaRPr>
          </a:p>
        </p:txBody>
      </p:sp>
      <p:sp>
        <p:nvSpPr>
          <p:cNvPr id="47" name="Snip and Round Single Corner Rectangle 46"/>
          <p:cNvSpPr/>
          <p:nvPr/>
        </p:nvSpPr>
        <p:spPr>
          <a:xfrm>
            <a:off x="3775701" y="3678155"/>
            <a:ext cx="1543573" cy="343164"/>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Sync with other </a:t>
            </a:r>
            <a:r>
              <a:rPr lang="en-US" sz="1200" dirty="0" err="1" smtClean="0">
                <a:solidFill>
                  <a:srgbClr val="404040"/>
                </a:solidFill>
                <a:latin typeface="Helvetica"/>
                <a:cs typeface="Helvetica"/>
              </a:rPr>
              <a:t>maint</a:t>
            </a:r>
            <a:r>
              <a:rPr lang="en-US" sz="1200" dirty="0" smtClean="0">
                <a:solidFill>
                  <a:srgbClr val="404040"/>
                </a:solidFill>
                <a:latin typeface="Helvetica"/>
                <a:cs typeface="Helvetica"/>
              </a:rPr>
              <a:t>. cycle</a:t>
            </a:r>
            <a:endParaRPr lang="en-US" sz="1200" dirty="0">
              <a:solidFill>
                <a:srgbClr val="404040"/>
              </a:solidFill>
              <a:latin typeface="Helvetica"/>
              <a:cs typeface="Helvetica"/>
            </a:endParaRPr>
          </a:p>
        </p:txBody>
      </p:sp>
      <p:sp>
        <p:nvSpPr>
          <p:cNvPr id="48" name="Snip and Round Single Corner Rectangle 47"/>
          <p:cNvSpPr/>
          <p:nvPr/>
        </p:nvSpPr>
        <p:spPr>
          <a:xfrm>
            <a:off x="3775701" y="4056417"/>
            <a:ext cx="1543573" cy="247100"/>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Wireless(if volume)</a:t>
            </a:r>
            <a:endParaRPr lang="en-US" sz="1200" dirty="0">
              <a:solidFill>
                <a:srgbClr val="404040"/>
              </a:solidFill>
              <a:latin typeface="Helvetica"/>
              <a:cs typeface="Helvetica"/>
            </a:endParaRPr>
          </a:p>
        </p:txBody>
      </p:sp>
      <p:sp>
        <p:nvSpPr>
          <p:cNvPr id="49" name="Snip and Round Single Corner Rectangle 48"/>
          <p:cNvSpPr/>
          <p:nvPr/>
        </p:nvSpPr>
        <p:spPr>
          <a:xfrm>
            <a:off x="7231600" y="1657547"/>
            <a:ext cx="1533484" cy="780813"/>
          </a:xfrm>
          <a:prstGeom prst="snipRoundRect">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Domain Specific Suppliers (especially if R&amp;D is needed)</a:t>
            </a:r>
            <a:endParaRPr lang="en-US" sz="1200" dirty="0">
              <a:solidFill>
                <a:srgbClr val="404040"/>
              </a:solidFill>
              <a:latin typeface="Helvetica"/>
              <a:cs typeface="Helvetica"/>
            </a:endParaRPr>
          </a:p>
        </p:txBody>
      </p:sp>
      <p:pic>
        <p:nvPicPr>
          <p:cNvPr id="50" name="Picture 49"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97" t="2" b="96519"/>
          <a:stretch/>
        </p:blipFill>
        <p:spPr>
          <a:xfrm>
            <a:off x="2928427" y="0"/>
            <a:ext cx="6227332" cy="212106"/>
          </a:xfrm>
          <a:prstGeom prst="rect">
            <a:avLst/>
          </a:prstGeom>
        </p:spPr>
      </p:pic>
      <p:pic>
        <p:nvPicPr>
          <p:cNvPr id="51" name="Picture 50"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092586" y="199432"/>
            <a:ext cx="6062706" cy="212106"/>
          </a:xfrm>
          <a:prstGeom prst="rect">
            <a:avLst/>
          </a:prstGeom>
        </p:spPr>
      </p:pic>
      <p:pic>
        <p:nvPicPr>
          <p:cNvPr id="52" name="Picture 51" descr="business_model_canvas_poster.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697" t="2" b="96519"/>
          <a:stretch/>
        </p:blipFill>
        <p:spPr>
          <a:xfrm>
            <a:off x="3103878" y="351832"/>
            <a:ext cx="6062706" cy="212106"/>
          </a:xfrm>
          <a:prstGeom prst="rect">
            <a:avLst/>
          </a:prstGeom>
        </p:spPr>
      </p:pic>
      <p:sp>
        <p:nvSpPr>
          <p:cNvPr id="55" name="Snip and Round Single Corner Rectangle 54"/>
          <p:cNvSpPr/>
          <p:nvPr/>
        </p:nvSpPr>
        <p:spPr>
          <a:xfrm>
            <a:off x="7231600" y="2807663"/>
            <a:ext cx="1533484" cy="407034"/>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Chlorine Production</a:t>
            </a:r>
            <a:endParaRPr lang="en-US" sz="1200" dirty="0">
              <a:solidFill>
                <a:srgbClr val="404040"/>
              </a:solidFill>
              <a:latin typeface="Helvetica"/>
              <a:cs typeface="Helvetica"/>
            </a:endParaRPr>
          </a:p>
        </p:txBody>
      </p:sp>
      <p:sp>
        <p:nvSpPr>
          <p:cNvPr id="58" name="Snip and Round Single Corner Rectangle 57"/>
          <p:cNvSpPr/>
          <p:nvPr/>
        </p:nvSpPr>
        <p:spPr>
          <a:xfrm>
            <a:off x="7231600" y="3310572"/>
            <a:ext cx="1533484" cy="252191"/>
          </a:xfrm>
          <a:prstGeom prst="snip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t>
            </a:r>
            <a:endParaRPr lang="en-US" sz="1200" dirty="0">
              <a:solidFill>
                <a:srgbClr val="404040"/>
              </a:solidFill>
              <a:latin typeface="Helvetica"/>
              <a:cs typeface="Helvetica"/>
            </a:endParaRPr>
          </a:p>
        </p:txBody>
      </p:sp>
      <p:sp>
        <p:nvSpPr>
          <p:cNvPr id="41" name="Snip and Round Single Corner Rectangle 40"/>
          <p:cNvSpPr/>
          <p:nvPr/>
        </p:nvSpPr>
        <p:spPr>
          <a:xfrm>
            <a:off x="7322765" y="148315"/>
            <a:ext cx="1533484" cy="263223"/>
          </a:xfrm>
          <a:prstGeom prst="snip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Explored Item</a:t>
            </a:r>
            <a:endParaRPr lang="en-US" sz="1200" dirty="0">
              <a:solidFill>
                <a:srgbClr val="404040"/>
              </a:solidFill>
              <a:latin typeface="Helvetica"/>
              <a:cs typeface="Helvetica"/>
            </a:endParaRPr>
          </a:p>
        </p:txBody>
      </p:sp>
      <p:sp>
        <p:nvSpPr>
          <p:cNvPr id="42" name="Snip and Round Single Corner Rectangle 41"/>
          <p:cNvSpPr/>
          <p:nvPr/>
        </p:nvSpPr>
        <p:spPr>
          <a:xfrm>
            <a:off x="3795880" y="2511130"/>
            <a:ext cx="1533484" cy="423639"/>
          </a:xfrm>
          <a:prstGeom prst="snip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Minimum Viable Product</a:t>
            </a:r>
            <a:endParaRPr lang="en-US" sz="1200" u="sng" dirty="0">
              <a:solidFill>
                <a:srgbClr val="000000"/>
              </a:solidFill>
              <a:latin typeface="Helvetica"/>
              <a:cs typeface="Helvetica"/>
            </a:endParaRPr>
          </a:p>
        </p:txBody>
      </p:sp>
      <p:sp>
        <p:nvSpPr>
          <p:cNvPr id="53" name="Snip and Round Single Corner Rectangle 52"/>
          <p:cNvSpPr/>
          <p:nvPr/>
        </p:nvSpPr>
        <p:spPr>
          <a:xfrm>
            <a:off x="3785790" y="1041054"/>
            <a:ext cx="1533484" cy="673183"/>
          </a:xfrm>
          <a:prstGeom prst="snipRoundRect">
            <a:avLst/>
          </a:prstGeom>
          <a:solidFill>
            <a:schemeClr val="bg1"/>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chemeClr val="tx1"/>
                </a:solidFill>
                <a:latin typeface="Helvetica"/>
                <a:cs typeface="Helvetica"/>
              </a:rPr>
              <a:t>H</a:t>
            </a:r>
            <a:r>
              <a:rPr lang="en-US" sz="1200" u="sng" baseline="-25000" dirty="0" smtClean="0">
                <a:solidFill>
                  <a:schemeClr val="tx1"/>
                </a:solidFill>
                <a:latin typeface="Helvetica"/>
                <a:cs typeface="Helvetica"/>
              </a:rPr>
              <a:t>2</a:t>
            </a:r>
            <a:r>
              <a:rPr lang="en-US" sz="1200" u="sng" dirty="0" smtClean="0">
                <a:solidFill>
                  <a:schemeClr val="tx1"/>
                </a:solidFill>
                <a:latin typeface="Helvetica"/>
                <a:cs typeface="Helvetica"/>
              </a:rPr>
              <a:t>/HC Monitoring In Severe Environments</a:t>
            </a:r>
            <a:endParaRPr lang="en-US" sz="1200" u="sng" dirty="0">
              <a:solidFill>
                <a:schemeClr val="tx1"/>
              </a:solidFill>
              <a:latin typeface="Helvetica"/>
              <a:cs typeface="Helvetica"/>
            </a:endParaRPr>
          </a:p>
        </p:txBody>
      </p:sp>
      <p:sp>
        <p:nvSpPr>
          <p:cNvPr id="59" name="Snip and Round Single Corner Rectangle 58"/>
          <p:cNvSpPr/>
          <p:nvPr/>
        </p:nvSpPr>
        <p:spPr>
          <a:xfrm>
            <a:off x="7231600" y="2492752"/>
            <a:ext cx="1533484" cy="266111"/>
          </a:xfrm>
          <a:prstGeom prst="snipRoundRect">
            <a:avLst/>
          </a:prstGeom>
          <a:solidFill>
            <a:srgbClr val="FFFFFF"/>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smtClean="0">
                <a:solidFill>
                  <a:srgbClr val="000000"/>
                </a:solidFill>
                <a:latin typeface="Helvetica"/>
                <a:cs typeface="Helvetica"/>
              </a:rPr>
              <a:t>Applications</a:t>
            </a:r>
            <a:endParaRPr lang="en-US" sz="1200" u="sng" dirty="0">
              <a:solidFill>
                <a:srgbClr val="000000"/>
              </a:solidFill>
              <a:latin typeface="Helvetica"/>
              <a:cs typeface="Helvetica"/>
            </a:endParaRPr>
          </a:p>
        </p:txBody>
      </p:sp>
      <p:sp>
        <p:nvSpPr>
          <p:cNvPr id="60" name="Snip and Round Single Corner Rectangle 59"/>
          <p:cNvSpPr/>
          <p:nvPr/>
        </p:nvSpPr>
        <p:spPr>
          <a:xfrm>
            <a:off x="5567424" y="160073"/>
            <a:ext cx="1543573" cy="239288"/>
          </a:xfrm>
          <a:prstGeom prst="snip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404040"/>
                </a:solidFill>
                <a:latin typeface="Helvetica"/>
                <a:cs typeface="Helvetica"/>
              </a:rPr>
              <a:t>Accepted</a:t>
            </a:r>
            <a:endParaRPr lang="en-US" sz="1200" dirty="0">
              <a:solidFill>
                <a:srgbClr val="404040"/>
              </a:solidFill>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075988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Corps Movie.m4v">
            <a:hlinkClick r:id="" action="ppaction://media"/>
          </p:cNvPr>
          <p:cNvPicPr/>
          <p:nvPr>
            <a:videoFile r:link="rId1"/>
          </p:nvPr>
        </p:nvPicPr>
        <p:blipFill>
          <a:blip r:embed="rId3"/>
          <a:stretch>
            <a:fillRect/>
          </a:stretch>
        </p:blipFill>
        <p:spPr>
          <a:xfrm>
            <a:off x="-1" y="736599"/>
            <a:ext cx="9144001" cy="5181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5060" name="Picture 4"/>
          <p:cNvPicPr>
            <a:picLocks noChangeAspect="1" noChangeArrowheads="1"/>
          </p:cNvPicPr>
          <p:nvPr/>
        </p:nvPicPr>
        <p:blipFill>
          <a:blip r:embed="rId2"/>
          <a:srcRect/>
          <a:stretch>
            <a:fillRect/>
          </a:stretch>
        </p:blipFill>
        <p:spPr bwMode="auto">
          <a:xfrm>
            <a:off x="0" y="196850"/>
            <a:ext cx="9144000" cy="6661150"/>
          </a:xfrm>
          <a:prstGeom prst="rect">
            <a:avLst/>
          </a:prstGeom>
          <a:noFill/>
          <a:ln w="9525" cap="flat">
            <a:noFill/>
            <a:miter lim="800000"/>
            <a:headEnd/>
            <a:tailEnd/>
          </a:ln>
        </p:spPr>
      </p:pic>
      <p:sp>
        <p:nvSpPr>
          <p:cNvPr id="45061"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CUSTOMER SEGMENTS</a:t>
            </a:r>
          </a:p>
        </p:txBody>
      </p:sp>
      <p:sp>
        <p:nvSpPr>
          <p:cNvPr id="45063" name="Rectangle 7"/>
          <p:cNvSpPr>
            <a:spLocks/>
          </p:cNvSpPr>
          <p:nvPr/>
        </p:nvSpPr>
        <p:spPr bwMode="auto">
          <a:xfrm>
            <a:off x="914400" y="5448300"/>
            <a:ext cx="73152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customers and users are you serving? </a:t>
            </a:r>
          </a:p>
          <a:p>
            <a:pPr algn="ctr"/>
            <a:r>
              <a:rPr lang="en-US" sz="2400" dirty="0">
                <a:solidFill>
                  <a:schemeClr val="tx1"/>
                </a:solidFill>
                <a:latin typeface="Lucida Grande" charset="0"/>
                <a:ea typeface="Lucida Grande" charset="0"/>
                <a:cs typeface="Lucida Grande" charset="0"/>
                <a:sym typeface="Lucida Grande" charset="0"/>
              </a:rPr>
              <a:t>which jobs do they really want to get done?</a:t>
            </a:r>
          </a:p>
        </p:txBody>
      </p:sp>
    </p:spTree>
  </p:cSld>
  <p:clrMapOvr>
    <a:masterClrMapping/>
  </p:clrMapOvr>
  <p:transition>
    <p:dissolv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6084" name="Picture 4"/>
          <p:cNvPicPr>
            <a:picLocks noChangeAspect="1" noChangeArrowheads="1"/>
          </p:cNvPicPr>
          <p:nvPr/>
        </p:nvPicPr>
        <p:blipFill>
          <a:blip r:embed="rId2"/>
          <a:srcRect/>
          <a:stretch>
            <a:fillRect/>
          </a:stretch>
        </p:blipFill>
        <p:spPr bwMode="auto">
          <a:xfrm>
            <a:off x="0" y="196850"/>
            <a:ext cx="9144000" cy="6661150"/>
          </a:xfrm>
          <a:prstGeom prst="rect">
            <a:avLst/>
          </a:prstGeom>
          <a:noFill/>
          <a:ln w="9525" cap="flat">
            <a:noFill/>
            <a:miter lim="800000"/>
            <a:headEnd/>
            <a:tailEnd/>
          </a:ln>
        </p:spPr>
      </p:pic>
      <p:sp>
        <p:nvSpPr>
          <p:cNvPr id="46085"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VALUE PROPOSITIONS</a:t>
            </a:r>
          </a:p>
        </p:txBody>
      </p:sp>
      <p:sp>
        <p:nvSpPr>
          <p:cNvPr id="46087" name="Rectangle 7"/>
          <p:cNvSpPr>
            <a:spLocks/>
          </p:cNvSpPr>
          <p:nvPr/>
        </p:nvSpPr>
        <p:spPr bwMode="auto">
          <a:xfrm>
            <a:off x="1028700" y="5461000"/>
            <a:ext cx="70739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what are you offering them? what is that </a:t>
            </a:r>
          </a:p>
          <a:p>
            <a:pPr algn="ctr"/>
            <a:r>
              <a:rPr lang="en-US" sz="2400" dirty="0">
                <a:solidFill>
                  <a:schemeClr val="tx1"/>
                </a:solidFill>
                <a:latin typeface="Lucida Grande" charset="0"/>
                <a:ea typeface="Lucida Grande" charset="0"/>
                <a:cs typeface="Lucida Grande" charset="0"/>
                <a:sym typeface="Lucida Grande" charset="0"/>
              </a:rPr>
              <a:t>getting done for them? do they care?</a:t>
            </a:r>
          </a:p>
        </p:txBody>
      </p:sp>
    </p:spTree>
  </p:cSld>
  <p:clrMapOvr>
    <a:masterClrMapping/>
  </p:clrMapOvr>
  <p:transition spd="slow">
    <p:dissolv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7108" name="Picture 4"/>
          <p:cNvPicPr>
            <a:picLocks noChangeAspect="1" noChangeArrowheads="1"/>
          </p:cNvPicPr>
          <p:nvPr/>
        </p:nvPicPr>
        <p:blipFill>
          <a:blip r:embed="rId2"/>
          <a:srcRect/>
          <a:stretch>
            <a:fillRect/>
          </a:stretch>
        </p:blipFill>
        <p:spPr bwMode="auto">
          <a:xfrm>
            <a:off x="0" y="196850"/>
            <a:ext cx="9144000" cy="6356350"/>
          </a:xfrm>
          <a:prstGeom prst="rect">
            <a:avLst/>
          </a:prstGeom>
          <a:noFill/>
          <a:ln w="9525" cap="flat">
            <a:noFill/>
            <a:miter lim="800000"/>
            <a:headEnd/>
            <a:tailEnd/>
          </a:ln>
        </p:spPr>
      </p:pic>
      <p:sp>
        <p:nvSpPr>
          <p:cNvPr id="47109"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CHANNELS</a:t>
            </a:r>
          </a:p>
        </p:txBody>
      </p:sp>
      <p:sp>
        <p:nvSpPr>
          <p:cNvPr id="47111" name="Rectangle 7"/>
          <p:cNvSpPr>
            <a:spLocks/>
          </p:cNvSpPr>
          <p:nvPr/>
        </p:nvSpPr>
        <p:spPr bwMode="auto">
          <a:xfrm>
            <a:off x="685800" y="5435600"/>
            <a:ext cx="77597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how does each customer segment want to be reached? through which interaction points?</a:t>
            </a:r>
          </a:p>
        </p:txBody>
      </p:sp>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627313"/>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628900"/>
            <a:ext cx="1687512" cy="1066800"/>
          </a:xfrm>
          <a:prstGeom prst="roundRect">
            <a:avLst/>
          </a:prstGeom>
          <a:solidFill>
            <a:schemeClr val="tx2">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160713"/>
            <a:ext cx="1138238" cy="1587"/>
          </a:xfrm>
          <a:prstGeom prst="straightConnector1">
            <a:avLst/>
          </a:prstGeom>
          <a:ln>
            <a:solidFill>
              <a:schemeClr val="accent1">
                <a:alpha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627313"/>
            <a:ext cx="1687512" cy="1066800"/>
          </a:xfrm>
          <a:prstGeom prst="roundRect">
            <a:avLst/>
          </a:prstGeom>
          <a:solidFill>
            <a:schemeClr val="tx2">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162300"/>
            <a:ext cx="1136650" cy="1588"/>
          </a:xfrm>
          <a:prstGeom prst="straightConnector1">
            <a:avLst/>
          </a:prstGeom>
          <a:ln>
            <a:solidFill>
              <a:schemeClr val="accent1">
                <a:alpha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8551" name="TextBox 6"/>
          <p:cNvSpPr txBox="1">
            <a:spLocks noChangeArrowheads="1"/>
          </p:cNvSpPr>
          <p:nvPr/>
        </p:nvSpPr>
        <p:spPr bwMode="auto">
          <a:xfrm>
            <a:off x="381000" y="4424363"/>
            <a:ext cx="3659188" cy="2586037"/>
          </a:xfrm>
          <a:prstGeom prst="rect">
            <a:avLst/>
          </a:prstGeom>
          <a:noFill/>
          <a:ln w="9525">
            <a:noFill/>
            <a:miter lim="800000"/>
            <a:headEnd/>
            <a:tailEnd/>
          </a:ln>
        </p:spPr>
        <p:txBody>
          <a:bodyPr wrap="none">
            <a:prstTxWarp prst="textNoShape">
              <a:avLst/>
            </a:prstTxWarp>
            <a:spAutoFit/>
          </a:bodyPr>
          <a:lstStyle/>
          <a:p>
            <a:r>
              <a:rPr lang="en-US" dirty="0"/>
              <a:t> </a:t>
            </a:r>
            <a:r>
              <a:rPr lang="en-US" sz="2400" dirty="0">
                <a:solidFill>
                  <a:srgbClr val="FF3300"/>
                </a:solidFill>
              </a:rPr>
              <a:t>Agile Development</a:t>
            </a:r>
            <a:endParaRPr lang="en-US" dirty="0">
              <a:solidFill>
                <a:srgbClr val="FF3300"/>
              </a:solidFill>
            </a:endParaRPr>
          </a:p>
          <a:p>
            <a:pPr>
              <a:buFontTx/>
              <a:buChar char="-"/>
            </a:pPr>
            <a:r>
              <a:rPr lang="en-US" sz="2400" dirty="0"/>
              <a:t> Continuous Deployment</a:t>
            </a:r>
          </a:p>
          <a:p>
            <a:pPr>
              <a:buFontTx/>
              <a:buChar char="-"/>
            </a:pPr>
            <a:r>
              <a:rPr lang="en-US" sz="2400" dirty="0"/>
              <a:t> Continuous Learning</a:t>
            </a:r>
          </a:p>
          <a:p>
            <a:pPr>
              <a:buFontTx/>
              <a:buChar char="-"/>
            </a:pPr>
            <a:r>
              <a:rPr lang="en-US" sz="2400" dirty="0"/>
              <a:t> Self Organizing Teams</a:t>
            </a:r>
          </a:p>
          <a:p>
            <a:pPr>
              <a:buFontTx/>
              <a:buChar char="-"/>
            </a:pPr>
            <a:r>
              <a:rPr lang="en-US" sz="2400" dirty="0"/>
              <a:t> Minimum Feature Set</a:t>
            </a:r>
          </a:p>
          <a:p>
            <a:pPr>
              <a:buFontTx/>
              <a:buChar char="-"/>
            </a:pPr>
            <a:r>
              <a:rPr lang="en-US" sz="2400" dirty="0"/>
              <a:t> Pivots</a:t>
            </a:r>
          </a:p>
          <a:p>
            <a:endParaRPr lang="en-US" dirty="0"/>
          </a:p>
        </p:txBody>
      </p:sp>
      <p:cxnSp>
        <p:nvCxnSpPr>
          <p:cNvPr id="12" name="Straight Connector 11"/>
          <p:cNvCxnSpPr/>
          <p:nvPr/>
        </p:nvCxnSpPr>
        <p:spPr>
          <a:xfrm rot="5400000">
            <a:off x="1199356" y="4063207"/>
            <a:ext cx="650875"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553" name="TextBox 10"/>
          <p:cNvSpPr txBox="1">
            <a:spLocks noChangeArrowheads="1"/>
          </p:cNvSpPr>
          <p:nvPr/>
        </p:nvSpPr>
        <p:spPr bwMode="auto">
          <a:xfrm>
            <a:off x="152400" y="1905000"/>
            <a:ext cx="4830763" cy="52387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rPr>
              <a:t>The </a:t>
            </a:r>
            <a:r>
              <a:rPr lang="en-US" sz="2800" b="1" i="1">
                <a:solidFill>
                  <a:srgbClr val="FF0000"/>
                </a:solidFill>
              </a:rPr>
              <a:t>Search </a:t>
            </a:r>
            <a:r>
              <a:rPr lang="en-US" sz="2000" b="1">
                <a:solidFill>
                  <a:srgbClr val="FF0000"/>
                </a:solidFill>
              </a:rPr>
              <a:t>for the Business Model</a:t>
            </a:r>
          </a:p>
        </p:txBody>
      </p:sp>
      <p:sp>
        <p:nvSpPr>
          <p:cNvPr id="108554" name="TextBox 13"/>
          <p:cNvSpPr txBox="1">
            <a:spLocks noChangeArrowheads="1"/>
          </p:cNvSpPr>
          <p:nvPr/>
        </p:nvSpPr>
        <p:spPr bwMode="auto">
          <a:xfrm>
            <a:off x="5322888" y="2016125"/>
            <a:ext cx="3821112" cy="338138"/>
          </a:xfrm>
          <a:prstGeom prst="rect">
            <a:avLst/>
          </a:prstGeom>
          <a:noFill/>
          <a:ln w="9525">
            <a:noFill/>
            <a:miter lim="800000"/>
            <a:headEnd/>
            <a:tailEnd/>
          </a:ln>
        </p:spPr>
        <p:txBody>
          <a:bodyPr wrap="none">
            <a:prstTxWarp prst="textNoShape">
              <a:avLst/>
            </a:prstTxWarp>
            <a:spAutoFit/>
          </a:bodyPr>
          <a:lstStyle/>
          <a:p>
            <a:r>
              <a:rPr lang="en-US" sz="1600" b="1">
                <a:solidFill>
                  <a:srgbClr val="D9D9D9"/>
                </a:solidFill>
              </a:rPr>
              <a:t>The </a:t>
            </a:r>
            <a:r>
              <a:rPr lang="en-US" sz="1600" b="1" i="1">
                <a:solidFill>
                  <a:srgbClr val="D9D9D9"/>
                </a:solidFill>
              </a:rPr>
              <a:t>Execution </a:t>
            </a:r>
            <a:r>
              <a:rPr lang="en-US" sz="1600" b="1">
                <a:solidFill>
                  <a:srgbClr val="D9D9D9"/>
                </a:solidFill>
              </a:rPr>
              <a:t>of the Business Model</a:t>
            </a:r>
          </a:p>
        </p:txBody>
      </p:sp>
      <p:sp>
        <p:nvSpPr>
          <p:cNvPr id="108555" name="Title 14"/>
          <p:cNvSpPr>
            <a:spLocks noGrp="1"/>
          </p:cNvSpPr>
          <p:nvPr>
            <p:ph type="title"/>
          </p:nvPr>
        </p:nvSpPr>
        <p:spPr>
          <a:xfrm>
            <a:off x="228600" y="0"/>
            <a:ext cx="8686800" cy="1143000"/>
          </a:xfrm>
        </p:spPr>
        <p:txBody>
          <a:bodyPr/>
          <a:lstStyle/>
          <a:p>
            <a:pPr eaLnBrk="1" hangingPunct="1"/>
            <a:r>
              <a:rPr lang="en-US" dirty="0" smtClean="0">
                <a:solidFill>
                  <a:srgbClr val="000000"/>
                </a:solidFill>
                <a:latin typeface="Arial" charset="0"/>
              </a:rPr>
              <a:t>Engineering </a:t>
            </a:r>
            <a:r>
              <a:rPr lang="en-US" dirty="0" smtClean="0">
                <a:latin typeface="Arial" charset="0"/>
              </a:rPr>
              <a:t>Versus </a:t>
            </a:r>
            <a:br>
              <a:rPr lang="en-US" dirty="0" smtClean="0">
                <a:latin typeface="Arial" charset="0"/>
              </a:rPr>
            </a:br>
            <a:r>
              <a:rPr lang="en-US" dirty="0" smtClean="0">
                <a:solidFill>
                  <a:srgbClr val="FF0000"/>
                </a:solidFill>
                <a:latin typeface="Arial" charset="0"/>
              </a:rPr>
              <a:t>Agile Development</a:t>
            </a:r>
          </a:p>
        </p:txBody>
      </p:sp>
      <p:sp>
        <p:nvSpPr>
          <p:cNvPr id="19" name="TextBox 9"/>
          <p:cNvSpPr txBox="1">
            <a:spLocks noChangeArrowheads="1"/>
          </p:cNvSpPr>
          <p:nvPr/>
        </p:nvSpPr>
        <p:spPr bwMode="auto">
          <a:xfrm>
            <a:off x="6096000" y="4348163"/>
            <a:ext cx="2255838" cy="1481137"/>
          </a:xfrm>
          <a:prstGeom prst="rect">
            <a:avLst/>
          </a:prstGeom>
          <a:noFill/>
          <a:ln w="9525">
            <a:noFill/>
            <a:miter lim="800000"/>
            <a:headEnd/>
            <a:tailEnd/>
          </a:ln>
        </p:spPr>
        <p:txBody>
          <a:bodyPr wrap="none">
            <a:prstTxWarp prst="textNoShape">
              <a:avLst/>
            </a:prstTxWarp>
          </a:bodyPr>
          <a:lstStyle/>
          <a:p>
            <a:pPr>
              <a:defRPr/>
            </a:pPr>
            <a:r>
              <a:rPr lang="en-US" dirty="0">
                <a:solidFill>
                  <a:srgbClr val="D9D9D9"/>
                </a:solidFill>
              </a:rPr>
              <a:t> </a:t>
            </a:r>
            <a:r>
              <a:rPr lang="en-US" b="1" dirty="0">
                <a:solidFill>
                  <a:srgbClr val="D9D9D9"/>
                </a:solidFill>
              </a:rPr>
              <a:t>Engineering</a:t>
            </a:r>
          </a:p>
          <a:p>
            <a:pPr>
              <a:buFontTx/>
              <a:buChar char="-"/>
              <a:defRPr/>
            </a:pPr>
            <a:r>
              <a:rPr lang="en-US" dirty="0">
                <a:solidFill>
                  <a:srgbClr val="D9D9D9"/>
                </a:solidFill>
              </a:rPr>
              <a:t> Requirements Docs.</a:t>
            </a:r>
          </a:p>
          <a:p>
            <a:pPr>
              <a:buFontTx/>
              <a:buChar char="-"/>
              <a:defRPr/>
            </a:pPr>
            <a:r>
              <a:rPr lang="en-US" dirty="0">
                <a:solidFill>
                  <a:srgbClr val="D9D9D9"/>
                </a:solidFill>
              </a:rPr>
              <a:t> Waterfall Development</a:t>
            </a:r>
          </a:p>
          <a:p>
            <a:pPr>
              <a:buFontTx/>
              <a:buChar char="-"/>
              <a:defRPr/>
            </a:pPr>
            <a:r>
              <a:rPr lang="en-US" dirty="0">
                <a:solidFill>
                  <a:srgbClr val="D9D9D9"/>
                </a:solidFill>
              </a:rPr>
              <a:t> QA </a:t>
            </a:r>
          </a:p>
          <a:p>
            <a:pPr>
              <a:buFontTx/>
              <a:buChar char="-"/>
              <a:defRPr/>
            </a:pPr>
            <a:r>
              <a:rPr lang="en-US" dirty="0">
                <a:solidFill>
                  <a:srgbClr val="D9D9D9"/>
                </a:solidFill>
              </a:rPr>
              <a:t> Tech Pubs</a:t>
            </a:r>
          </a:p>
          <a:p>
            <a:pPr>
              <a:defRPr/>
            </a:pPr>
            <a:r>
              <a:rPr lang="en-US" dirty="0">
                <a:solidFill>
                  <a:srgbClr val="D9D9D9"/>
                </a:solidFill>
              </a:rPr>
              <a:t> </a:t>
            </a:r>
            <a:endParaRPr lang="en-US" sz="2400" dirty="0">
              <a:solidFill>
                <a:srgbClr val="D9D9D9"/>
              </a:solidFill>
            </a:endParaRPr>
          </a:p>
          <a:p>
            <a:pPr>
              <a:defRPr/>
            </a:pPr>
            <a:endParaRPr lang="en-US" dirty="0">
              <a:solidFill>
                <a:srgbClr val="D9D9D9"/>
              </a:solidFill>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8132" name="Picture 4"/>
          <p:cNvPicPr>
            <a:picLocks noChangeAspect="1" noChangeArrowheads="1"/>
          </p:cNvPicPr>
          <p:nvPr/>
        </p:nvPicPr>
        <p:blipFill>
          <a:blip r:embed="rId2"/>
          <a:srcRect/>
          <a:stretch>
            <a:fillRect/>
          </a:stretch>
        </p:blipFill>
        <p:spPr bwMode="auto">
          <a:xfrm>
            <a:off x="0" y="196850"/>
            <a:ext cx="9144000" cy="6356350"/>
          </a:xfrm>
          <a:prstGeom prst="rect">
            <a:avLst/>
          </a:prstGeom>
          <a:noFill/>
          <a:ln w="9525" cap="flat">
            <a:noFill/>
            <a:miter lim="800000"/>
            <a:headEnd/>
            <a:tailEnd/>
          </a:ln>
        </p:spPr>
      </p:pic>
      <p:sp>
        <p:nvSpPr>
          <p:cNvPr id="48133"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CUSTOMER RELATIONSHIPS</a:t>
            </a:r>
          </a:p>
        </p:txBody>
      </p:sp>
      <p:sp>
        <p:nvSpPr>
          <p:cNvPr id="48135" name="Rectangle 7"/>
          <p:cNvSpPr>
            <a:spLocks/>
          </p:cNvSpPr>
          <p:nvPr/>
        </p:nvSpPr>
        <p:spPr bwMode="auto">
          <a:xfrm>
            <a:off x="228600" y="5435600"/>
            <a:ext cx="86868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what relationships are you establishing with each segment? personal? automated? acquisitive? retentive?</a:t>
            </a:r>
          </a:p>
        </p:txBody>
      </p:sp>
    </p:spTree>
  </p:cSld>
  <p:clrMapOvr>
    <a:masterClrMapping/>
  </p:clrMapOvr>
  <p:transition spd="slow">
    <p:dissolv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9156" name="Picture 4"/>
          <p:cNvPicPr>
            <a:picLocks noChangeAspect="1" noChangeArrowheads="1"/>
          </p:cNvPicPr>
          <p:nvPr/>
        </p:nvPicPr>
        <p:blipFill>
          <a:blip r:embed="rId2"/>
          <a:srcRect/>
          <a:stretch>
            <a:fillRect/>
          </a:stretch>
        </p:blipFill>
        <p:spPr bwMode="auto">
          <a:xfrm>
            <a:off x="0" y="196850"/>
            <a:ext cx="9144000" cy="6464300"/>
          </a:xfrm>
          <a:prstGeom prst="rect">
            <a:avLst/>
          </a:prstGeom>
          <a:noFill/>
          <a:ln w="9525" cap="flat">
            <a:noFill/>
            <a:miter lim="800000"/>
            <a:headEnd/>
            <a:tailEnd/>
          </a:ln>
        </p:spPr>
      </p:pic>
      <p:sp>
        <p:nvSpPr>
          <p:cNvPr id="49157"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REVENUE STREAMS</a:t>
            </a:r>
          </a:p>
        </p:txBody>
      </p:sp>
      <p:sp>
        <p:nvSpPr>
          <p:cNvPr id="49159" name="Rectangle 7"/>
          <p:cNvSpPr>
            <a:spLocks/>
          </p:cNvSpPr>
          <p:nvPr/>
        </p:nvSpPr>
        <p:spPr bwMode="auto">
          <a:xfrm>
            <a:off x="368300" y="5448300"/>
            <a:ext cx="83947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a:solidFill>
                  <a:schemeClr val="tx1"/>
                </a:solidFill>
                <a:latin typeface="Lucida Grande" charset="0"/>
                <a:ea typeface="Lucida Grande" charset="0"/>
                <a:cs typeface="Lucida Grande" charset="0"/>
                <a:sym typeface="Lucida Grande" charset="0"/>
              </a:rPr>
              <a:t>what are customers really willing to pay for? how? </a:t>
            </a:r>
          </a:p>
          <a:p>
            <a:pPr algn="ctr"/>
            <a:r>
              <a:rPr lang="en-US" sz="2400">
                <a:solidFill>
                  <a:schemeClr val="tx1"/>
                </a:solidFill>
                <a:latin typeface="Lucida Grande" charset="0"/>
                <a:ea typeface="Lucida Grande" charset="0"/>
                <a:cs typeface="Lucida Grande" charset="0"/>
                <a:sym typeface="Lucida Grande" charset="0"/>
              </a:rPr>
              <a:t>are you generating transactional or recurring revenues?</a:t>
            </a:r>
          </a:p>
        </p:txBody>
      </p:sp>
    </p:spTree>
  </p:cSld>
  <p:clrMapOvr>
    <a:masterClrMapping/>
  </p:clrMapOvr>
  <p:transition spd="slow">
    <p:dissolv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50180" name="Picture 4"/>
          <p:cNvPicPr>
            <a:picLocks noChangeAspect="1" noChangeArrowheads="1"/>
          </p:cNvPicPr>
          <p:nvPr/>
        </p:nvPicPr>
        <p:blipFill>
          <a:blip r:embed="rId2"/>
          <a:srcRect/>
          <a:stretch>
            <a:fillRect/>
          </a:stretch>
        </p:blipFill>
        <p:spPr bwMode="auto">
          <a:xfrm>
            <a:off x="0" y="196850"/>
            <a:ext cx="9144000" cy="6280150"/>
          </a:xfrm>
          <a:prstGeom prst="rect">
            <a:avLst/>
          </a:prstGeom>
          <a:noFill/>
          <a:ln w="9525" cap="flat">
            <a:noFill/>
            <a:miter lim="800000"/>
            <a:headEnd/>
            <a:tailEnd/>
          </a:ln>
        </p:spPr>
      </p:pic>
      <p:sp>
        <p:nvSpPr>
          <p:cNvPr id="50181"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KEY RESOURCES</a:t>
            </a:r>
          </a:p>
        </p:txBody>
      </p:sp>
      <p:sp>
        <p:nvSpPr>
          <p:cNvPr id="50183" name="Rectangle 7"/>
          <p:cNvSpPr>
            <a:spLocks/>
          </p:cNvSpPr>
          <p:nvPr/>
        </p:nvSpPr>
        <p:spPr bwMode="auto">
          <a:xfrm>
            <a:off x="762000" y="5422900"/>
            <a:ext cx="74676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resources underpin your </a:t>
            </a:r>
            <a:r>
              <a:rPr lang="en-US" sz="2400" dirty="0" smtClean="0">
                <a:solidFill>
                  <a:schemeClr val="tx1"/>
                </a:solidFill>
                <a:latin typeface="Lucida Grande" charset="0"/>
                <a:ea typeface="Lucida Grande" charset="0"/>
                <a:cs typeface="Lucida Grande" charset="0"/>
                <a:sym typeface="Lucida Grande" charset="0"/>
              </a:rPr>
              <a:t>b</a:t>
            </a:r>
            <a:r>
              <a:rPr lang="en-US" sz="2400" dirty="0" smtClean="0">
                <a:latin typeface="Lucida Grande" charset="0"/>
                <a:ea typeface="Lucida Grande" charset="0"/>
                <a:cs typeface="Lucida Grande" charset="0"/>
                <a:sym typeface="Lucida Grande" charset="0"/>
              </a:rPr>
              <a:t>usiness </a:t>
            </a:r>
            <a:r>
              <a:rPr lang="en-US" sz="2400" dirty="0" smtClean="0">
                <a:solidFill>
                  <a:schemeClr val="tx1"/>
                </a:solidFill>
                <a:latin typeface="Lucida Grande" charset="0"/>
                <a:ea typeface="Lucida Grande" charset="0"/>
                <a:cs typeface="Lucida Grande" charset="0"/>
                <a:sym typeface="Lucida Grande" charset="0"/>
              </a:rPr>
              <a:t>model</a:t>
            </a:r>
            <a:r>
              <a:rPr lang="en-US" sz="2400" dirty="0">
                <a:solidFill>
                  <a:schemeClr val="tx1"/>
                </a:solidFill>
                <a:latin typeface="Lucida Grande" charset="0"/>
                <a:ea typeface="Lucida Grande" charset="0"/>
                <a:cs typeface="Lucida Grande" charset="0"/>
                <a:sym typeface="Lucida Grande" charset="0"/>
              </a:rPr>
              <a:t>? which assets are essential?</a:t>
            </a:r>
          </a:p>
        </p:txBody>
      </p:sp>
    </p:spTree>
  </p:cSld>
  <p:clrMapOvr>
    <a:masterClrMapping/>
  </p:clrMapOvr>
  <p:transition spd="slow">
    <p:dissolv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51203" name="Text Box 3"/>
          <p:cNvSpPr txBox="1">
            <a:spLocks noChangeArrowheads="1"/>
          </p:cNvSpPr>
          <p:nvPr/>
        </p:nvSpPr>
        <p:spPr bwMode="auto">
          <a:xfrm>
            <a:off x="8404232" y="6454775"/>
            <a:ext cx="282575" cy="266700"/>
          </a:xfrm>
          <a:prstGeom prst="rect">
            <a:avLst/>
          </a:prstGeom>
          <a:noFill/>
          <a:ln w="12700">
            <a:noFill/>
            <a:miter lim="800000"/>
            <a:headEnd/>
            <a:tailEnd/>
          </a:ln>
          <a:effectLst/>
        </p:spPr>
        <p:txBody>
          <a:bodyPr wrap="none" anchor="ctr">
            <a:prstTxWarp prst="textNoShape">
              <a:avLst/>
            </a:prstTxWarp>
          </a:bodyPr>
          <a:lstStyle/>
          <a:p>
            <a:pPr algn="r"/>
            <a:fld id="{5B6FFFBE-4330-C24A-86A7-97DB777F1122}" type="slidenum">
              <a:rPr lang="en-US" sz="1200">
                <a:solidFill>
                  <a:srgbClr val="878787"/>
                </a:solidFill>
                <a:latin typeface="Lucida Grande" charset="0"/>
                <a:ea typeface="Lucida Grande" charset="0"/>
                <a:cs typeface="Lucida Grande" charset="0"/>
                <a:sym typeface="Lucida Grande" charset="0"/>
              </a:rPr>
              <a:pPr algn="r"/>
              <a:t>183</a:t>
            </a:fld>
            <a:endParaRPr lang="en-US" sz="1200">
              <a:solidFill>
                <a:srgbClr val="878787"/>
              </a:solidFill>
              <a:latin typeface="Lucida Grande" charset="0"/>
              <a:ea typeface="Lucida Grande" charset="0"/>
              <a:cs typeface="Lucida Grande" charset="0"/>
              <a:sym typeface="Lucida Grande" charset="0"/>
            </a:endParaRPr>
          </a:p>
        </p:txBody>
      </p:sp>
      <p:pic>
        <p:nvPicPr>
          <p:cNvPr id="51204" name="Picture 4"/>
          <p:cNvPicPr>
            <a:picLocks noChangeAspect="1" noChangeArrowheads="1"/>
          </p:cNvPicPr>
          <p:nvPr/>
        </p:nvPicPr>
        <p:blipFill>
          <a:blip r:embed="rId2"/>
          <a:srcRect/>
          <a:stretch>
            <a:fillRect/>
          </a:stretch>
        </p:blipFill>
        <p:spPr bwMode="auto">
          <a:xfrm>
            <a:off x="0" y="196850"/>
            <a:ext cx="9144000" cy="6464300"/>
          </a:xfrm>
          <a:prstGeom prst="rect">
            <a:avLst/>
          </a:prstGeom>
          <a:noFill/>
          <a:ln w="9525" cap="flat">
            <a:noFill/>
            <a:miter lim="800000"/>
            <a:headEnd/>
            <a:tailEnd/>
          </a:ln>
        </p:spPr>
      </p:pic>
      <p:sp>
        <p:nvSpPr>
          <p:cNvPr id="51205"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KEY ACTIVITIES</a:t>
            </a:r>
          </a:p>
        </p:txBody>
      </p:sp>
      <p:sp>
        <p:nvSpPr>
          <p:cNvPr id="51207" name="Rectangle 7"/>
          <p:cNvSpPr>
            <a:spLocks/>
          </p:cNvSpPr>
          <p:nvPr/>
        </p:nvSpPr>
        <p:spPr bwMode="auto">
          <a:xfrm>
            <a:off x="1308100" y="5410200"/>
            <a:ext cx="74549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activities do you need to perform well in your </a:t>
            </a:r>
            <a:r>
              <a:rPr lang="en-US" sz="2400" dirty="0" smtClean="0">
                <a:solidFill>
                  <a:schemeClr val="tx1"/>
                </a:solidFill>
                <a:latin typeface="Lucida Grande" charset="0"/>
                <a:ea typeface="Lucida Grande" charset="0"/>
                <a:cs typeface="Lucida Grande" charset="0"/>
                <a:sym typeface="Lucida Grande" charset="0"/>
              </a:rPr>
              <a:t>business model</a:t>
            </a:r>
            <a:r>
              <a:rPr lang="en-US" sz="2400" dirty="0">
                <a:solidFill>
                  <a:schemeClr val="tx1"/>
                </a:solidFill>
                <a:latin typeface="Lucida Grande" charset="0"/>
                <a:ea typeface="Lucida Grande" charset="0"/>
                <a:cs typeface="Lucida Grande" charset="0"/>
                <a:sym typeface="Lucida Grande" charset="0"/>
              </a:rPr>
              <a:t>? what is crucial?</a:t>
            </a:r>
          </a:p>
        </p:txBody>
      </p:sp>
    </p:spTree>
  </p:cSld>
  <p:clrMapOvr>
    <a:masterClrMapping/>
  </p:clrMapOvr>
  <p:transition spd="slow">
    <p:dissolv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52228" name="Picture 4"/>
          <p:cNvPicPr>
            <a:picLocks noChangeAspect="1" noChangeArrowheads="1"/>
          </p:cNvPicPr>
          <p:nvPr/>
        </p:nvPicPr>
        <p:blipFill>
          <a:blip r:embed="rId2"/>
          <a:srcRect/>
          <a:stretch>
            <a:fillRect/>
          </a:stretch>
        </p:blipFill>
        <p:spPr bwMode="auto">
          <a:xfrm>
            <a:off x="0" y="196850"/>
            <a:ext cx="9144000" cy="6432550"/>
          </a:xfrm>
          <a:prstGeom prst="rect">
            <a:avLst/>
          </a:prstGeom>
          <a:noFill/>
          <a:ln w="9525" cap="flat">
            <a:noFill/>
            <a:miter lim="800000"/>
            <a:headEnd/>
            <a:tailEnd/>
          </a:ln>
        </p:spPr>
      </p:pic>
      <p:sp>
        <p:nvSpPr>
          <p:cNvPr id="52229"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KEY PARTNERS</a:t>
            </a:r>
          </a:p>
        </p:txBody>
      </p:sp>
      <p:sp>
        <p:nvSpPr>
          <p:cNvPr id="52231" name="Rectangle 7"/>
          <p:cNvSpPr>
            <a:spLocks/>
          </p:cNvSpPr>
          <p:nvPr/>
        </p:nvSpPr>
        <p:spPr bwMode="auto">
          <a:xfrm>
            <a:off x="939800" y="5435600"/>
            <a:ext cx="7823200" cy="11430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partners and suppliers leverage your model? </a:t>
            </a:r>
          </a:p>
          <a:p>
            <a:pPr algn="ctr"/>
            <a:r>
              <a:rPr lang="en-US" sz="2400" dirty="0">
                <a:solidFill>
                  <a:schemeClr val="tx1"/>
                </a:solidFill>
                <a:latin typeface="Lucida Grande" charset="0"/>
                <a:ea typeface="Lucida Grande" charset="0"/>
                <a:cs typeface="Lucida Grande" charset="0"/>
                <a:sym typeface="Lucida Grande" charset="0"/>
              </a:rPr>
              <a:t>who do you need to rely on?</a:t>
            </a:r>
          </a:p>
        </p:txBody>
      </p:sp>
    </p:spTree>
  </p:cSld>
  <p:clrMapOvr>
    <a:masterClrMapping/>
  </p:clrMapOvr>
  <p:transition spd="slow">
    <p:dissolv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pPr algn="l"/>
            <a:r>
              <a:rPr lang="en-US" sz="3000">
                <a:solidFill>
                  <a:srgbClr val="FFFFFF"/>
                </a:solidFill>
                <a:effectLst>
                  <a:outerShdw blurRad="38100" dist="38100" dir="2700000" algn="tl">
                    <a:srgbClr val="000000"/>
                  </a:outerShdw>
                </a:effectLst>
                <a:latin typeface="Lucida Grande" charset="0"/>
                <a:ea typeface="Lucida Grande" charset="0"/>
                <a:cs typeface="Lucida Grande" charset="0"/>
                <a:sym typeface="Lucida Grande" charset="0"/>
              </a:rPr>
              <a:t>               </a:t>
            </a:r>
          </a:p>
        </p:txBody>
      </p:sp>
      <p:pic>
        <p:nvPicPr>
          <p:cNvPr id="53252" name="Picture 4"/>
          <p:cNvPicPr>
            <a:picLocks noChangeAspect="1" noChangeArrowheads="1"/>
          </p:cNvPicPr>
          <p:nvPr/>
        </p:nvPicPr>
        <p:blipFill>
          <a:blip r:embed="rId2"/>
          <a:srcRect/>
          <a:stretch>
            <a:fillRect/>
          </a:stretch>
        </p:blipFill>
        <p:spPr bwMode="auto">
          <a:xfrm>
            <a:off x="0" y="196850"/>
            <a:ext cx="8763000" cy="6194954"/>
          </a:xfrm>
          <a:prstGeom prst="rect">
            <a:avLst/>
          </a:prstGeom>
          <a:noFill/>
          <a:ln w="9525" cap="flat">
            <a:noFill/>
            <a:miter lim="800000"/>
            <a:headEnd/>
            <a:tailEnd/>
          </a:ln>
        </p:spPr>
      </p:pic>
      <p:sp>
        <p:nvSpPr>
          <p:cNvPr id="53253"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COST STRUCTURE</a:t>
            </a:r>
          </a:p>
        </p:txBody>
      </p:sp>
      <p:sp>
        <p:nvSpPr>
          <p:cNvPr id="53255" name="Rectangle 7"/>
          <p:cNvSpPr>
            <a:spLocks/>
          </p:cNvSpPr>
          <p:nvPr/>
        </p:nvSpPr>
        <p:spPr bwMode="auto">
          <a:xfrm>
            <a:off x="685800" y="5435600"/>
            <a:ext cx="77597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what is the resulting cost structure? </a:t>
            </a:r>
          </a:p>
          <a:p>
            <a:pPr algn="ctr"/>
            <a:r>
              <a:rPr lang="en-US" sz="2400" dirty="0">
                <a:solidFill>
                  <a:schemeClr val="tx1"/>
                </a:solidFill>
                <a:latin typeface="Lucida Grande" charset="0"/>
                <a:ea typeface="Lucida Grande" charset="0"/>
                <a:cs typeface="Lucida Grande" charset="0"/>
                <a:sym typeface="Lucida Grande" charset="0"/>
              </a:rPr>
              <a:t>which key elements drive your costs?</a:t>
            </a:r>
          </a:p>
        </p:txBody>
      </p:sp>
    </p:spTree>
  </p:cSld>
  <p:clrMapOvr>
    <a:masterClrMapping/>
  </p:clrMapOvr>
  <p:transition spd="slow" advClick="0" advTm="2500">
    <p:dissolv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54275" name="Text Box 3"/>
          <p:cNvSpPr txBox="1">
            <a:spLocks noChangeArrowheads="1"/>
          </p:cNvSpPr>
          <p:nvPr/>
        </p:nvSpPr>
        <p:spPr bwMode="auto">
          <a:xfrm>
            <a:off x="8404232" y="6454775"/>
            <a:ext cx="282575" cy="266700"/>
          </a:xfrm>
          <a:prstGeom prst="rect">
            <a:avLst/>
          </a:prstGeom>
          <a:noFill/>
          <a:ln w="12700">
            <a:noFill/>
            <a:miter lim="800000"/>
            <a:headEnd/>
            <a:tailEnd/>
          </a:ln>
          <a:effectLst/>
        </p:spPr>
        <p:txBody>
          <a:bodyPr wrap="none" anchor="ctr">
            <a:prstTxWarp prst="textNoShape">
              <a:avLst/>
            </a:prstTxWarp>
          </a:bodyPr>
          <a:lstStyle/>
          <a:p>
            <a:pPr algn="r"/>
            <a:fld id="{D3107931-D8F3-6F42-939D-55F8DB9FF90C}" type="slidenum">
              <a:rPr lang="en-US" sz="1200">
                <a:solidFill>
                  <a:srgbClr val="878787"/>
                </a:solidFill>
                <a:latin typeface="Lucida Grande" charset="0"/>
                <a:ea typeface="Lucida Grande" charset="0"/>
                <a:cs typeface="Lucida Grande" charset="0"/>
                <a:sym typeface="Lucida Grande" charset="0"/>
              </a:rPr>
              <a:pPr algn="r"/>
              <a:t>186</a:t>
            </a:fld>
            <a:endParaRPr lang="en-US" sz="1200">
              <a:solidFill>
                <a:srgbClr val="878787"/>
              </a:solidFill>
              <a:latin typeface="Lucida Grande" charset="0"/>
              <a:ea typeface="Lucida Grande" charset="0"/>
              <a:cs typeface="Lucida Grande" charset="0"/>
              <a:sym typeface="Lucida Grande" charset="0"/>
            </a:endParaRPr>
          </a:p>
        </p:txBody>
      </p:sp>
      <p:pic>
        <p:nvPicPr>
          <p:cNvPr id="54276" name="Picture 4"/>
          <p:cNvPicPr>
            <a:picLocks noChangeAspect="1" noChangeArrowheads="1"/>
          </p:cNvPicPr>
          <p:nvPr/>
        </p:nvPicPr>
        <p:blipFill>
          <a:blip r:embed="rId2"/>
          <a:srcRect/>
          <a:stretch>
            <a:fillRect/>
          </a:stretch>
        </p:blipFill>
        <p:spPr bwMode="auto">
          <a:xfrm>
            <a:off x="0" y="196850"/>
            <a:ext cx="9144000" cy="6464300"/>
          </a:xfrm>
          <a:prstGeom prst="rect">
            <a:avLst/>
          </a:prstGeom>
          <a:noFill/>
          <a:ln w="9525" cap="flat">
            <a:noFill/>
            <a:miter lim="800000"/>
            <a:headEnd/>
            <a:tailEnd/>
          </a:ln>
        </p:spPr>
      </p:pic>
      <p:sp>
        <p:nvSpPr>
          <p:cNvPr id="54277" name="Rectangle 5"/>
          <p:cNvSpPr>
            <a:spLocks/>
          </p:cNvSpPr>
          <p:nvPr/>
        </p:nvSpPr>
        <p:spPr bwMode="auto">
          <a:xfrm>
            <a:off x="3733800" y="6550025"/>
            <a:ext cx="5410200" cy="2921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r"/>
            <a:r>
              <a:rPr lang="en-US" sz="1400">
                <a:solidFill>
                  <a:srgbClr val="A6A6A6"/>
                </a:solidFill>
                <a:latin typeface="Helvetica" charset="0"/>
                <a:ea typeface="Helvetica" charset="0"/>
                <a:cs typeface="Helvetica" charset="0"/>
                <a:sym typeface="Helvetica" charset="0"/>
              </a:rPr>
              <a:t>images by JAM</a:t>
            </a:r>
          </a:p>
        </p:txBody>
      </p:sp>
      <p:sp>
        <p:nvSpPr>
          <p:cNvPr id="54278" name="Rectangle 6"/>
          <p:cNvSpPr>
            <a:spLocks/>
          </p:cNvSpPr>
          <p:nvPr/>
        </p:nvSpPr>
        <p:spPr bwMode="auto">
          <a:xfrm>
            <a:off x="7886700" y="1882775"/>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customer segments</a:t>
            </a:r>
          </a:p>
        </p:txBody>
      </p:sp>
      <p:sp>
        <p:nvSpPr>
          <p:cNvPr id="54279" name="Rectangle 7"/>
          <p:cNvSpPr>
            <a:spLocks/>
          </p:cNvSpPr>
          <p:nvPr/>
        </p:nvSpPr>
        <p:spPr bwMode="auto">
          <a:xfrm>
            <a:off x="-50800" y="1882775"/>
            <a:ext cx="11430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key partners</a:t>
            </a:r>
          </a:p>
        </p:txBody>
      </p:sp>
      <p:sp>
        <p:nvSpPr>
          <p:cNvPr id="54280" name="Rectangle 8"/>
          <p:cNvSpPr>
            <a:spLocks/>
          </p:cNvSpPr>
          <p:nvPr/>
        </p:nvSpPr>
        <p:spPr bwMode="auto">
          <a:xfrm>
            <a:off x="-127000" y="5410200"/>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cost structure</a:t>
            </a:r>
          </a:p>
        </p:txBody>
      </p:sp>
      <p:sp>
        <p:nvSpPr>
          <p:cNvPr id="54281" name="Rectangle 9"/>
          <p:cNvSpPr>
            <a:spLocks/>
          </p:cNvSpPr>
          <p:nvPr/>
        </p:nvSpPr>
        <p:spPr bwMode="auto">
          <a:xfrm>
            <a:off x="7886700" y="5410200"/>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revenue streams</a:t>
            </a:r>
          </a:p>
        </p:txBody>
      </p:sp>
      <p:sp>
        <p:nvSpPr>
          <p:cNvPr id="54282" name="Rectangle 10"/>
          <p:cNvSpPr>
            <a:spLocks/>
          </p:cNvSpPr>
          <p:nvPr/>
        </p:nvSpPr>
        <p:spPr bwMode="auto">
          <a:xfrm>
            <a:off x="6235700" y="6010275"/>
            <a:ext cx="1447800" cy="3429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channels</a:t>
            </a:r>
          </a:p>
        </p:txBody>
      </p:sp>
      <p:sp>
        <p:nvSpPr>
          <p:cNvPr id="54283" name="Rectangle 11"/>
          <p:cNvSpPr>
            <a:spLocks/>
          </p:cNvSpPr>
          <p:nvPr/>
        </p:nvSpPr>
        <p:spPr bwMode="auto">
          <a:xfrm>
            <a:off x="6705600" y="330200"/>
            <a:ext cx="17526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customer relationships</a:t>
            </a:r>
          </a:p>
        </p:txBody>
      </p:sp>
      <p:sp>
        <p:nvSpPr>
          <p:cNvPr id="54284" name="Rectangle 12"/>
          <p:cNvSpPr>
            <a:spLocks/>
          </p:cNvSpPr>
          <p:nvPr/>
        </p:nvSpPr>
        <p:spPr bwMode="auto">
          <a:xfrm>
            <a:off x="1092200" y="330200"/>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key activities</a:t>
            </a:r>
          </a:p>
        </p:txBody>
      </p:sp>
      <p:sp>
        <p:nvSpPr>
          <p:cNvPr id="54285" name="Rectangle 13"/>
          <p:cNvSpPr>
            <a:spLocks/>
          </p:cNvSpPr>
          <p:nvPr/>
        </p:nvSpPr>
        <p:spPr bwMode="auto">
          <a:xfrm>
            <a:off x="1143000" y="5705475"/>
            <a:ext cx="13716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key </a:t>
            </a:r>
          </a:p>
          <a:p>
            <a:pPr algn="r"/>
            <a:r>
              <a:rPr lang="en-US" sz="1800">
                <a:solidFill>
                  <a:schemeClr val="tx1"/>
                </a:solidFill>
                <a:latin typeface="Lucida Grande" charset="0"/>
                <a:ea typeface="Lucida Grande" charset="0"/>
                <a:cs typeface="Lucida Grande" charset="0"/>
                <a:sym typeface="Lucida Grande" charset="0"/>
              </a:rPr>
              <a:t>resources</a:t>
            </a:r>
          </a:p>
        </p:txBody>
      </p:sp>
      <p:sp>
        <p:nvSpPr>
          <p:cNvPr id="54286" name="Rectangle 14"/>
          <p:cNvSpPr>
            <a:spLocks/>
          </p:cNvSpPr>
          <p:nvPr/>
        </p:nvSpPr>
        <p:spPr bwMode="auto">
          <a:xfrm>
            <a:off x="3771900" y="304800"/>
            <a:ext cx="15875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r>
              <a:rPr lang="en-US" sz="1800">
                <a:solidFill>
                  <a:schemeClr val="tx1"/>
                </a:solidFill>
                <a:latin typeface="Lucida Grande" charset="0"/>
                <a:ea typeface="Lucida Grande" charset="0"/>
                <a:cs typeface="Lucida Grande" charset="0"/>
                <a:sym typeface="Lucida Grande" charset="0"/>
              </a:rPr>
              <a:t>value proposition</a:t>
            </a:r>
          </a:p>
        </p:txBody>
      </p:sp>
      <p:sp>
        <p:nvSpPr>
          <p:cNvPr id="54287" name="Line 15"/>
          <p:cNvSpPr>
            <a:spLocks noChangeShapeType="1"/>
          </p:cNvSpPr>
          <p:nvPr/>
        </p:nvSpPr>
        <p:spPr bwMode="auto">
          <a:xfrm rot="10800000" flipH="1">
            <a:off x="6705600" y="1011238"/>
            <a:ext cx="1447800" cy="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88" name="Line 16"/>
          <p:cNvSpPr>
            <a:spLocks noChangeShapeType="1"/>
          </p:cNvSpPr>
          <p:nvPr/>
        </p:nvSpPr>
        <p:spPr bwMode="auto">
          <a:xfrm>
            <a:off x="3962400" y="1011238"/>
            <a:ext cx="1219200" cy="4762"/>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89" name="Line 17"/>
          <p:cNvSpPr>
            <a:spLocks noChangeShapeType="1"/>
          </p:cNvSpPr>
          <p:nvPr/>
        </p:nvSpPr>
        <p:spPr bwMode="auto">
          <a:xfrm>
            <a:off x="1371600" y="1011238"/>
            <a:ext cx="990600" cy="635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0" name="Line 18"/>
          <p:cNvSpPr>
            <a:spLocks noChangeShapeType="1"/>
          </p:cNvSpPr>
          <p:nvPr/>
        </p:nvSpPr>
        <p:spPr bwMode="auto">
          <a:xfrm>
            <a:off x="152400" y="2590800"/>
            <a:ext cx="9144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1" name="Line 19"/>
          <p:cNvSpPr>
            <a:spLocks noChangeShapeType="1"/>
          </p:cNvSpPr>
          <p:nvPr/>
        </p:nvSpPr>
        <p:spPr bwMode="auto">
          <a:xfrm>
            <a:off x="7924800" y="2590800"/>
            <a:ext cx="11430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2" name="Line 20"/>
          <p:cNvSpPr>
            <a:spLocks noChangeShapeType="1"/>
          </p:cNvSpPr>
          <p:nvPr/>
        </p:nvSpPr>
        <p:spPr bwMode="auto">
          <a:xfrm>
            <a:off x="152400" y="6096000"/>
            <a:ext cx="9906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3" name="Line 21"/>
          <p:cNvSpPr>
            <a:spLocks noChangeShapeType="1"/>
          </p:cNvSpPr>
          <p:nvPr/>
        </p:nvSpPr>
        <p:spPr bwMode="auto">
          <a:xfrm rot="10800000" flipH="1">
            <a:off x="1371600" y="6399213"/>
            <a:ext cx="1143000" cy="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4" name="Line 22"/>
          <p:cNvSpPr>
            <a:spLocks noChangeShapeType="1"/>
          </p:cNvSpPr>
          <p:nvPr/>
        </p:nvSpPr>
        <p:spPr bwMode="auto">
          <a:xfrm rot="10800000" flipH="1">
            <a:off x="6248400" y="6399213"/>
            <a:ext cx="1143000" cy="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5" name="Line 23"/>
          <p:cNvSpPr>
            <a:spLocks noChangeShapeType="1"/>
          </p:cNvSpPr>
          <p:nvPr/>
        </p:nvSpPr>
        <p:spPr bwMode="auto">
          <a:xfrm rot="10800000" flipH="1">
            <a:off x="7924800" y="6096000"/>
            <a:ext cx="9144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6" name="Line 24"/>
          <p:cNvSpPr>
            <a:spLocks noChangeShapeType="1"/>
          </p:cNvSpPr>
          <p:nvPr/>
        </p:nvSpPr>
        <p:spPr bwMode="auto">
          <a:xfrm flipH="1">
            <a:off x="4570420" y="1012839"/>
            <a:ext cx="1587" cy="663575"/>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7" name="Line 25"/>
          <p:cNvSpPr>
            <a:spLocks noChangeShapeType="1"/>
          </p:cNvSpPr>
          <p:nvPr/>
        </p:nvSpPr>
        <p:spPr bwMode="auto">
          <a:xfrm>
            <a:off x="2362200" y="1017602"/>
            <a:ext cx="990600" cy="657225"/>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8" name="Line 26"/>
          <p:cNvSpPr>
            <a:spLocks noChangeShapeType="1"/>
          </p:cNvSpPr>
          <p:nvPr/>
        </p:nvSpPr>
        <p:spPr bwMode="auto">
          <a:xfrm flipH="1">
            <a:off x="6096000" y="1017588"/>
            <a:ext cx="609600" cy="354012"/>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9" name="Line 27"/>
          <p:cNvSpPr>
            <a:spLocks noChangeShapeType="1"/>
          </p:cNvSpPr>
          <p:nvPr/>
        </p:nvSpPr>
        <p:spPr bwMode="auto">
          <a:xfrm flipH="1">
            <a:off x="1066800" y="2438400"/>
            <a:ext cx="457200" cy="1539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0" name="Line 28"/>
          <p:cNvSpPr>
            <a:spLocks noChangeShapeType="1"/>
          </p:cNvSpPr>
          <p:nvPr/>
        </p:nvSpPr>
        <p:spPr bwMode="auto">
          <a:xfrm rot="10800000">
            <a:off x="7543800" y="2436827"/>
            <a:ext cx="381000" cy="155575"/>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1" name="Line 29"/>
          <p:cNvSpPr>
            <a:spLocks noChangeShapeType="1"/>
          </p:cNvSpPr>
          <p:nvPr/>
        </p:nvSpPr>
        <p:spPr bwMode="auto">
          <a:xfrm rot="10800000">
            <a:off x="7010400" y="5105400"/>
            <a:ext cx="914400" cy="99060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2" name="Line 30"/>
          <p:cNvSpPr>
            <a:spLocks noChangeShapeType="1"/>
          </p:cNvSpPr>
          <p:nvPr/>
        </p:nvSpPr>
        <p:spPr bwMode="auto">
          <a:xfrm rot="10800000">
            <a:off x="5181600" y="3505200"/>
            <a:ext cx="1066800" cy="289560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3" name="Line 31"/>
          <p:cNvSpPr>
            <a:spLocks noChangeShapeType="1"/>
          </p:cNvSpPr>
          <p:nvPr/>
        </p:nvSpPr>
        <p:spPr bwMode="auto">
          <a:xfrm rot="10800000" flipH="1">
            <a:off x="2513013" y="3962414"/>
            <a:ext cx="990600" cy="2436813"/>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4" name="Line 32"/>
          <p:cNvSpPr>
            <a:spLocks noChangeShapeType="1"/>
          </p:cNvSpPr>
          <p:nvPr/>
        </p:nvSpPr>
        <p:spPr bwMode="auto">
          <a:xfrm rot="10800000" flipH="1">
            <a:off x="1143000" y="4800600"/>
            <a:ext cx="1066800" cy="129540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005138"/>
            <a:ext cx="113665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9575" name="TextBox 9"/>
          <p:cNvSpPr txBox="1">
            <a:spLocks noChangeArrowheads="1"/>
          </p:cNvSpPr>
          <p:nvPr/>
        </p:nvSpPr>
        <p:spPr bwMode="auto">
          <a:xfrm>
            <a:off x="4876800" y="4191000"/>
            <a:ext cx="2254250" cy="1479550"/>
          </a:xfrm>
          <a:prstGeom prst="rect">
            <a:avLst/>
          </a:prstGeom>
          <a:noFill/>
          <a:ln w="9525">
            <a:noFill/>
            <a:miter lim="800000"/>
            <a:headEnd/>
            <a:tailEnd/>
          </a:ln>
        </p:spPr>
        <p:txBody>
          <a:bodyPr wrap="none">
            <a:prstTxWarp prst="textNoShape">
              <a:avLst/>
            </a:prstTxWarp>
          </a:bodyPr>
          <a:lstStyle/>
          <a:p>
            <a:r>
              <a:rPr lang="en-US" sz="2400" dirty="0" smtClean="0"/>
              <a:t> </a:t>
            </a:r>
            <a:r>
              <a:rPr lang="en-US" sz="2400" dirty="0" smtClean="0">
                <a:solidFill>
                  <a:srgbClr val="FF3300"/>
                </a:solidFill>
              </a:rPr>
              <a:t>Business Plan</a:t>
            </a:r>
          </a:p>
          <a:p>
            <a:pPr>
              <a:buFontTx/>
              <a:buChar char="-"/>
            </a:pPr>
            <a:r>
              <a:rPr lang="en-US" sz="2400" dirty="0" smtClean="0"/>
              <a:t> describes </a:t>
            </a:r>
            <a:r>
              <a:rPr lang="en-US" sz="2400" dirty="0"/>
              <a:t>“</a:t>
            </a:r>
            <a:r>
              <a:rPr lang="en-US" sz="2400" dirty="0" err="1" smtClean="0">
                <a:solidFill>
                  <a:srgbClr val="FF0000"/>
                </a:solidFill>
              </a:rPr>
              <a:t>knowns</a:t>
            </a:r>
            <a:r>
              <a:rPr lang="en-US" sz="2400" dirty="0" smtClean="0"/>
              <a:t>”</a:t>
            </a:r>
            <a:endParaRPr lang="en-US" sz="2400" dirty="0"/>
          </a:p>
          <a:p>
            <a:pPr>
              <a:buFontTx/>
              <a:buChar char="-"/>
            </a:pPr>
            <a:r>
              <a:rPr lang="en-US" sz="2400" dirty="0" smtClean="0"/>
              <a:t> features</a:t>
            </a:r>
          </a:p>
          <a:p>
            <a:pPr>
              <a:buFontTx/>
              <a:buChar char="-"/>
            </a:pPr>
            <a:r>
              <a:rPr lang="en-US" sz="2400" dirty="0" smtClean="0"/>
              <a:t> customers</a:t>
            </a:r>
            <a:r>
              <a:rPr lang="en-US" sz="2400" dirty="0"/>
              <a:t>/</a:t>
            </a:r>
            <a:r>
              <a:rPr lang="en-US" sz="2400" dirty="0" smtClean="0"/>
              <a:t>markets/channel</a:t>
            </a:r>
          </a:p>
          <a:p>
            <a:pPr>
              <a:buFontTx/>
              <a:buChar char="-"/>
            </a:pPr>
            <a:r>
              <a:rPr lang="en-US" sz="2400" dirty="0" smtClean="0"/>
              <a:t> pricing</a:t>
            </a:r>
          </a:p>
          <a:p>
            <a:pPr>
              <a:buFontTx/>
              <a:buChar char="-"/>
            </a:pPr>
            <a:r>
              <a:rPr lang="en-US" sz="2400" dirty="0" smtClean="0"/>
              <a:t> revenue forecast</a:t>
            </a:r>
          </a:p>
          <a:p>
            <a:r>
              <a:rPr lang="en-US" sz="2400" dirty="0"/>
              <a:t> </a:t>
            </a:r>
          </a:p>
          <a:p>
            <a:endParaRPr lang="en-US" sz="2400" dirty="0"/>
          </a:p>
        </p:txBody>
      </p:sp>
      <p:cxnSp>
        <p:nvCxnSpPr>
          <p:cNvPr id="13" name="Straight Connector 12"/>
          <p:cNvCxnSpPr/>
          <p:nvPr/>
        </p:nvCxnSpPr>
        <p:spPr>
          <a:xfrm rot="5400000">
            <a:off x="5326856" y="3582194"/>
            <a:ext cx="115093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577" name="TextBox 13"/>
          <p:cNvSpPr txBox="1">
            <a:spLocks noChangeArrowheads="1"/>
          </p:cNvSpPr>
          <p:nvPr/>
        </p:nvSpPr>
        <p:spPr bwMode="auto">
          <a:xfrm>
            <a:off x="4267200" y="1752600"/>
            <a:ext cx="4924425" cy="523875"/>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The </a:t>
            </a:r>
            <a:r>
              <a:rPr lang="en-US" sz="2800" b="1" i="1">
                <a:solidFill>
                  <a:srgbClr val="FF0000"/>
                </a:solidFill>
              </a:rPr>
              <a:t>Execution </a:t>
            </a:r>
            <a:r>
              <a:rPr lang="en-US" b="1">
                <a:solidFill>
                  <a:srgbClr val="FF0000"/>
                </a:solidFill>
              </a:rPr>
              <a:t>of the Business Model</a:t>
            </a:r>
          </a:p>
        </p:txBody>
      </p:sp>
      <p:sp>
        <p:nvSpPr>
          <p:cNvPr id="109578" name="Title 14"/>
          <p:cNvSpPr>
            <a:spLocks noGrp="1"/>
          </p:cNvSpPr>
          <p:nvPr>
            <p:ph type="title"/>
          </p:nvPr>
        </p:nvSpPr>
        <p:spPr>
          <a:xfrm>
            <a:off x="304800" y="0"/>
            <a:ext cx="8686800" cy="1143000"/>
          </a:xfrm>
        </p:spPr>
        <p:txBody>
          <a:bodyPr/>
          <a:lstStyle/>
          <a:p>
            <a:pPr eaLnBrk="1" hangingPunct="1"/>
            <a:r>
              <a:rPr lang="en-US" smtClean="0">
                <a:latin typeface="Arial" charset="0"/>
                <a:ea typeface="Arial" charset="0"/>
                <a:cs typeface="Arial" charset="0"/>
              </a:rPr>
              <a:t>Startups Model, </a:t>
            </a:r>
            <a:r>
              <a:rPr lang="en-US" smtClean="0">
                <a:solidFill>
                  <a:srgbClr val="FF0000"/>
                </a:solidFill>
                <a:latin typeface="Arial" charset="0"/>
                <a:ea typeface="Arial" charset="0"/>
                <a:cs typeface="Arial" charset="0"/>
              </a:rPr>
              <a:t>Companies Plan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7" name="Subtitle 10"/>
          <p:cNvSpPr>
            <a:spLocks noGrp="1"/>
          </p:cNvSpPr>
          <p:nvPr>
            <p:ph type="subTitle" idx="1"/>
          </p:nvPr>
        </p:nvSpPr>
        <p:spPr>
          <a:xfrm>
            <a:off x="1371600" y="5181600"/>
            <a:ext cx="6400800" cy="1371600"/>
          </a:xfrm>
        </p:spPr>
        <p:txBody>
          <a:bodyPr/>
          <a:lstStyle/>
          <a:p>
            <a:r>
              <a:rPr lang="en-US" sz="1800" dirty="0" smtClean="0"/>
              <a:t>Steve Blank</a:t>
            </a:r>
          </a:p>
          <a:p>
            <a:r>
              <a:rPr lang="en-US" sz="1800" dirty="0" err="1" smtClean="0">
                <a:solidFill>
                  <a:srgbClr val="FF0000"/>
                </a:solidFill>
              </a:rPr>
              <a:t>www.steveblank.com</a:t>
            </a:r>
            <a:endParaRPr lang="en-US" sz="1800" dirty="0" smtClean="0">
              <a:solidFill>
                <a:srgbClr val="FF0000"/>
              </a:solidFill>
            </a:endParaRPr>
          </a:p>
          <a:p>
            <a:r>
              <a:rPr lang="en-US" sz="1800" dirty="0" smtClean="0"/>
              <a:t>Twitter: @</a:t>
            </a:r>
            <a:r>
              <a:rPr lang="en-US" sz="1800" dirty="0" err="1" smtClean="0"/>
              <a:t>sgblank</a:t>
            </a:r>
            <a:endParaRPr lang="en-US" sz="1800" dirty="0" smtClean="0"/>
          </a:p>
        </p:txBody>
      </p:sp>
      <p:sp>
        <p:nvSpPr>
          <p:cNvPr id="7" name="Title 6"/>
          <p:cNvSpPr>
            <a:spLocks noGrp="1"/>
          </p:cNvSpPr>
          <p:nvPr>
            <p:ph type="ctrTitle"/>
          </p:nvPr>
        </p:nvSpPr>
        <p:spPr>
          <a:xfrm>
            <a:off x="762000" y="2743200"/>
            <a:ext cx="7772400" cy="1470025"/>
          </a:xfrm>
        </p:spPr>
        <p:txBody>
          <a:bodyPr/>
          <a:lstStyle/>
          <a:p>
            <a:r>
              <a:rPr lang="en-US" strike="sngStrike" dirty="0" smtClean="0">
                <a:solidFill>
                  <a:srgbClr val="FF0000"/>
                </a:solidFill>
              </a:rPr>
              <a:t>The Scientific Method for </a:t>
            </a:r>
            <a:r>
              <a:rPr lang="en-US" dirty="0" smtClean="0"/>
              <a:t>Getting Technology to Market</a:t>
            </a:r>
            <a:br>
              <a:rPr lang="en-US" dirty="0" smtClean="0"/>
            </a:br>
            <a:endParaRPr lang="en-US" dirty="0"/>
          </a:p>
        </p:txBody>
      </p:sp>
      <p:pic>
        <p:nvPicPr>
          <p:cNvPr id="6" name="Picture 5"/>
          <p:cNvPicPr>
            <a:picLocks noChangeAspect="1"/>
          </p:cNvPicPr>
          <p:nvPr/>
        </p:nvPicPr>
        <p:blipFill>
          <a:blip r:embed="rId3"/>
          <a:stretch>
            <a:fillRect/>
          </a:stretch>
        </p:blipFill>
        <p:spPr>
          <a:xfrm>
            <a:off x="457200" y="1143000"/>
            <a:ext cx="8686800" cy="6096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ounded Rectangle 1"/>
          <p:cNvSpPr/>
          <p:nvPr/>
        </p:nvSpPr>
        <p:spPr>
          <a:xfrm>
            <a:off x="747713" y="2470150"/>
            <a:ext cx="1685925"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Scalable</a:t>
            </a:r>
          </a:p>
          <a:p>
            <a:pPr algn="ctr">
              <a:defRPr/>
            </a:pPr>
            <a:r>
              <a:rPr lang="en-US" sz="2400" dirty="0"/>
              <a:t>Startup</a:t>
            </a:r>
          </a:p>
        </p:txBody>
      </p:sp>
      <p:sp>
        <p:nvSpPr>
          <p:cNvPr id="3" name="Rounded Rectangle 2"/>
          <p:cNvSpPr/>
          <p:nvPr/>
        </p:nvSpPr>
        <p:spPr>
          <a:xfrm>
            <a:off x="6396038" y="2471738"/>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Large Company</a:t>
            </a:r>
          </a:p>
        </p:txBody>
      </p:sp>
      <p:cxnSp>
        <p:nvCxnSpPr>
          <p:cNvPr id="4" name="Straight Arrow Connector 3"/>
          <p:cNvCxnSpPr>
            <a:stCxn id="5" idx="3"/>
            <a:endCxn id="3" idx="1"/>
          </p:cNvCxnSpPr>
          <p:nvPr/>
        </p:nvCxnSpPr>
        <p:spPr>
          <a:xfrm>
            <a:off x="5257800" y="3003550"/>
            <a:ext cx="113823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570288" y="2470150"/>
            <a:ext cx="1687512" cy="1066800"/>
          </a:xfrm>
          <a:prstGeom prst="roundRect">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Transition</a:t>
            </a:r>
          </a:p>
        </p:txBody>
      </p:sp>
      <p:cxnSp>
        <p:nvCxnSpPr>
          <p:cNvPr id="6" name="Straight Arrow Connector 5"/>
          <p:cNvCxnSpPr/>
          <p:nvPr/>
        </p:nvCxnSpPr>
        <p:spPr>
          <a:xfrm>
            <a:off x="2433638" y="3005138"/>
            <a:ext cx="113665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0599" name="TextBox 6"/>
          <p:cNvSpPr txBox="1">
            <a:spLocks noChangeArrowheads="1"/>
          </p:cNvSpPr>
          <p:nvPr/>
        </p:nvSpPr>
        <p:spPr bwMode="auto">
          <a:xfrm>
            <a:off x="76200" y="4114800"/>
            <a:ext cx="3352200" cy="2616101"/>
          </a:xfrm>
          <a:prstGeom prst="rect">
            <a:avLst/>
          </a:prstGeom>
          <a:noFill/>
          <a:ln w="9525">
            <a:noFill/>
            <a:miter lim="800000"/>
            <a:headEnd/>
            <a:tailEnd/>
          </a:ln>
        </p:spPr>
        <p:txBody>
          <a:bodyPr wrap="none">
            <a:prstTxWarp prst="textNoShape">
              <a:avLst/>
            </a:prstTxWarp>
            <a:spAutoFit/>
          </a:bodyPr>
          <a:lstStyle/>
          <a:p>
            <a:pPr>
              <a:buFontTx/>
              <a:buChar char="-"/>
            </a:pPr>
            <a:r>
              <a:rPr lang="en-US" dirty="0" smtClean="0"/>
              <a:t> </a:t>
            </a:r>
            <a:r>
              <a:rPr lang="en-US" sz="2400" dirty="0" smtClean="0">
                <a:solidFill>
                  <a:srgbClr val="FF3300"/>
                </a:solidFill>
              </a:rPr>
              <a:t>Business Model</a:t>
            </a:r>
          </a:p>
          <a:p>
            <a:pPr>
              <a:buFontTx/>
              <a:buChar char="-"/>
            </a:pPr>
            <a:r>
              <a:rPr lang="en-US" sz="2400" dirty="0" smtClean="0"/>
              <a:t> describes “</a:t>
            </a:r>
            <a:r>
              <a:rPr lang="en-US" sz="2400" dirty="0" smtClean="0">
                <a:solidFill>
                  <a:srgbClr val="FF0000"/>
                </a:solidFill>
              </a:rPr>
              <a:t>unknowns</a:t>
            </a:r>
            <a:r>
              <a:rPr lang="en-US" sz="2400" dirty="0" smtClean="0"/>
              <a:t>”</a:t>
            </a:r>
          </a:p>
          <a:p>
            <a:pPr>
              <a:buFontTx/>
              <a:buChar char="-"/>
            </a:pPr>
            <a:r>
              <a:rPr lang="en-US" sz="2400" dirty="0" smtClean="0"/>
              <a:t> </a:t>
            </a:r>
            <a:r>
              <a:rPr lang="en-US" sz="2400" dirty="0"/>
              <a:t>customer needs</a:t>
            </a:r>
            <a:endParaRPr lang="en-US" sz="2400" dirty="0" smtClean="0"/>
          </a:p>
          <a:p>
            <a:pPr>
              <a:buFontTx/>
              <a:buChar char="-"/>
            </a:pPr>
            <a:r>
              <a:rPr lang="en-US" sz="2400" dirty="0" smtClean="0"/>
              <a:t> feature </a:t>
            </a:r>
            <a:r>
              <a:rPr lang="en-US" sz="2400" dirty="0"/>
              <a:t>set</a:t>
            </a:r>
            <a:endParaRPr lang="en-US" sz="2400" dirty="0" smtClean="0"/>
          </a:p>
          <a:p>
            <a:pPr>
              <a:buFontTx/>
              <a:buChar char="-"/>
            </a:pPr>
            <a:r>
              <a:rPr lang="en-US" sz="2400" dirty="0" smtClean="0"/>
              <a:t> business </a:t>
            </a:r>
            <a:r>
              <a:rPr lang="en-US" sz="2400" dirty="0"/>
              <a:t>model</a:t>
            </a:r>
            <a:endParaRPr lang="en-US" sz="2400" dirty="0" smtClean="0"/>
          </a:p>
          <a:p>
            <a:pPr>
              <a:buFontTx/>
              <a:buChar char="-"/>
            </a:pPr>
            <a:r>
              <a:rPr lang="en-US" sz="2400" dirty="0" smtClean="0"/>
              <a:t> found </a:t>
            </a:r>
            <a:r>
              <a:rPr lang="en-US" sz="2400" dirty="0"/>
              <a:t>by iteration</a:t>
            </a:r>
          </a:p>
          <a:p>
            <a:endParaRPr lang="en-US" sz="2000" dirty="0"/>
          </a:p>
        </p:txBody>
      </p:sp>
      <p:cxnSp>
        <p:nvCxnSpPr>
          <p:cNvPr id="12" name="Straight Connector 11"/>
          <p:cNvCxnSpPr/>
          <p:nvPr/>
        </p:nvCxnSpPr>
        <p:spPr>
          <a:xfrm rot="5400000">
            <a:off x="2450306" y="3582194"/>
            <a:ext cx="115093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601" name="TextBox 10"/>
          <p:cNvSpPr txBox="1">
            <a:spLocks noChangeArrowheads="1"/>
          </p:cNvSpPr>
          <p:nvPr/>
        </p:nvSpPr>
        <p:spPr bwMode="auto">
          <a:xfrm>
            <a:off x="152400" y="1870075"/>
            <a:ext cx="4830763" cy="52387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rPr>
              <a:t>The </a:t>
            </a:r>
            <a:r>
              <a:rPr lang="en-US" sz="2800" b="1" i="1">
                <a:solidFill>
                  <a:srgbClr val="FF0000"/>
                </a:solidFill>
              </a:rPr>
              <a:t>Search </a:t>
            </a:r>
            <a:r>
              <a:rPr lang="en-US" sz="2000" b="1">
                <a:solidFill>
                  <a:srgbClr val="FF0000"/>
                </a:solidFill>
              </a:rPr>
              <a:t>for the Business Model</a:t>
            </a:r>
          </a:p>
        </p:txBody>
      </p:sp>
      <p:sp>
        <p:nvSpPr>
          <p:cNvPr id="110602" name="Title 14"/>
          <p:cNvSpPr>
            <a:spLocks noGrp="1"/>
          </p:cNvSpPr>
          <p:nvPr>
            <p:ph type="title"/>
          </p:nvPr>
        </p:nvSpPr>
        <p:spPr>
          <a:xfrm>
            <a:off x="304800" y="0"/>
            <a:ext cx="8686800" cy="1143000"/>
          </a:xfrm>
        </p:spPr>
        <p:txBody>
          <a:bodyPr/>
          <a:lstStyle/>
          <a:p>
            <a:pPr eaLnBrk="1" hangingPunct="1"/>
            <a:r>
              <a:rPr lang="en-US" smtClean="0">
                <a:solidFill>
                  <a:srgbClr val="FF0000"/>
                </a:solidFill>
                <a:latin typeface="Arial" charset="0"/>
                <a:ea typeface="Arial" charset="0"/>
                <a:cs typeface="Arial" charset="0"/>
              </a:rPr>
              <a:t>Startups Model</a:t>
            </a:r>
            <a:r>
              <a:rPr lang="en-US" smtClean="0">
                <a:latin typeface="Arial" charset="0"/>
                <a:ea typeface="Arial" charset="0"/>
                <a:cs typeface="Arial" charset="0"/>
              </a:rPr>
              <a:t>, Companies Plan</a:t>
            </a:r>
            <a:endParaRPr lang="en-US" smtClean="0">
              <a:solidFill>
                <a:srgbClr val="FF0000"/>
              </a:solidFill>
              <a:latin typeface="Arial" charset="0"/>
              <a:ea typeface="Arial" charset="0"/>
              <a:cs typeface="Arial" charset="0"/>
            </a:endParaRPr>
          </a:p>
        </p:txBody>
      </p:sp>
      <p:cxnSp>
        <p:nvCxnSpPr>
          <p:cNvPr id="13" name="Straight Connector 12"/>
          <p:cNvCxnSpPr/>
          <p:nvPr/>
        </p:nvCxnSpPr>
        <p:spPr>
          <a:xfrm rot="5400000">
            <a:off x="5291931" y="3623469"/>
            <a:ext cx="115093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TextBox 13"/>
          <p:cNvSpPr txBox="1">
            <a:spLocks noChangeArrowheads="1"/>
          </p:cNvSpPr>
          <p:nvPr/>
        </p:nvSpPr>
        <p:spPr bwMode="auto">
          <a:xfrm>
            <a:off x="5192713" y="1981200"/>
            <a:ext cx="3951287" cy="369888"/>
          </a:xfrm>
          <a:prstGeom prst="rect">
            <a:avLst/>
          </a:prstGeom>
          <a:noFill/>
          <a:ln w="9525">
            <a:noFill/>
            <a:miter lim="800000"/>
            <a:headEnd/>
            <a:tailEnd/>
          </a:ln>
        </p:spPr>
        <p:txBody>
          <a:bodyPr wrap="none">
            <a:prstTxWarp prst="textNoShape">
              <a:avLst/>
            </a:prstTxWarp>
            <a:spAutoFit/>
          </a:bodyPr>
          <a:lstStyle/>
          <a:p>
            <a:pPr>
              <a:defRPr/>
            </a:pPr>
            <a:r>
              <a:rPr lang="en-US" sz="1600" b="1" dirty="0">
                <a:solidFill>
                  <a:schemeClr val="bg1">
                    <a:lumMod val="75000"/>
                  </a:schemeClr>
                </a:solidFill>
              </a:rPr>
              <a:t>The </a:t>
            </a:r>
            <a:r>
              <a:rPr lang="en-US" b="1" i="1" dirty="0">
                <a:solidFill>
                  <a:schemeClr val="bg1">
                    <a:lumMod val="75000"/>
                  </a:schemeClr>
                </a:solidFill>
              </a:rPr>
              <a:t>Execution </a:t>
            </a:r>
            <a:r>
              <a:rPr lang="en-US" sz="1600" b="1" dirty="0">
                <a:solidFill>
                  <a:schemeClr val="bg1">
                    <a:lumMod val="75000"/>
                  </a:schemeClr>
                </a:solidFill>
              </a:rPr>
              <a:t>of the Business Model</a:t>
            </a:r>
          </a:p>
        </p:txBody>
      </p:sp>
      <p:sp>
        <p:nvSpPr>
          <p:cNvPr id="110605" name="TextBox 9"/>
          <p:cNvSpPr txBox="1">
            <a:spLocks noChangeArrowheads="1"/>
          </p:cNvSpPr>
          <p:nvPr/>
        </p:nvSpPr>
        <p:spPr bwMode="auto">
          <a:xfrm>
            <a:off x="5334000" y="4114800"/>
            <a:ext cx="2254250" cy="1479550"/>
          </a:xfrm>
          <a:prstGeom prst="rect">
            <a:avLst/>
          </a:prstGeom>
          <a:noFill/>
          <a:ln w="9525">
            <a:noFill/>
            <a:miter lim="800000"/>
            <a:headEnd/>
            <a:tailEnd/>
          </a:ln>
        </p:spPr>
        <p:txBody>
          <a:bodyPr wrap="none">
            <a:prstTxWarp prst="textNoShape">
              <a:avLst/>
            </a:prstTxWarp>
          </a:bodyPr>
          <a:lstStyle/>
          <a:p>
            <a:pPr>
              <a:buFontTx/>
              <a:buChar char="-"/>
            </a:pPr>
            <a:r>
              <a:rPr lang="en-US" sz="2400" dirty="0"/>
              <a:t> </a:t>
            </a:r>
            <a:r>
              <a:rPr lang="en-US" dirty="0">
                <a:solidFill>
                  <a:schemeClr val="bg1">
                    <a:lumMod val="85000"/>
                  </a:schemeClr>
                </a:solidFill>
              </a:rPr>
              <a:t>Plan describes “</a:t>
            </a:r>
            <a:r>
              <a:rPr lang="en-US" dirty="0" err="1">
                <a:solidFill>
                  <a:schemeClr val="bg1">
                    <a:lumMod val="85000"/>
                  </a:schemeClr>
                </a:solidFill>
              </a:rPr>
              <a:t>knowns</a:t>
            </a:r>
            <a:r>
              <a:rPr lang="en-US" dirty="0">
                <a:solidFill>
                  <a:schemeClr val="bg1">
                    <a:lumMod val="85000"/>
                  </a:schemeClr>
                </a:solidFill>
              </a:rPr>
              <a:t>”</a:t>
            </a:r>
          </a:p>
          <a:p>
            <a:pPr>
              <a:buFontTx/>
              <a:buChar char="-"/>
            </a:pPr>
            <a:r>
              <a:rPr lang="en-US" dirty="0">
                <a:solidFill>
                  <a:schemeClr val="bg1">
                    <a:lumMod val="85000"/>
                  </a:schemeClr>
                </a:solidFill>
              </a:rPr>
              <a:t> Known features for line extensions</a:t>
            </a:r>
          </a:p>
          <a:p>
            <a:pPr>
              <a:buFontTx/>
              <a:buChar char="-"/>
            </a:pPr>
            <a:r>
              <a:rPr lang="en-US" dirty="0">
                <a:solidFill>
                  <a:schemeClr val="bg1">
                    <a:lumMod val="85000"/>
                  </a:schemeClr>
                </a:solidFill>
              </a:rPr>
              <a:t> Known customers/markets</a:t>
            </a:r>
          </a:p>
          <a:p>
            <a:pPr>
              <a:buFontTx/>
              <a:buChar char="-"/>
            </a:pPr>
            <a:r>
              <a:rPr lang="en-US" dirty="0">
                <a:solidFill>
                  <a:schemeClr val="bg1">
                    <a:lumMod val="85000"/>
                  </a:schemeClr>
                </a:solidFill>
              </a:rPr>
              <a:t> Known business model</a:t>
            </a:r>
          </a:p>
          <a:p>
            <a:r>
              <a:rPr lang="en-US" dirty="0">
                <a:solidFill>
                  <a:schemeClr val="bg1">
                    <a:lumMod val="85000"/>
                  </a:schemeClr>
                </a:solidFill>
              </a:rPr>
              <a:t> </a:t>
            </a:r>
            <a:endParaRPr lang="en-US" sz="2400" dirty="0">
              <a:solidFill>
                <a:schemeClr val="bg1">
                  <a:lumMod val="85000"/>
                </a:schemeClr>
              </a:solidFill>
            </a:endParaRPr>
          </a:p>
          <a:p>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381000"/>
            <a:ext cx="8229600" cy="1143000"/>
          </a:xfrm>
          <a:solidFill>
            <a:srgbClr val="FFFFFF"/>
          </a:solidFill>
        </p:spPr>
        <p:txBody>
          <a:bodyPr anchor="t"/>
          <a:lstStyle/>
          <a:p>
            <a:r>
              <a:rPr lang="en-US" dirty="0" smtClean="0">
                <a:solidFill>
                  <a:srgbClr val="FF0000"/>
                </a:solidFill>
                <a:latin typeface="Arial" charset="0"/>
              </a:rPr>
              <a:t>Large Company </a:t>
            </a:r>
            <a:r>
              <a:rPr lang="en-US" dirty="0" smtClean="0">
                <a:latin typeface="Arial" charset="0"/>
              </a:rPr>
              <a:t/>
            </a:r>
            <a:br>
              <a:rPr lang="en-US" dirty="0" smtClean="0">
                <a:latin typeface="Arial" charset="0"/>
              </a:rPr>
            </a:br>
            <a:r>
              <a:rPr lang="en-US" dirty="0" smtClean="0">
                <a:latin typeface="Arial" charset="0"/>
              </a:rPr>
              <a:t>Product Introduction Plan</a:t>
            </a:r>
            <a:endParaRPr lang="en-US" i="1" dirty="0">
              <a:solidFill>
                <a:srgbClr val="FF0000"/>
              </a:solidFill>
              <a:latin typeface="Arial" charset="0"/>
            </a:endParaRPr>
          </a:p>
        </p:txBody>
      </p:sp>
      <p:sp>
        <p:nvSpPr>
          <p:cNvPr id="122883" name="Text Box 3"/>
          <p:cNvSpPr txBox="1">
            <a:spLocks noChangeArrowheads="1"/>
          </p:cNvSpPr>
          <p:nvPr/>
        </p:nvSpPr>
        <p:spPr bwMode="auto">
          <a:xfrm>
            <a:off x="996950" y="2895600"/>
            <a:ext cx="142716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Concept/</a:t>
            </a:r>
            <a:br>
              <a:rPr lang="en-US" sz="1600" b="1">
                <a:solidFill>
                  <a:srgbClr val="003300"/>
                </a:solidFill>
                <a:latin typeface="Tahoma" charset="0"/>
              </a:rPr>
            </a:br>
            <a:r>
              <a:rPr lang="en-US" sz="1600" b="1">
                <a:solidFill>
                  <a:srgbClr val="003300"/>
                </a:solidFill>
                <a:latin typeface="Tahoma" charset="0"/>
              </a:rPr>
              <a:t>Seed Round</a:t>
            </a:r>
          </a:p>
        </p:txBody>
      </p:sp>
      <p:sp>
        <p:nvSpPr>
          <p:cNvPr id="122884" name="Line 4"/>
          <p:cNvSpPr>
            <a:spLocks noChangeShapeType="1"/>
          </p:cNvSpPr>
          <p:nvPr/>
        </p:nvSpPr>
        <p:spPr bwMode="auto">
          <a:xfrm>
            <a:off x="2424113" y="3170238"/>
            <a:ext cx="5270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2885" name="Text Box 5"/>
          <p:cNvSpPr txBox="1">
            <a:spLocks noChangeArrowheads="1"/>
          </p:cNvSpPr>
          <p:nvPr/>
        </p:nvSpPr>
        <p:spPr bwMode="auto">
          <a:xfrm>
            <a:off x="2951163" y="2895600"/>
            <a:ext cx="1381125"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Product Dev.</a:t>
            </a:r>
          </a:p>
        </p:txBody>
      </p:sp>
      <p:sp>
        <p:nvSpPr>
          <p:cNvPr id="122886" name="Line 6"/>
          <p:cNvSpPr>
            <a:spLocks noChangeShapeType="1"/>
          </p:cNvSpPr>
          <p:nvPr/>
        </p:nvSpPr>
        <p:spPr bwMode="auto">
          <a:xfrm>
            <a:off x="4359275" y="3170238"/>
            <a:ext cx="530225"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2887" name="Text Box 7"/>
          <p:cNvSpPr txBox="1">
            <a:spLocks noChangeArrowheads="1"/>
          </p:cNvSpPr>
          <p:nvPr/>
        </p:nvSpPr>
        <p:spPr bwMode="auto">
          <a:xfrm>
            <a:off x="4889500" y="2895600"/>
            <a:ext cx="140811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Alpha/Beta Test</a:t>
            </a:r>
          </a:p>
        </p:txBody>
      </p:sp>
      <p:sp>
        <p:nvSpPr>
          <p:cNvPr id="122888" name="Line 8"/>
          <p:cNvSpPr>
            <a:spLocks noChangeShapeType="1"/>
          </p:cNvSpPr>
          <p:nvPr/>
        </p:nvSpPr>
        <p:spPr bwMode="auto">
          <a:xfrm>
            <a:off x="6297613" y="3170238"/>
            <a:ext cx="5270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2889" name="Text Box 9"/>
          <p:cNvSpPr txBox="1">
            <a:spLocks noChangeArrowheads="1"/>
          </p:cNvSpPr>
          <p:nvPr/>
        </p:nvSpPr>
        <p:spPr bwMode="auto">
          <a:xfrm>
            <a:off x="6824663" y="2895600"/>
            <a:ext cx="1379537"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Launch/</a:t>
            </a:r>
          </a:p>
          <a:p>
            <a:pPr algn="ctr"/>
            <a:r>
              <a:rPr lang="en-US" sz="1600" b="1">
                <a:solidFill>
                  <a:srgbClr val="003300"/>
                </a:solidFill>
                <a:latin typeface="Tahoma" charset="0"/>
              </a:rPr>
              <a:t>1</a:t>
            </a:r>
            <a:r>
              <a:rPr lang="en-US" sz="1600" b="1" baseline="30000">
                <a:solidFill>
                  <a:srgbClr val="003300"/>
                </a:solidFill>
                <a:latin typeface="Tahoma" charset="0"/>
              </a:rPr>
              <a:t>st</a:t>
            </a:r>
            <a:r>
              <a:rPr lang="en-US" sz="1600" b="1">
                <a:solidFill>
                  <a:srgbClr val="003300"/>
                </a:solidFill>
                <a:latin typeface="Tahoma" charset="0"/>
              </a:rPr>
              <a:t> Ship</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381000"/>
            <a:ext cx="8229600" cy="1143000"/>
          </a:xfrm>
          <a:solidFill>
            <a:srgbClr val="FFFFFF"/>
          </a:solidFill>
        </p:spPr>
        <p:txBody>
          <a:bodyPr anchor="t"/>
          <a:lstStyle/>
          <a:p>
            <a:r>
              <a:rPr lang="en-US" dirty="0" smtClean="0">
                <a:latin typeface="Arial" charset="0"/>
              </a:rPr>
              <a:t>When Adopted by Startups =</a:t>
            </a:r>
            <a:endParaRPr lang="en-US" i="1" dirty="0">
              <a:solidFill>
                <a:srgbClr val="FF0000"/>
              </a:solidFill>
              <a:latin typeface="Arial" charset="0"/>
            </a:endParaRPr>
          </a:p>
        </p:txBody>
      </p:sp>
      <p:sp>
        <p:nvSpPr>
          <p:cNvPr id="122883" name="Text Box 3"/>
          <p:cNvSpPr txBox="1">
            <a:spLocks noChangeArrowheads="1"/>
          </p:cNvSpPr>
          <p:nvPr/>
        </p:nvSpPr>
        <p:spPr bwMode="auto">
          <a:xfrm>
            <a:off x="996950" y="2895600"/>
            <a:ext cx="142716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Concept/</a:t>
            </a:r>
            <a:br>
              <a:rPr lang="en-US" sz="1600" b="1">
                <a:solidFill>
                  <a:srgbClr val="003300"/>
                </a:solidFill>
                <a:latin typeface="Tahoma" charset="0"/>
              </a:rPr>
            </a:br>
            <a:r>
              <a:rPr lang="en-US" sz="1600" b="1">
                <a:solidFill>
                  <a:srgbClr val="003300"/>
                </a:solidFill>
                <a:latin typeface="Tahoma" charset="0"/>
              </a:rPr>
              <a:t>Seed Round</a:t>
            </a:r>
          </a:p>
        </p:txBody>
      </p:sp>
      <p:sp>
        <p:nvSpPr>
          <p:cNvPr id="122884" name="Line 4"/>
          <p:cNvSpPr>
            <a:spLocks noChangeShapeType="1"/>
          </p:cNvSpPr>
          <p:nvPr/>
        </p:nvSpPr>
        <p:spPr bwMode="auto">
          <a:xfrm>
            <a:off x="2424113" y="3170238"/>
            <a:ext cx="5270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2885" name="Text Box 5"/>
          <p:cNvSpPr txBox="1">
            <a:spLocks noChangeArrowheads="1"/>
          </p:cNvSpPr>
          <p:nvPr/>
        </p:nvSpPr>
        <p:spPr bwMode="auto">
          <a:xfrm>
            <a:off x="2951163" y="2895600"/>
            <a:ext cx="1381125"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Product Dev.</a:t>
            </a:r>
          </a:p>
        </p:txBody>
      </p:sp>
      <p:sp>
        <p:nvSpPr>
          <p:cNvPr id="122886" name="Line 6"/>
          <p:cNvSpPr>
            <a:spLocks noChangeShapeType="1"/>
          </p:cNvSpPr>
          <p:nvPr/>
        </p:nvSpPr>
        <p:spPr bwMode="auto">
          <a:xfrm>
            <a:off x="4359275" y="3170238"/>
            <a:ext cx="530225"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2887" name="Text Box 7"/>
          <p:cNvSpPr txBox="1">
            <a:spLocks noChangeArrowheads="1"/>
          </p:cNvSpPr>
          <p:nvPr/>
        </p:nvSpPr>
        <p:spPr bwMode="auto">
          <a:xfrm>
            <a:off x="4889500" y="2895600"/>
            <a:ext cx="140811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Alpha/Beta Test</a:t>
            </a:r>
          </a:p>
        </p:txBody>
      </p:sp>
      <p:sp>
        <p:nvSpPr>
          <p:cNvPr id="122888" name="Line 8"/>
          <p:cNvSpPr>
            <a:spLocks noChangeShapeType="1"/>
          </p:cNvSpPr>
          <p:nvPr/>
        </p:nvSpPr>
        <p:spPr bwMode="auto">
          <a:xfrm>
            <a:off x="6297613" y="3170238"/>
            <a:ext cx="5270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2889" name="Text Box 9"/>
          <p:cNvSpPr txBox="1">
            <a:spLocks noChangeArrowheads="1"/>
          </p:cNvSpPr>
          <p:nvPr/>
        </p:nvSpPr>
        <p:spPr bwMode="auto">
          <a:xfrm>
            <a:off x="6824663" y="2895600"/>
            <a:ext cx="1379537"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Launch/</a:t>
            </a:r>
          </a:p>
          <a:p>
            <a:pPr algn="ctr"/>
            <a:r>
              <a:rPr lang="en-US" sz="1600" b="1">
                <a:solidFill>
                  <a:srgbClr val="003300"/>
                </a:solidFill>
                <a:latin typeface="Tahoma" charset="0"/>
              </a:rPr>
              <a:t>1</a:t>
            </a:r>
            <a:r>
              <a:rPr lang="en-US" sz="1600" b="1" baseline="30000">
                <a:solidFill>
                  <a:srgbClr val="003300"/>
                </a:solidFill>
                <a:latin typeface="Tahoma" charset="0"/>
              </a:rPr>
              <a:t>st</a:t>
            </a:r>
            <a:r>
              <a:rPr lang="en-US" sz="1600" b="1">
                <a:solidFill>
                  <a:srgbClr val="003300"/>
                </a:solidFill>
                <a:latin typeface="Tahoma" charset="0"/>
              </a:rPr>
              <a:t> Ship</a:t>
            </a:r>
          </a:p>
        </p:txBody>
      </p:sp>
      <p:sp>
        <p:nvSpPr>
          <p:cNvPr id="10" name="Rectangle 9"/>
          <p:cNvSpPr/>
          <p:nvPr/>
        </p:nvSpPr>
        <p:spPr>
          <a:xfrm>
            <a:off x="990600" y="1676400"/>
            <a:ext cx="7252907" cy="584776"/>
          </a:xfrm>
          <a:prstGeom prst="rect">
            <a:avLst/>
          </a:prstGeom>
        </p:spPr>
        <p:txBody>
          <a:bodyPr wrap="none">
            <a:spAutoFit/>
          </a:bodyPr>
          <a:lstStyle/>
          <a:p>
            <a:r>
              <a:rPr lang="en-US" sz="3200" b="1" dirty="0" smtClean="0">
                <a:solidFill>
                  <a:srgbClr val="FF0000"/>
                </a:solidFill>
              </a:rPr>
              <a:t>The Leading Cause of Startup Death</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28600" y="304800"/>
            <a:ext cx="8763000" cy="1143000"/>
          </a:xfrm>
          <a:solidFill>
            <a:srgbClr val="FFFFFF"/>
          </a:solidFill>
        </p:spPr>
        <p:txBody>
          <a:bodyPr anchor="t"/>
          <a:lstStyle/>
          <a:p>
            <a:r>
              <a:rPr lang="en-US" dirty="0" smtClean="0">
                <a:latin typeface="Arial" charset="0"/>
              </a:rPr>
              <a:t>Product Introduction Plan</a:t>
            </a:r>
            <a:r>
              <a:rPr lang="en-US" b="0" dirty="0" smtClean="0">
                <a:latin typeface="Arial" charset="0"/>
              </a:rPr>
              <a:t>:</a:t>
            </a:r>
            <a:r>
              <a:rPr lang="en-US" dirty="0" smtClean="0">
                <a:latin typeface="Arial" charset="0"/>
              </a:rPr>
              <a:t/>
            </a:r>
            <a:br>
              <a:rPr lang="en-US" dirty="0" smtClean="0">
                <a:latin typeface="Arial" charset="0"/>
              </a:rPr>
            </a:br>
            <a:r>
              <a:rPr lang="en-US" sz="3200" b="0" dirty="0" smtClean="0">
                <a:latin typeface="Arial" charset="0"/>
              </a:rPr>
              <a:t>Two Implicit </a:t>
            </a:r>
            <a:r>
              <a:rPr lang="en-US" sz="3200" b="0" dirty="0" smtClean="0">
                <a:solidFill>
                  <a:srgbClr val="FF0000"/>
                </a:solidFill>
                <a:latin typeface="Arial" charset="0"/>
              </a:rPr>
              <a:t>Assumptions</a:t>
            </a:r>
            <a:endParaRPr lang="en-US" b="0" i="1" dirty="0" smtClean="0">
              <a:solidFill>
                <a:srgbClr val="FF0000"/>
              </a:solidFill>
              <a:latin typeface="Arial" charset="0"/>
            </a:endParaRPr>
          </a:p>
        </p:txBody>
      </p:sp>
      <p:sp>
        <p:nvSpPr>
          <p:cNvPr id="24" name="Text Box 3"/>
          <p:cNvSpPr txBox="1">
            <a:spLocks noChangeArrowheads="1"/>
          </p:cNvSpPr>
          <p:nvPr/>
        </p:nvSpPr>
        <p:spPr bwMode="auto">
          <a:xfrm>
            <a:off x="1139824" y="1828800"/>
            <a:ext cx="5718175" cy="639731"/>
          </a:xfrm>
          <a:prstGeom prst="rect">
            <a:avLst/>
          </a:prstGeom>
          <a:noFill/>
          <a:ln w="9525">
            <a:noFill/>
            <a:round/>
            <a:headEnd/>
            <a:tailEnd/>
          </a:ln>
        </p:spPr>
        <p:txBody>
          <a:bodyPr wrap="square" lIns="81639" tIns="42452" rIns="81639" bIns="42452">
            <a:prstTxWarp prst="textNoShape">
              <a:avLst/>
            </a:prstTxWarp>
            <a:spAutoFit/>
          </a:bodyPr>
          <a:lstStyle/>
          <a:p>
            <a:pPr defTabSz="414338">
              <a:buClr>
                <a:srgbClr val="FF0000"/>
              </a:buClr>
              <a:buSzPct val="100000"/>
              <a:buFont typeface="Arial" charset="0"/>
              <a:buNone/>
              <a:tabLst>
                <a:tab pos="657225" algn="l"/>
                <a:tab pos="1312863" algn="l"/>
                <a:tab pos="1970088" algn="l"/>
              </a:tabLst>
            </a:pPr>
            <a:r>
              <a:rPr lang="en-GB" sz="2400" dirty="0" smtClean="0">
                <a:ea typeface="ＭＳ Ｐゴシック" charset="-128"/>
                <a:cs typeface="ＭＳ Ｐゴシック" charset="-128"/>
              </a:rPr>
              <a:t>Customer Problem</a:t>
            </a:r>
            <a:r>
              <a:rPr lang="en-GB" sz="2400" dirty="0">
                <a:solidFill>
                  <a:srgbClr val="E73239"/>
                </a:solidFill>
                <a:ea typeface="ＭＳ Ｐゴシック" charset="-128"/>
                <a:cs typeface="ＭＳ Ｐゴシック" charset="-128"/>
              </a:rPr>
              <a:t>: </a:t>
            </a:r>
            <a:r>
              <a:rPr lang="en-GB" sz="3600" b="1" dirty="0">
                <a:solidFill>
                  <a:srgbClr val="E73239"/>
                </a:solidFill>
                <a:ea typeface="ＭＳ Ｐゴシック" charset="-128"/>
                <a:cs typeface="ＭＳ Ｐゴシック" charset="-128"/>
              </a:rPr>
              <a:t>known</a:t>
            </a:r>
          </a:p>
        </p:txBody>
      </p:sp>
      <p:sp>
        <p:nvSpPr>
          <p:cNvPr id="25" name="Text Box 4"/>
          <p:cNvSpPr txBox="1">
            <a:spLocks noChangeArrowheads="1"/>
          </p:cNvSpPr>
          <p:nvPr/>
        </p:nvSpPr>
        <p:spPr bwMode="auto">
          <a:xfrm>
            <a:off x="2895600" y="3779869"/>
            <a:ext cx="5410200" cy="639731"/>
          </a:xfrm>
          <a:prstGeom prst="rect">
            <a:avLst/>
          </a:prstGeom>
          <a:noFill/>
          <a:ln w="9525">
            <a:noFill/>
            <a:round/>
            <a:headEnd/>
            <a:tailEnd/>
          </a:ln>
        </p:spPr>
        <p:txBody>
          <a:bodyPr wrap="square" lIns="81639" tIns="42452" rIns="81639" bIns="42452">
            <a:prstTxWarp prst="textNoShape">
              <a:avLst/>
            </a:prstTxWarp>
            <a:spAutoFit/>
          </a:bodyPr>
          <a:lstStyle/>
          <a:p>
            <a:pPr defTabSz="414338">
              <a:buClr>
                <a:srgbClr val="FF0000"/>
              </a:buClr>
              <a:buSzPct val="100000"/>
              <a:buFont typeface="Arial" charset="0"/>
              <a:buNone/>
              <a:tabLst>
                <a:tab pos="657225" algn="l"/>
                <a:tab pos="1312863" algn="l"/>
                <a:tab pos="1970088" algn="l"/>
              </a:tabLst>
            </a:pPr>
            <a:r>
              <a:rPr lang="en-GB" sz="2400" dirty="0" smtClean="0">
                <a:ea typeface="ＭＳ Ｐゴシック" charset="-128"/>
                <a:cs typeface="ＭＳ Ｐゴシック" charset="-128"/>
              </a:rPr>
              <a:t>	Product Features</a:t>
            </a:r>
            <a:r>
              <a:rPr lang="en-GB" sz="3600" dirty="0" smtClean="0">
                <a:solidFill>
                  <a:srgbClr val="E73239"/>
                </a:solidFill>
                <a:ea typeface="ＭＳ Ｐゴシック" charset="-128"/>
                <a:cs typeface="ＭＳ Ｐゴシック" charset="-128"/>
              </a:rPr>
              <a:t>: </a:t>
            </a:r>
            <a:r>
              <a:rPr lang="en-GB" sz="3600" b="1" dirty="0">
                <a:solidFill>
                  <a:srgbClr val="E73239"/>
                </a:solidFill>
                <a:ea typeface="ＭＳ Ｐゴシック" charset="-128"/>
                <a:cs typeface="ＭＳ Ｐゴシック" charset="-128"/>
              </a:rPr>
              <a:t>known</a:t>
            </a:r>
          </a:p>
        </p:txBody>
      </p:sp>
      <p:sp>
        <p:nvSpPr>
          <p:cNvPr id="12" name="Text Box 3"/>
          <p:cNvSpPr txBox="1">
            <a:spLocks noChangeArrowheads="1"/>
          </p:cNvSpPr>
          <p:nvPr/>
        </p:nvSpPr>
        <p:spPr bwMode="auto">
          <a:xfrm>
            <a:off x="760413" y="2865438"/>
            <a:ext cx="1497012"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Concept/</a:t>
            </a:r>
            <a:br>
              <a:rPr lang="en-US" sz="1600" b="1">
                <a:solidFill>
                  <a:srgbClr val="003300"/>
                </a:solidFill>
                <a:latin typeface="Tahoma" charset="0"/>
              </a:rPr>
            </a:br>
            <a:r>
              <a:rPr lang="en-US" sz="1600" b="1">
                <a:solidFill>
                  <a:srgbClr val="003300"/>
                </a:solidFill>
                <a:latin typeface="Tahoma" charset="0"/>
              </a:rPr>
              <a:t>Seed Round</a:t>
            </a:r>
          </a:p>
        </p:txBody>
      </p:sp>
      <p:sp>
        <p:nvSpPr>
          <p:cNvPr id="13" name="Line 4"/>
          <p:cNvSpPr>
            <a:spLocks noChangeShapeType="1"/>
          </p:cNvSpPr>
          <p:nvPr/>
        </p:nvSpPr>
        <p:spPr bwMode="auto">
          <a:xfrm>
            <a:off x="2257425" y="3140075"/>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4" name="Text Box 5"/>
          <p:cNvSpPr txBox="1">
            <a:spLocks noChangeArrowheads="1"/>
          </p:cNvSpPr>
          <p:nvPr/>
        </p:nvSpPr>
        <p:spPr bwMode="auto">
          <a:xfrm>
            <a:off x="2797175" y="2865438"/>
            <a:ext cx="140811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Product Dev.</a:t>
            </a:r>
          </a:p>
        </p:txBody>
      </p:sp>
      <p:sp>
        <p:nvSpPr>
          <p:cNvPr id="15" name="Line 6"/>
          <p:cNvSpPr>
            <a:spLocks noChangeShapeType="1"/>
          </p:cNvSpPr>
          <p:nvPr/>
        </p:nvSpPr>
        <p:spPr bwMode="auto">
          <a:xfrm>
            <a:off x="4232275" y="3140075"/>
            <a:ext cx="541338"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 name="Text Box 7"/>
          <p:cNvSpPr txBox="1">
            <a:spLocks noChangeArrowheads="1"/>
          </p:cNvSpPr>
          <p:nvPr/>
        </p:nvSpPr>
        <p:spPr bwMode="auto">
          <a:xfrm>
            <a:off x="4773613" y="2865438"/>
            <a:ext cx="1435100"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Alpha/Beta Test</a:t>
            </a:r>
          </a:p>
        </p:txBody>
      </p:sp>
      <p:sp>
        <p:nvSpPr>
          <p:cNvPr id="26" name="Line 8"/>
          <p:cNvSpPr>
            <a:spLocks noChangeShapeType="1"/>
          </p:cNvSpPr>
          <p:nvPr/>
        </p:nvSpPr>
        <p:spPr bwMode="auto">
          <a:xfrm>
            <a:off x="6208713" y="3140075"/>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7" name="Text Box 9"/>
          <p:cNvSpPr txBox="1">
            <a:spLocks noChangeArrowheads="1"/>
          </p:cNvSpPr>
          <p:nvPr/>
        </p:nvSpPr>
        <p:spPr bwMode="auto">
          <a:xfrm>
            <a:off x="6748463" y="2865438"/>
            <a:ext cx="1406525"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Launch/</a:t>
            </a:r>
          </a:p>
          <a:p>
            <a:pPr algn="ctr"/>
            <a:r>
              <a:rPr lang="en-US" sz="1600" b="1">
                <a:solidFill>
                  <a:srgbClr val="003300"/>
                </a:solidFill>
                <a:latin typeface="Tahoma" charset="0"/>
              </a:rPr>
              <a:t>1</a:t>
            </a:r>
            <a:r>
              <a:rPr lang="en-US" sz="1600" b="1" baseline="30000">
                <a:solidFill>
                  <a:srgbClr val="003300"/>
                </a:solidFill>
                <a:latin typeface="Tahoma" charset="0"/>
              </a:rPr>
              <a:t>st</a:t>
            </a:r>
            <a:r>
              <a:rPr lang="en-US" sz="1600" b="1">
                <a:solidFill>
                  <a:srgbClr val="003300"/>
                </a:solidFill>
                <a:latin typeface="Tahoma" charset="0"/>
              </a:rPr>
              <a:t> Ship</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5626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533400" y="2130425"/>
            <a:ext cx="8153400" cy="1470025"/>
          </a:xfrm>
        </p:spPr>
        <p:txBody>
          <a:bodyPr/>
          <a:lstStyle/>
          <a:p>
            <a:r>
              <a:rPr lang="en-US" dirty="0" smtClean="0"/>
              <a:t>Execute the </a:t>
            </a:r>
            <a:r>
              <a:rPr lang="en-US" dirty="0" smtClean="0">
                <a:solidFill>
                  <a:srgbClr val="FF0000"/>
                </a:solidFill>
              </a:rPr>
              <a:t>Business Plan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304800"/>
            <a:ext cx="8229600" cy="1143000"/>
          </a:xfrm>
          <a:solidFill>
            <a:srgbClr val="FFFFFF"/>
          </a:solidFill>
        </p:spPr>
        <p:txBody>
          <a:bodyPr anchor="t"/>
          <a:lstStyle/>
          <a:p>
            <a:r>
              <a:rPr lang="en-US" dirty="0" smtClean="0">
                <a:latin typeface="Arial" charset="0"/>
              </a:rPr>
              <a:t>Large Company Method – </a:t>
            </a:r>
            <a:br>
              <a:rPr lang="en-US" dirty="0" smtClean="0">
                <a:latin typeface="Arial" charset="0"/>
              </a:rPr>
            </a:br>
            <a:r>
              <a:rPr lang="en-US" dirty="0" smtClean="0">
                <a:latin typeface="Arial" charset="0"/>
              </a:rPr>
              <a:t>Hire </a:t>
            </a:r>
            <a:r>
              <a:rPr lang="en-US" dirty="0" smtClean="0">
                <a:solidFill>
                  <a:srgbClr val="FF0000"/>
                </a:solidFill>
                <a:latin typeface="Arial" charset="0"/>
              </a:rPr>
              <a:t>Marketing</a:t>
            </a:r>
            <a:endParaRPr lang="en-US" i="1" dirty="0" smtClean="0">
              <a:solidFill>
                <a:srgbClr val="FF0000"/>
              </a:solidFill>
              <a:latin typeface="Arial" charset="0"/>
            </a:endParaRPr>
          </a:p>
        </p:txBody>
      </p:sp>
      <p:sp>
        <p:nvSpPr>
          <p:cNvPr id="124931" name="Text Box 3"/>
          <p:cNvSpPr txBox="1">
            <a:spLocks noChangeArrowheads="1"/>
          </p:cNvSpPr>
          <p:nvPr/>
        </p:nvSpPr>
        <p:spPr bwMode="auto">
          <a:xfrm>
            <a:off x="760413" y="2865438"/>
            <a:ext cx="1497012"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Concept/</a:t>
            </a:r>
            <a:br>
              <a:rPr lang="en-US" sz="1600" b="1">
                <a:solidFill>
                  <a:srgbClr val="003300"/>
                </a:solidFill>
                <a:latin typeface="Tahoma" charset="0"/>
              </a:rPr>
            </a:br>
            <a:r>
              <a:rPr lang="en-US" sz="1600" b="1">
                <a:solidFill>
                  <a:srgbClr val="003300"/>
                </a:solidFill>
                <a:latin typeface="Tahoma" charset="0"/>
              </a:rPr>
              <a:t>Seed Round</a:t>
            </a:r>
          </a:p>
        </p:txBody>
      </p:sp>
      <p:sp>
        <p:nvSpPr>
          <p:cNvPr id="124932" name="Line 4"/>
          <p:cNvSpPr>
            <a:spLocks noChangeShapeType="1"/>
          </p:cNvSpPr>
          <p:nvPr/>
        </p:nvSpPr>
        <p:spPr bwMode="auto">
          <a:xfrm>
            <a:off x="2257425" y="3140075"/>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4933" name="Text Box 5"/>
          <p:cNvSpPr txBox="1">
            <a:spLocks noChangeArrowheads="1"/>
          </p:cNvSpPr>
          <p:nvPr/>
        </p:nvSpPr>
        <p:spPr bwMode="auto">
          <a:xfrm>
            <a:off x="2797175" y="2865438"/>
            <a:ext cx="140811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Product Dev.</a:t>
            </a:r>
          </a:p>
        </p:txBody>
      </p:sp>
      <p:sp>
        <p:nvSpPr>
          <p:cNvPr id="124934" name="Line 6"/>
          <p:cNvSpPr>
            <a:spLocks noChangeShapeType="1"/>
          </p:cNvSpPr>
          <p:nvPr/>
        </p:nvSpPr>
        <p:spPr bwMode="auto">
          <a:xfrm>
            <a:off x="4232275" y="3140075"/>
            <a:ext cx="541338"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4935" name="Text Box 7"/>
          <p:cNvSpPr txBox="1">
            <a:spLocks noChangeArrowheads="1"/>
          </p:cNvSpPr>
          <p:nvPr/>
        </p:nvSpPr>
        <p:spPr bwMode="auto">
          <a:xfrm>
            <a:off x="4773613" y="2865438"/>
            <a:ext cx="1435100"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Alpha/Beta Test</a:t>
            </a:r>
          </a:p>
        </p:txBody>
      </p:sp>
      <p:sp>
        <p:nvSpPr>
          <p:cNvPr id="124936" name="Line 8"/>
          <p:cNvSpPr>
            <a:spLocks noChangeShapeType="1"/>
          </p:cNvSpPr>
          <p:nvPr/>
        </p:nvSpPr>
        <p:spPr bwMode="auto">
          <a:xfrm>
            <a:off x="6208713" y="3140075"/>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4937" name="Text Box 9"/>
          <p:cNvSpPr txBox="1">
            <a:spLocks noChangeArrowheads="1"/>
          </p:cNvSpPr>
          <p:nvPr/>
        </p:nvSpPr>
        <p:spPr bwMode="auto">
          <a:xfrm>
            <a:off x="6748463" y="2865438"/>
            <a:ext cx="1406525"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Launch/</a:t>
            </a:r>
          </a:p>
          <a:p>
            <a:pPr algn="ctr"/>
            <a:r>
              <a:rPr lang="en-US" sz="1600" b="1">
                <a:solidFill>
                  <a:srgbClr val="003300"/>
                </a:solidFill>
                <a:latin typeface="Tahoma" charset="0"/>
              </a:rPr>
              <a:t>1</a:t>
            </a:r>
            <a:r>
              <a:rPr lang="en-US" sz="1600" b="1" baseline="30000">
                <a:solidFill>
                  <a:srgbClr val="003300"/>
                </a:solidFill>
                <a:latin typeface="Tahoma" charset="0"/>
              </a:rPr>
              <a:t>st</a:t>
            </a:r>
            <a:r>
              <a:rPr lang="en-US" sz="1600" b="1">
                <a:solidFill>
                  <a:srgbClr val="003300"/>
                </a:solidFill>
                <a:latin typeface="Tahoma" charset="0"/>
              </a:rPr>
              <a:t> Ship</a:t>
            </a:r>
          </a:p>
        </p:txBody>
      </p:sp>
      <p:sp>
        <p:nvSpPr>
          <p:cNvPr id="124938" name="Text Box 11"/>
          <p:cNvSpPr txBox="1">
            <a:spLocks noChangeArrowheads="1"/>
          </p:cNvSpPr>
          <p:nvPr/>
        </p:nvSpPr>
        <p:spPr bwMode="auto">
          <a:xfrm>
            <a:off x="2393950" y="3790950"/>
            <a:ext cx="2017713" cy="5524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FF3300"/>
                </a:solidFill>
                <a:latin typeface="Tahoma" charset="0"/>
              </a:rPr>
              <a:t> Create Marcom </a:t>
            </a:r>
          </a:p>
          <a:p>
            <a:r>
              <a:rPr lang="en-US" sz="1400" b="1">
                <a:solidFill>
                  <a:srgbClr val="FF3300"/>
                </a:solidFill>
                <a:latin typeface="Tahoma" charset="0"/>
              </a:rPr>
              <a:t>  Materials</a:t>
            </a:r>
          </a:p>
          <a:p>
            <a:r>
              <a:rPr lang="en-US" sz="1400" b="1">
                <a:solidFill>
                  <a:srgbClr val="FF3300"/>
                </a:solidFill>
                <a:latin typeface="Tahoma" charset="0"/>
              </a:rPr>
              <a:t>- Create Positioning</a:t>
            </a:r>
          </a:p>
        </p:txBody>
      </p:sp>
      <p:sp>
        <p:nvSpPr>
          <p:cNvPr id="124939" name="Text Box 12"/>
          <p:cNvSpPr txBox="1">
            <a:spLocks noChangeArrowheads="1"/>
          </p:cNvSpPr>
          <p:nvPr/>
        </p:nvSpPr>
        <p:spPr bwMode="auto">
          <a:xfrm>
            <a:off x="4533900" y="3770313"/>
            <a:ext cx="1760538" cy="552450"/>
          </a:xfrm>
          <a:prstGeom prst="rect">
            <a:avLst/>
          </a:prstGeom>
          <a:noFill/>
          <a:ln w="9525">
            <a:noFill/>
            <a:miter lim="800000"/>
            <a:headEnd/>
            <a:tailEnd/>
          </a:ln>
        </p:spPr>
        <p:txBody>
          <a:bodyPr>
            <a:prstTxWarp prst="textNoShape">
              <a:avLst/>
            </a:prstTxWarp>
          </a:bodyPr>
          <a:lstStyle/>
          <a:p>
            <a:r>
              <a:rPr lang="en-US" sz="1400" b="1">
                <a:solidFill>
                  <a:srgbClr val="FF3300"/>
                </a:solidFill>
                <a:latin typeface="Tahoma" charset="0"/>
              </a:rPr>
              <a:t>- Hire PR Agency</a:t>
            </a:r>
          </a:p>
          <a:p>
            <a:r>
              <a:rPr lang="en-US" sz="1400" b="1">
                <a:solidFill>
                  <a:srgbClr val="FF3300"/>
                </a:solidFill>
                <a:latin typeface="Tahoma" charset="0"/>
              </a:rPr>
              <a:t>- Early Buzz</a:t>
            </a:r>
          </a:p>
        </p:txBody>
      </p:sp>
      <p:sp>
        <p:nvSpPr>
          <p:cNvPr id="124940" name="Text Box 13"/>
          <p:cNvSpPr txBox="1">
            <a:spLocks noChangeArrowheads="1"/>
          </p:cNvSpPr>
          <p:nvPr/>
        </p:nvSpPr>
        <p:spPr bwMode="auto">
          <a:xfrm>
            <a:off x="6545263" y="3748088"/>
            <a:ext cx="1814512" cy="552450"/>
          </a:xfrm>
          <a:prstGeom prst="rect">
            <a:avLst/>
          </a:prstGeom>
          <a:noFill/>
          <a:ln w="9525">
            <a:noFill/>
            <a:miter lim="800000"/>
            <a:headEnd/>
            <a:tailEnd/>
          </a:ln>
        </p:spPr>
        <p:txBody>
          <a:bodyPr>
            <a:prstTxWarp prst="textNoShape">
              <a:avLst/>
            </a:prstTxWarp>
          </a:bodyPr>
          <a:lstStyle/>
          <a:p>
            <a:r>
              <a:rPr lang="en-US" sz="1400" b="1">
                <a:solidFill>
                  <a:srgbClr val="FF3300"/>
                </a:solidFill>
                <a:latin typeface="Tahoma" charset="0"/>
              </a:rPr>
              <a:t>- Create Demand</a:t>
            </a:r>
          </a:p>
          <a:p>
            <a:r>
              <a:rPr lang="en-US" sz="1400" b="1">
                <a:solidFill>
                  <a:srgbClr val="FF3300"/>
                </a:solidFill>
                <a:latin typeface="Tahoma" charset="0"/>
              </a:rPr>
              <a:t>- Launch Event</a:t>
            </a:r>
          </a:p>
          <a:p>
            <a:r>
              <a:rPr lang="en-US" sz="1400" b="1">
                <a:solidFill>
                  <a:srgbClr val="FF3300"/>
                </a:solidFill>
                <a:latin typeface="Tahoma" charset="0"/>
              </a:rPr>
              <a:t>- “Branding”</a:t>
            </a:r>
          </a:p>
        </p:txBody>
      </p:sp>
      <p:sp>
        <p:nvSpPr>
          <p:cNvPr id="124941" name="Text Box 14"/>
          <p:cNvSpPr txBox="1">
            <a:spLocks noChangeArrowheads="1"/>
          </p:cNvSpPr>
          <p:nvPr/>
        </p:nvSpPr>
        <p:spPr bwMode="auto">
          <a:xfrm>
            <a:off x="322263" y="3948113"/>
            <a:ext cx="1263650" cy="366712"/>
          </a:xfrm>
          <a:prstGeom prst="rect">
            <a:avLst/>
          </a:prstGeom>
          <a:noFill/>
          <a:ln w="9525">
            <a:noFill/>
            <a:miter lim="800000"/>
            <a:headEnd/>
            <a:tailEnd/>
          </a:ln>
        </p:spPr>
        <p:txBody>
          <a:bodyPr wrap="none">
            <a:prstTxWarp prst="textNoShape">
              <a:avLst/>
            </a:prstTxWarp>
            <a:spAutoFit/>
          </a:bodyPr>
          <a:lstStyle/>
          <a:p>
            <a:pPr algn="ctr"/>
            <a:r>
              <a:rPr lang="en-US" b="1">
                <a:solidFill>
                  <a:srgbClr val="FF3300"/>
                </a:solidFill>
              </a:rPr>
              <a:t>Marketing</a:t>
            </a:r>
            <a:endParaRPr lang="en-US">
              <a:solidFill>
                <a:srgbClr val="FF33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304800"/>
            <a:ext cx="8229600" cy="1143000"/>
          </a:xfrm>
          <a:solidFill>
            <a:srgbClr val="FFFFFF"/>
          </a:solidFill>
        </p:spPr>
        <p:txBody>
          <a:bodyPr anchor="t"/>
          <a:lstStyle/>
          <a:p>
            <a:r>
              <a:rPr lang="en-US" dirty="0" smtClean="0">
                <a:latin typeface="Arial" charset="0"/>
              </a:rPr>
              <a:t>Large Company Method – </a:t>
            </a:r>
            <a:br>
              <a:rPr lang="en-US" dirty="0" smtClean="0">
                <a:latin typeface="Arial" charset="0"/>
              </a:rPr>
            </a:br>
            <a:r>
              <a:rPr lang="en-US" dirty="0" smtClean="0">
                <a:latin typeface="Arial" charset="0"/>
              </a:rPr>
              <a:t>Hire </a:t>
            </a:r>
            <a:r>
              <a:rPr lang="en-US" dirty="0" smtClean="0">
                <a:solidFill>
                  <a:srgbClr val="FF0000"/>
                </a:solidFill>
                <a:latin typeface="Arial" charset="0"/>
              </a:rPr>
              <a:t>Sales</a:t>
            </a:r>
            <a:endParaRPr lang="en-US" i="1" dirty="0" smtClean="0">
              <a:solidFill>
                <a:srgbClr val="FF0000"/>
              </a:solidFill>
              <a:latin typeface="Arial" charset="0"/>
            </a:endParaRPr>
          </a:p>
        </p:txBody>
      </p:sp>
      <p:sp>
        <p:nvSpPr>
          <p:cNvPr id="126979" name="Text Box 3"/>
          <p:cNvSpPr txBox="1">
            <a:spLocks noChangeArrowheads="1"/>
          </p:cNvSpPr>
          <p:nvPr/>
        </p:nvSpPr>
        <p:spPr bwMode="auto">
          <a:xfrm>
            <a:off x="760413" y="2728913"/>
            <a:ext cx="1497012"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Concept/</a:t>
            </a:r>
            <a:br>
              <a:rPr lang="en-US" sz="1600" b="1">
                <a:solidFill>
                  <a:srgbClr val="003300"/>
                </a:solidFill>
                <a:latin typeface="Tahoma" charset="0"/>
              </a:rPr>
            </a:br>
            <a:r>
              <a:rPr lang="en-US" sz="1600" b="1">
                <a:solidFill>
                  <a:srgbClr val="003300"/>
                </a:solidFill>
                <a:latin typeface="Tahoma" charset="0"/>
              </a:rPr>
              <a:t>Seed Round</a:t>
            </a:r>
          </a:p>
        </p:txBody>
      </p:sp>
      <p:sp>
        <p:nvSpPr>
          <p:cNvPr id="126980" name="Line 4"/>
          <p:cNvSpPr>
            <a:spLocks noChangeShapeType="1"/>
          </p:cNvSpPr>
          <p:nvPr/>
        </p:nvSpPr>
        <p:spPr bwMode="auto">
          <a:xfrm>
            <a:off x="2257425" y="3003550"/>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6981" name="Text Box 5"/>
          <p:cNvSpPr txBox="1">
            <a:spLocks noChangeArrowheads="1"/>
          </p:cNvSpPr>
          <p:nvPr/>
        </p:nvSpPr>
        <p:spPr bwMode="auto">
          <a:xfrm>
            <a:off x="2797175" y="2728913"/>
            <a:ext cx="140811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Product Dev.</a:t>
            </a:r>
          </a:p>
        </p:txBody>
      </p:sp>
      <p:sp>
        <p:nvSpPr>
          <p:cNvPr id="126982" name="Line 6"/>
          <p:cNvSpPr>
            <a:spLocks noChangeShapeType="1"/>
          </p:cNvSpPr>
          <p:nvPr/>
        </p:nvSpPr>
        <p:spPr bwMode="auto">
          <a:xfrm>
            <a:off x="4232275" y="3003550"/>
            <a:ext cx="541338"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6983" name="Text Box 7"/>
          <p:cNvSpPr txBox="1">
            <a:spLocks noChangeArrowheads="1"/>
          </p:cNvSpPr>
          <p:nvPr/>
        </p:nvSpPr>
        <p:spPr bwMode="auto">
          <a:xfrm>
            <a:off x="4773613" y="2728913"/>
            <a:ext cx="1435100"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Alpha/Beta Test</a:t>
            </a:r>
          </a:p>
        </p:txBody>
      </p:sp>
      <p:sp>
        <p:nvSpPr>
          <p:cNvPr id="126984" name="Line 8"/>
          <p:cNvSpPr>
            <a:spLocks noChangeShapeType="1"/>
          </p:cNvSpPr>
          <p:nvPr/>
        </p:nvSpPr>
        <p:spPr bwMode="auto">
          <a:xfrm>
            <a:off x="6208713" y="3003550"/>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6985" name="Text Box 9"/>
          <p:cNvSpPr txBox="1">
            <a:spLocks noChangeArrowheads="1"/>
          </p:cNvSpPr>
          <p:nvPr/>
        </p:nvSpPr>
        <p:spPr bwMode="auto">
          <a:xfrm>
            <a:off x="6748463" y="2728913"/>
            <a:ext cx="1406525"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Launch/</a:t>
            </a:r>
          </a:p>
          <a:p>
            <a:pPr algn="ctr"/>
            <a:r>
              <a:rPr lang="en-US" sz="1600" b="1">
                <a:solidFill>
                  <a:srgbClr val="003300"/>
                </a:solidFill>
                <a:latin typeface="Tahoma" charset="0"/>
              </a:rPr>
              <a:t>1</a:t>
            </a:r>
            <a:r>
              <a:rPr lang="en-US" sz="1600" b="1" baseline="30000">
                <a:solidFill>
                  <a:srgbClr val="003300"/>
                </a:solidFill>
                <a:latin typeface="Tahoma" charset="0"/>
              </a:rPr>
              <a:t>st</a:t>
            </a:r>
            <a:r>
              <a:rPr lang="en-US" sz="1600" b="1">
                <a:solidFill>
                  <a:srgbClr val="003300"/>
                </a:solidFill>
                <a:latin typeface="Tahoma" charset="0"/>
              </a:rPr>
              <a:t> Ship</a:t>
            </a:r>
          </a:p>
        </p:txBody>
      </p:sp>
      <p:sp>
        <p:nvSpPr>
          <p:cNvPr id="126986" name="Text Box 11"/>
          <p:cNvSpPr txBox="1">
            <a:spLocks noChangeArrowheads="1"/>
          </p:cNvSpPr>
          <p:nvPr/>
        </p:nvSpPr>
        <p:spPr bwMode="auto">
          <a:xfrm>
            <a:off x="2393950" y="3654425"/>
            <a:ext cx="2017713" cy="5524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Create Marcom </a:t>
            </a:r>
          </a:p>
          <a:p>
            <a:r>
              <a:rPr lang="en-US" sz="1400" b="1">
                <a:solidFill>
                  <a:srgbClr val="BFBFBF"/>
                </a:solidFill>
                <a:latin typeface="Tahoma" charset="0"/>
              </a:rPr>
              <a:t>  Materials</a:t>
            </a:r>
          </a:p>
          <a:p>
            <a:r>
              <a:rPr lang="en-US" sz="1400" b="1">
                <a:solidFill>
                  <a:srgbClr val="BFBFBF"/>
                </a:solidFill>
                <a:latin typeface="Tahoma" charset="0"/>
              </a:rPr>
              <a:t>- Create Positioning</a:t>
            </a:r>
          </a:p>
        </p:txBody>
      </p:sp>
      <p:sp>
        <p:nvSpPr>
          <p:cNvPr id="126987" name="Text Box 12"/>
          <p:cNvSpPr txBox="1">
            <a:spLocks noChangeArrowheads="1"/>
          </p:cNvSpPr>
          <p:nvPr/>
        </p:nvSpPr>
        <p:spPr bwMode="auto">
          <a:xfrm>
            <a:off x="4533900" y="3633788"/>
            <a:ext cx="1760538" cy="552450"/>
          </a:xfrm>
          <a:prstGeom prst="rect">
            <a:avLst/>
          </a:prstGeom>
          <a:noFill/>
          <a:ln w="9525">
            <a:noFill/>
            <a:miter lim="800000"/>
            <a:headEnd/>
            <a:tailEnd/>
          </a:ln>
        </p:spPr>
        <p:txBody>
          <a:bodyPr>
            <a:prstTxWarp prst="textNoShape">
              <a:avLst/>
            </a:prstTxWarp>
          </a:bodyPr>
          <a:lstStyle/>
          <a:p>
            <a:r>
              <a:rPr lang="en-US" sz="1400" b="1">
                <a:solidFill>
                  <a:srgbClr val="BFBFBF"/>
                </a:solidFill>
                <a:latin typeface="Tahoma" charset="0"/>
              </a:rPr>
              <a:t>- Hire PR Agency</a:t>
            </a:r>
          </a:p>
          <a:p>
            <a:r>
              <a:rPr lang="en-US" sz="1400" b="1">
                <a:solidFill>
                  <a:srgbClr val="BFBFBF"/>
                </a:solidFill>
                <a:latin typeface="Tahoma" charset="0"/>
              </a:rPr>
              <a:t>- Early Buzz</a:t>
            </a:r>
          </a:p>
        </p:txBody>
      </p:sp>
      <p:sp>
        <p:nvSpPr>
          <p:cNvPr id="126988" name="Text Box 13"/>
          <p:cNvSpPr txBox="1">
            <a:spLocks noChangeArrowheads="1"/>
          </p:cNvSpPr>
          <p:nvPr/>
        </p:nvSpPr>
        <p:spPr bwMode="auto">
          <a:xfrm>
            <a:off x="6545263" y="3611563"/>
            <a:ext cx="1814512" cy="552450"/>
          </a:xfrm>
          <a:prstGeom prst="rect">
            <a:avLst/>
          </a:prstGeom>
          <a:noFill/>
          <a:ln w="9525">
            <a:noFill/>
            <a:miter lim="800000"/>
            <a:headEnd/>
            <a:tailEnd/>
          </a:ln>
        </p:spPr>
        <p:txBody>
          <a:bodyPr>
            <a:prstTxWarp prst="textNoShape">
              <a:avLst/>
            </a:prstTxWarp>
          </a:bodyPr>
          <a:lstStyle/>
          <a:p>
            <a:r>
              <a:rPr lang="en-US" sz="1400" b="1">
                <a:solidFill>
                  <a:srgbClr val="BFBFBF"/>
                </a:solidFill>
                <a:latin typeface="Tahoma" charset="0"/>
              </a:rPr>
              <a:t>- Create Demand</a:t>
            </a:r>
          </a:p>
          <a:p>
            <a:r>
              <a:rPr lang="en-US" sz="1400" b="1">
                <a:solidFill>
                  <a:srgbClr val="BFBFBF"/>
                </a:solidFill>
                <a:latin typeface="Tahoma" charset="0"/>
              </a:rPr>
              <a:t>- Launch Event</a:t>
            </a:r>
          </a:p>
          <a:p>
            <a:r>
              <a:rPr lang="en-US" sz="1400" b="1">
                <a:solidFill>
                  <a:srgbClr val="BFBFBF"/>
                </a:solidFill>
                <a:latin typeface="Tahoma" charset="0"/>
              </a:rPr>
              <a:t>- “Branding”</a:t>
            </a:r>
          </a:p>
        </p:txBody>
      </p:sp>
      <p:sp>
        <p:nvSpPr>
          <p:cNvPr id="126989" name="Text Box 14"/>
          <p:cNvSpPr txBox="1">
            <a:spLocks noChangeArrowheads="1"/>
          </p:cNvSpPr>
          <p:nvPr/>
        </p:nvSpPr>
        <p:spPr bwMode="auto">
          <a:xfrm>
            <a:off x="6461125" y="4633913"/>
            <a:ext cx="2009775"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FF3300"/>
                </a:solidFill>
                <a:latin typeface="Tahoma" charset="0"/>
              </a:rPr>
              <a:t> Build Sales </a:t>
            </a:r>
            <a:br>
              <a:rPr lang="en-US" sz="1400" b="1">
                <a:solidFill>
                  <a:srgbClr val="FF3300"/>
                </a:solidFill>
                <a:latin typeface="Tahoma" charset="0"/>
              </a:rPr>
            </a:br>
            <a:r>
              <a:rPr lang="en-US" sz="1400" b="1">
                <a:solidFill>
                  <a:srgbClr val="FF3300"/>
                </a:solidFill>
                <a:latin typeface="Tahoma" charset="0"/>
              </a:rPr>
              <a:t>  Organization</a:t>
            </a:r>
          </a:p>
        </p:txBody>
      </p:sp>
      <p:sp>
        <p:nvSpPr>
          <p:cNvPr id="126990" name="Text Box 15"/>
          <p:cNvSpPr txBox="1">
            <a:spLocks noChangeArrowheads="1"/>
          </p:cNvSpPr>
          <p:nvPr/>
        </p:nvSpPr>
        <p:spPr bwMode="auto">
          <a:xfrm>
            <a:off x="322263" y="3811588"/>
            <a:ext cx="1263650" cy="366712"/>
          </a:xfrm>
          <a:prstGeom prst="rect">
            <a:avLst/>
          </a:prstGeom>
          <a:noFill/>
          <a:ln w="9525">
            <a:noFill/>
            <a:miter lim="800000"/>
            <a:headEnd/>
            <a:tailEnd/>
          </a:ln>
        </p:spPr>
        <p:txBody>
          <a:bodyPr wrap="none">
            <a:prstTxWarp prst="textNoShape">
              <a:avLst/>
            </a:prstTxWarp>
            <a:spAutoFit/>
          </a:bodyPr>
          <a:lstStyle/>
          <a:p>
            <a:pPr algn="ctr"/>
            <a:r>
              <a:rPr lang="en-US" b="1">
                <a:solidFill>
                  <a:srgbClr val="BFBFBF"/>
                </a:solidFill>
              </a:rPr>
              <a:t>Marketing</a:t>
            </a:r>
            <a:endParaRPr lang="en-US">
              <a:solidFill>
                <a:srgbClr val="BFBFBF"/>
              </a:solidFill>
            </a:endParaRPr>
          </a:p>
        </p:txBody>
      </p:sp>
      <p:sp>
        <p:nvSpPr>
          <p:cNvPr id="126991" name="Text Box 16"/>
          <p:cNvSpPr txBox="1">
            <a:spLocks noChangeArrowheads="1"/>
          </p:cNvSpPr>
          <p:nvPr/>
        </p:nvSpPr>
        <p:spPr bwMode="auto">
          <a:xfrm>
            <a:off x="430213" y="4727575"/>
            <a:ext cx="781050" cy="366713"/>
          </a:xfrm>
          <a:prstGeom prst="rect">
            <a:avLst/>
          </a:prstGeom>
          <a:noFill/>
          <a:ln w="9525">
            <a:noFill/>
            <a:miter lim="800000"/>
            <a:headEnd/>
            <a:tailEnd/>
          </a:ln>
        </p:spPr>
        <p:txBody>
          <a:bodyPr wrap="none">
            <a:prstTxWarp prst="textNoShape">
              <a:avLst/>
            </a:prstTxWarp>
            <a:spAutoFit/>
          </a:bodyPr>
          <a:lstStyle/>
          <a:p>
            <a:pPr algn="ctr"/>
            <a:r>
              <a:rPr lang="en-US" b="1">
                <a:solidFill>
                  <a:srgbClr val="FF3300"/>
                </a:solidFill>
              </a:rPr>
              <a:t>Sales</a:t>
            </a:r>
            <a:endParaRPr lang="en-US">
              <a:solidFill>
                <a:srgbClr val="FF3300"/>
              </a:solidFill>
            </a:endParaRPr>
          </a:p>
        </p:txBody>
      </p:sp>
      <p:sp>
        <p:nvSpPr>
          <p:cNvPr id="126992" name="Text Box 17"/>
          <p:cNvSpPr txBox="1">
            <a:spLocks noChangeArrowheads="1"/>
          </p:cNvSpPr>
          <p:nvPr/>
        </p:nvSpPr>
        <p:spPr bwMode="auto">
          <a:xfrm>
            <a:off x="4344988" y="4667250"/>
            <a:ext cx="2092325"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FF3300"/>
                </a:solidFill>
                <a:latin typeface="Tahoma" charset="0"/>
              </a:rPr>
              <a:t> Hire Sales VP</a:t>
            </a:r>
          </a:p>
          <a:p>
            <a:pPr>
              <a:buFontTx/>
              <a:buChar char="•"/>
            </a:pPr>
            <a:r>
              <a:rPr lang="en-US" sz="1400" b="1">
                <a:solidFill>
                  <a:srgbClr val="FF3300"/>
                </a:solidFill>
                <a:latin typeface="Tahoma" charset="0"/>
              </a:rPr>
              <a:t> Hire 1</a:t>
            </a:r>
            <a:r>
              <a:rPr lang="en-US" sz="1400" b="1" baseline="30000">
                <a:solidFill>
                  <a:srgbClr val="FF3300"/>
                </a:solidFill>
                <a:latin typeface="Tahoma" charset="0"/>
              </a:rPr>
              <a:t>st</a:t>
            </a:r>
            <a:r>
              <a:rPr lang="en-US" sz="1400" b="1">
                <a:solidFill>
                  <a:srgbClr val="FF3300"/>
                </a:solidFill>
                <a:latin typeface="Tahoma" charset="0"/>
              </a:rPr>
              <a:t>  Sales Staff</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228600"/>
            <a:ext cx="8229600" cy="1143000"/>
          </a:xfrm>
          <a:solidFill>
            <a:srgbClr val="FFFFFF"/>
          </a:solidFill>
        </p:spPr>
        <p:txBody>
          <a:bodyPr anchor="t"/>
          <a:lstStyle/>
          <a:p>
            <a:r>
              <a:rPr lang="en-US" dirty="0" smtClean="0">
                <a:latin typeface="Arial" charset="0"/>
              </a:rPr>
              <a:t>Large Company Method – </a:t>
            </a:r>
            <a:br>
              <a:rPr lang="en-US" dirty="0" smtClean="0">
                <a:latin typeface="Arial" charset="0"/>
              </a:rPr>
            </a:br>
            <a:r>
              <a:rPr lang="en-US" dirty="0" smtClean="0">
                <a:latin typeface="Arial" charset="0"/>
              </a:rPr>
              <a:t>Hire </a:t>
            </a:r>
            <a:r>
              <a:rPr lang="en-US" dirty="0" smtClean="0">
                <a:solidFill>
                  <a:srgbClr val="FF0000"/>
                </a:solidFill>
                <a:latin typeface="Arial" charset="0"/>
              </a:rPr>
              <a:t>Business Development</a:t>
            </a:r>
            <a:endParaRPr lang="en-US" sz="4000" i="1" dirty="0" smtClean="0">
              <a:solidFill>
                <a:srgbClr val="FF0000"/>
              </a:solidFill>
              <a:latin typeface="Arial" charset="0"/>
            </a:endParaRPr>
          </a:p>
        </p:txBody>
      </p:sp>
      <p:sp>
        <p:nvSpPr>
          <p:cNvPr id="129027" name="Text Box 3"/>
          <p:cNvSpPr txBox="1">
            <a:spLocks noChangeArrowheads="1"/>
          </p:cNvSpPr>
          <p:nvPr/>
        </p:nvSpPr>
        <p:spPr bwMode="auto">
          <a:xfrm>
            <a:off x="760413" y="2362200"/>
            <a:ext cx="1497012"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Concept</a:t>
            </a:r>
          </a:p>
        </p:txBody>
      </p:sp>
      <p:sp>
        <p:nvSpPr>
          <p:cNvPr id="129028" name="Line 4"/>
          <p:cNvSpPr>
            <a:spLocks noChangeShapeType="1"/>
          </p:cNvSpPr>
          <p:nvPr/>
        </p:nvSpPr>
        <p:spPr bwMode="auto">
          <a:xfrm>
            <a:off x="2257425" y="2636838"/>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9029" name="Text Box 5"/>
          <p:cNvSpPr txBox="1">
            <a:spLocks noChangeArrowheads="1"/>
          </p:cNvSpPr>
          <p:nvPr/>
        </p:nvSpPr>
        <p:spPr bwMode="auto">
          <a:xfrm>
            <a:off x="2797175" y="2362200"/>
            <a:ext cx="140811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Product Dev.</a:t>
            </a:r>
          </a:p>
        </p:txBody>
      </p:sp>
      <p:sp>
        <p:nvSpPr>
          <p:cNvPr id="129030" name="Line 6"/>
          <p:cNvSpPr>
            <a:spLocks noChangeShapeType="1"/>
          </p:cNvSpPr>
          <p:nvPr/>
        </p:nvSpPr>
        <p:spPr bwMode="auto">
          <a:xfrm>
            <a:off x="4232275" y="2636838"/>
            <a:ext cx="541338"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9031" name="Text Box 7"/>
          <p:cNvSpPr txBox="1">
            <a:spLocks noChangeArrowheads="1"/>
          </p:cNvSpPr>
          <p:nvPr/>
        </p:nvSpPr>
        <p:spPr bwMode="auto">
          <a:xfrm>
            <a:off x="4773613" y="2362200"/>
            <a:ext cx="1435100"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Alpha/Beta Test</a:t>
            </a:r>
          </a:p>
        </p:txBody>
      </p:sp>
      <p:sp>
        <p:nvSpPr>
          <p:cNvPr id="129032" name="Line 8"/>
          <p:cNvSpPr>
            <a:spLocks noChangeShapeType="1"/>
          </p:cNvSpPr>
          <p:nvPr/>
        </p:nvSpPr>
        <p:spPr bwMode="auto">
          <a:xfrm>
            <a:off x="6208713" y="2636838"/>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29033" name="Text Box 9"/>
          <p:cNvSpPr txBox="1">
            <a:spLocks noChangeArrowheads="1"/>
          </p:cNvSpPr>
          <p:nvPr/>
        </p:nvSpPr>
        <p:spPr bwMode="auto">
          <a:xfrm>
            <a:off x="6748463" y="2362200"/>
            <a:ext cx="1406525"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Launch/</a:t>
            </a:r>
          </a:p>
          <a:p>
            <a:pPr algn="ctr"/>
            <a:r>
              <a:rPr lang="en-US" sz="1600" b="1">
                <a:solidFill>
                  <a:srgbClr val="003300"/>
                </a:solidFill>
                <a:latin typeface="Tahoma" charset="0"/>
              </a:rPr>
              <a:t>1</a:t>
            </a:r>
            <a:r>
              <a:rPr lang="en-US" sz="1600" b="1" baseline="30000">
                <a:solidFill>
                  <a:srgbClr val="003300"/>
                </a:solidFill>
                <a:latin typeface="Tahoma" charset="0"/>
              </a:rPr>
              <a:t>st</a:t>
            </a:r>
            <a:r>
              <a:rPr lang="en-US" sz="1600" b="1">
                <a:solidFill>
                  <a:srgbClr val="003300"/>
                </a:solidFill>
                <a:latin typeface="Tahoma" charset="0"/>
              </a:rPr>
              <a:t> Ship</a:t>
            </a:r>
          </a:p>
        </p:txBody>
      </p:sp>
      <p:sp>
        <p:nvSpPr>
          <p:cNvPr id="129034" name="Text Box 11"/>
          <p:cNvSpPr txBox="1">
            <a:spLocks noChangeArrowheads="1"/>
          </p:cNvSpPr>
          <p:nvPr/>
        </p:nvSpPr>
        <p:spPr bwMode="auto">
          <a:xfrm>
            <a:off x="2393950" y="3287713"/>
            <a:ext cx="2017713" cy="5524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Create Marcom </a:t>
            </a:r>
          </a:p>
          <a:p>
            <a:r>
              <a:rPr lang="en-US" sz="1400" b="1">
                <a:solidFill>
                  <a:srgbClr val="BFBFBF"/>
                </a:solidFill>
                <a:latin typeface="Tahoma" charset="0"/>
              </a:rPr>
              <a:t>  Materials</a:t>
            </a:r>
          </a:p>
          <a:p>
            <a:r>
              <a:rPr lang="en-US" sz="1400" b="1">
                <a:solidFill>
                  <a:srgbClr val="BFBFBF"/>
                </a:solidFill>
                <a:latin typeface="Tahoma" charset="0"/>
              </a:rPr>
              <a:t>- Create Positioning</a:t>
            </a:r>
          </a:p>
        </p:txBody>
      </p:sp>
      <p:sp>
        <p:nvSpPr>
          <p:cNvPr id="129035" name="Text Box 12"/>
          <p:cNvSpPr txBox="1">
            <a:spLocks noChangeArrowheads="1"/>
          </p:cNvSpPr>
          <p:nvPr/>
        </p:nvSpPr>
        <p:spPr bwMode="auto">
          <a:xfrm>
            <a:off x="4533900" y="3267075"/>
            <a:ext cx="1760538" cy="552450"/>
          </a:xfrm>
          <a:prstGeom prst="rect">
            <a:avLst/>
          </a:prstGeom>
          <a:noFill/>
          <a:ln w="9525">
            <a:noFill/>
            <a:miter lim="800000"/>
            <a:headEnd/>
            <a:tailEnd/>
          </a:ln>
        </p:spPr>
        <p:txBody>
          <a:bodyPr>
            <a:prstTxWarp prst="textNoShape">
              <a:avLst/>
            </a:prstTxWarp>
          </a:bodyPr>
          <a:lstStyle/>
          <a:p>
            <a:r>
              <a:rPr lang="en-US" sz="1400" b="1">
                <a:solidFill>
                  <a:srgbClr val="BFBFBF"/>
                </a:solidFill>
                <a:latin typeface="Tahoma" charset="0"/>
              </a:rPr>
              <a:t>- Hire PR Agency</a:t>
            </a:r>
          </a:p>
          <a:p>
            <a:r>
              <a:rPr lang="en-US" sz="1400" b="1">
                <a:solidFill>
                  <a:srgbClr val="BFBFBF"/>
                </a:solidFill>
                <a:latin typeface="Tahoma" charset="0"/>
              </a:rPr>
              <a:t>- Early Buzz</a:t>
            </a:r>
          </a:p>
        </p:txBody>
      </p:sp>
      <p:sp>
        <p:nvSpPr>
          <p:cNvPr id="129036" name="Text Box 13"/>
          <p:cNvSpPr txBox="1">
            <a:spLocks noChangeArrowheads="1"/>
          </p:cNvSpPr>
          <p:nvPr/>
        </p:nvSpPr>
        <p:spPr bwMode="auto">
          <a:xfrm>
            <a:off x="6545263" y="3244850"/>
            <a:ext cx="1814512" cy="552450"/>
          </a:xfrm>
          <a:prstGeom prst="rect">
            <a:avLst/>
          </a:prstGeom>
          <a:noFill/>
          <a:ln w="9525">
            <a:noFill/>
            <a:miter lim="800000"/>
            <a:headEnd/>
            <a:tailEnd/>
          </a:ln>
        </p:spPr>
        <p:txBody>
          <a:bodyPr>
            <a:prstTxWarp prst="textNoShape">
              <a:avLst/>
            </a:prstTxWarp>
          </a:bodyPr>
          <a:lstStyle/>
          <a:p>
            <a:r>
              <a:rPr lang="en-US" sz="1400" b="1">
                <a:solidFill>
                  <a:srgbClr val="BFBFBF"/>
                </a:solidFill>
                <a:latin typeface="Tahoma" charset="0"/>
              </a:rPr>
              <a:t>- Create Demand</a:t>
            </a:r>
          </a:p>
          <a:p>
            <a:r>
              <a:rPr lang="en-US" sz="1400" b="1">
                <a:solidFill>
                  <a:srgbClr val="BFBFBF"/>
                </a:solidFill>
                <a:latin typeface="Tahoma" charset="0"/>
              </a:rPr>
              <a:t>- Launch Event</a:t>
            </a:r>
          </a:p>
          <a:p>
            <a:r>
              <a:rPr lang="en-US" sz="1400" b="1">
                <a:solidFill>
                  <a:srgbClr val="BFBFBF"/>
                </a:solidFill>
                <a:latin typeface="Tahoma" charset="0"/>
              </a:rPr>
              <a:t>- “Branding”</a:t>
            </a:r>
          </a:p>
        </p:txBody>
      </p:sp>
      <p:sp>
        <p:nvSpPr>
          <p:cNvPr id="129037" name="Text Box 14"/>
          <p:cNvSpPr txBox="1">
            <a:spLocks noChangeArrowheads="1"/>
          </p:cNvSpPr>
          <p:nvPr/>
        </p:nvSpPr>
        <p:spPr bwMode="auto">
          <a:xfrm>
            <a:off x="4170363" y="4213225"/>
            <a:ext cx="2293937"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Hire Sales VP</a:t>
            </a:r>
          </a:p>
          <a:p>
            <a:pPr>
              <a:buFontTx/>
              <a:buChar char="•"/>
            </a:pPr>
            <a:r>
              <a:rPr lang="en-US" sz="1400" b="1">
                <a:solidFill>
                  <a:srgbClr val="BFBFBF"/>
                </a:solidFill>
                <a:latin typeface="Tahoma" charset="0"/>
              </a:rPr>
              <a:t> Pick distribution </a:t>
            </a:r>
            <a:br>
              <a:rPr lang="en-US" sz="1400" b="1">
                <a:solidFill>
                  <a:srgbClr val="BFBFBF"/>
                </a:solidFill>
                <a:latin typeface="Tahoma" charset="0"/>
              </a:rPr>
            </a:br>
            <a:r>
              <a:rPr lang="en-US" sz="1400" b="1">
                <a:solidFill>
                  <a:srgbClr val="BFBFBF"/>
                </a:solidFill>
                <a:latin typeface="Tahoma" charset="0"/>
              </a:rPr>
              <a:t>  Channel</a:t>
            </a:r>
          </a:p>
          <a:p>
            <a:endParaRPr lang="en-US" sz="1400" b="1">
              <a:solidFill>
                <a:srgbClr val="BFBFBF"/>
              </a:solidFill>
              <a:latin typeface="Tahoma" charset="0"/>
            </a:endParaRPr>
          </a:p>
        </p:txBody>
      </p:sp>
      <p:sp>
        <p:nvSpPr>
          <p:cNvPr id="129038" name="Text Box 15"/>
          <p:cNvSpPr txBox="1">
            <a:spLocks noChangeArrowheads="1"/>
          </p:cNvSpPr>
          <p:nvPr/>
        </p:nvSpPr>
        <p:spPr bwMode="auto">
          <a:xfrm>
            <a:off x="6477000" y="4191000"/>
            <a:ext cx="2273300"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Build Sales Channel / </a:t>
            </a:r>
            <a:br>
              <a:rPr lang="en-US" sz="1400" b="1">
                <a:solidFill>
                  <a:srgbClr val="BFBFBF"/>
                </a:solidFill>
                <a:latin typeface="Tahoma" charset="0"/>
              </a:rPr>
            </a:br>
            <a:r>
              <a:rPr lang="en-US" sz="1400" b="1">
                <a:solidFill>
                  <a:srgbClr val="BFBFBF"/>
                </a:solidFill>
                <a:latin typeface="Tahoma" charset="0"/>
              </a:rPr>
              <a:t>  Distribution</a:t>
            </a:r>
          </a:p>
        </p:txBody>
      </p:sp>
      <p:sp>
        <p:nvSpPr>
          <p:cNvPr id="129039" name="Text Box 16"/>
          <p:cNvSpPr txBox="1">
            <a:spLocks noChangeArrowheads="1"/>
          </p:cNvSpPr>
          <p:nvPr/>
        </p:nvSpPr>
        <p:spPr bwMode="auto">
          <a:xfrm>
            <a:off x="322263" y="3444875"/>
            <a:ext cx="1263650" cy="366713"/>
          </a:xfrm>
          <a:prstGeom prst="rect">
            <a:avLst/>
          </a:prstGeom>
          <a:noFill/>
          <a:ln w="9525">
            <a:noFill/>
            <a:miter lim="800000"/>
            <a:headEnd/>
            <a:tailEnd/>
          </a:ln>
        </p:spPr>
        <p:txBody>
          <a:bodyPr wrap="none">
            <a:prstTxWarp prst="textNoShape">
              <a:avLst/>
            </a:prstTxWarp>
            <a:spAutoFit/>
          </a:bodyPr>
          <a:lstStyle/>
          <a:p>
            <a:pPr algn="ctr"/>
            <a:r>
              <a:rPr lang="en-US" b="1">
                <a:solidFill>
                  <a:srgbClr val="BFBFBF"/>
                </a:solidFill>
              </a:rPr>
              <a:t>Marketing</a:t>
            </a:r>
            <a:endParaRPr lang="en-US">
              <a:solidFill>
                <a:srgbClr val="BFBFBF"/>
              </a:solidFill>
            </a:endParaRPr>
          </a:p>
        </p:txBody>
      </p:sp>
      <p:sp>
        <p:nvSpPr>
          <p:cNvPr id="129040" name="Text Box 17"/>
          <p:cNvSpPr txBox="1">
            <a:spLocks noChangeArrowheads="1"/>
          </p:cNvSpPr>
          <p:nvPr/>
        </p:nvSpPr>
        <p:spPr bwMode="auto">
          <a:xfrm>
            <a:off x="434975" y="4284663"/>
            <a:ext cx="781050" cy="366712"/>
          </a:xfrm>
          <a:prstGeom prst="rect">
            <a:avLst/>
          </a:prstGeom>
          <a:noFill/>
          <a:ln w="9525">
            <a:noFill/>
            <a:miter lim="800000"/>
            <a:headEnd/>
            <a:tailEnd/>
          </a:ln>
        </p:spPr>
        <p:txBody>
          <a:bodyPr wrap="none">
            <a:prstTxWarp prst="textNoShape">
              <a:avLst/>
            </a:prstTxWarp>
            <a:spAutoFit/>
          </a:bodyPr>
          <a:lstStyle/>
          <a:p>
            <a:pPr algn="ctr"/>
            <a:r>
              <a:rPr lang="en-US" b="1">
                <a:solidFill>
                  <a:srgbClr val="BFBFBF"/>
                </a:solidFill>
              </a:rPr>
              <a:t>Sales</a:t>
            </a:r>
            <a:endParaRPr lang="en-US">
              <a:solidFill>
                <a:srgbClr val="BFBFBF"/>
              </a:solidFill>
            </a:endParaRPr>
          </a:p>
        </p:txBody>
      </p:sp>
      <p:sp>
        <p:nvSpPr>
          <p:cNvPr id="129041" name="Text Box 18"/>
          <p:cNvSpPr txBox="1">
            <a:spLocks noChangeArrowheads="1"/>
          </p:cNvSpPr>
          <p:nvPr/>
        </p:nvSpPr>
        <p:spPr bwMode="auto">
          <a:xfrm>
            <a:off x="4271963" y="5143500"/>
            <a:ext cx="1335087" cy="438150"/>
          </a:xfrm>
          <a:prstGeom prst="rect">
            <a:avLst/>
          </a:prstGeom>
          <a:noFill/>
          <a:ln w="9525">
            <a:noFill/>
            <a:miter lim="800000"/>
            <a:headEnd/>
            <a:tailEnd/>
          </a:ln>
        </p:spPr>
        <p:txBody>
          <a:bodyPr>
            <a:prstTxWarp prst="textNoShape">
              <a:avLst/>
            </a:prstTxWarp>
          </a:bodyPr>
          <a:lstStyle/>
          <a:p>
            <a:pPr algn="ctr">
              <a:buFontTx/>
              <a:buChar char="•"/>
            </a:pPr>
            <a:r>
              <a:rPr lang="en-US" sz="1400" b="1">
                <a:solidFill>
                  <a:srgbClr val="FF3300"/>
                </a:solidFill>
                <a:latin typeface="Tahoma" charset="0"/>
              </a:rPr>
              <a:t> Hire First</a:t>
            </a:r>
            <a:br>
              <a:rPr lang="en-US" sz="1400" b="1">
                <a:solidFill>
                  <a:srgbClr val="FF3300"/>
                </a:solidFill>
                <a:latin typeface="Tahoma" charset="0"/>
              </a:rPr>
            </a:br>
            <a:r>
              <a:rPr lang="en-US" sz="1400" b="1">
                <a:solidFill>
                  <a:srgbClr val="FF3300"/>
                </a:solidFill>
                <a:latin typeface="Tahoma" charset="0"/>
              </a:rPr>
              <a:t>   Bus Dev</a:t>
            </a:r>
          </a:p>
        </p:txBody>
      </p:sp>
      <p:sp>
        <p:nvSpPr>
          <p:cNvPr id="129042" name="Text Box 19"/>
          <p:cNvSpPr txBox="1">
            <a:spLocks noChangeArrowheads="1"/>
          </p:cNvSpPr>
          <p:nvPr/>
        </p:nvSpPr>
        <p:spPr bwMode="auto">
          <a:xfrm>
            <a:off x="6481763" y="5143500"/>
            <a:ext cx="2009775"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FF3300"/>
                </a:solidFill>
                <a:latin typeface="Tahoma" charset="0"/>
              </a:rPr>
              <a:t> Do deals for FCS</a:t>
            </a:r>
          </a:p>
        </p:txBody>
      </p:sp>
      <p:sp>
        <p:nvSpPr>
          <p:cNvPr id="129043" name="Text Box 20"/>
          <p:cNvSpPr txBox="1">
            <a:spLocks noChangeArrowheads="1"/>
          </p:cNvSpPr>
          <p:nvPr/>
        </p:nvSpPr>
        <p:spPr bwMode="auto">
          <a:xfrm>
            <a:off x="125413" y="5049838"/>
            <a:ext cx="1619250" cy="64135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b="1">
                <a:solidFill>
                  <a:srgbClr val="FF3300"/>
                </a:solidFill>
              </a:rPr>
              <a:t>Business </a:t>
            </a:r>
          </a:p>
          <a:p>
            <a:pPr algn="ctr"/>
            <a:r>
              <a:rPr lang="en-US" b="1">
                <a:solidFill>
                  <a:srgbClr val="FF3300"/>
                </a:solidFill>
              </a:rPr>
              <a:t>Development</a:t>
            </a:r>
            <a:endParaRPr lang="en-US">
              <a:solidFill>
                <a:srgbClr val="FF33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228600"/>
            <a:ext cx="8229600" cy="1143000"/>
          </a:xfrm>
          <a:solidFill>
            <a:srgbClr val="FFFFFF"/>
          </a:solidFill>
        </p:spPr>
        <p:txBody>
          <a:bodyPr anchor="t"/>
          <a:lstStyle/>
          <a:p>
            <a:r>
              <a:rPr lang="en-US" dirty="0" smtClean="0">
                <a:latin typeface="Arial" charset="0"/>
              </a:rPr>
              <a:t>Large Company Method – </a:t>
            </a:r>
            <a:br>
              <a:rPr lang="en-US" dirty="0" smtClean="0">
                <a:latin typeface="Arial" charset="0"/>
              </a:rPr>
            </a:br>
            <a:r>
              <a:rPr lang="en-US" dirty="0" smtClean="0">
                <a:latin typeface="Arial" charset="0"/>
              </a:rPr>
              <a:t>Hire </a:t>
            </a:r>
            <a:r>
              <a:rPr lang="en-US" dirty="0" smtClean="0">
                <a:solidFill>
                  <a:srgbClr val="FF0000"/>
                </a:solidFill>
                <a:latin typeface="Arial" charset="0"/>
              </a:rPr>
              <a:t>Engineering</a:t>
            </a:r>
            <a:endParaRPr lang="en-US" i="1" dirty="0" smtClean="0">
              <a:solidFill>
                <a:srgbClr val="FF0000"/>
              </a:solidFill>
              <a:latin typeface="Arial" charset="0"/>
            </a:endParaRPr>
          </a:p>
        </p:txBody>
      </p:sp>
      <p:sp>
        <p:nvSpPr>
          <p:cNvPr id="131075" name="Text Box 3"/>
          <p:cNvSpPr txBox="1">
            <a:spLocks noChangeArrowheads="1"/>
          </p:cNvSpPr>
          <p:nvPr/>
        </p:nvSpPr>
        <p:spPr bwMode="auto">
          <a:xfrm>
            <a:off x="760413" y="2438400"/>
            <a:ext cx="1497012"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Concept</a:t>
            </a:r>
          </a:p>
        </p:txBody>
      </p:sp>
      <p:sp>
        <p:nvSpPr>
          <p:cNvPr id="131076" name="Line 4"/>
          <p:cNvSpPr>
            <a:spLocks noChangeShapeType="1"/>
          </p:cNvSpPr>
          <p:nvPr/>
        </p:nvSpPr>
        <p:spPr bwMode="auto">
          <a:xfrm>
            <a:off x="2257425" y="2713038"/>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31077" name="Text Box 5"/>
          <p:cNvSpPr txBox="1">
            <a:spLocks noChangeArrowheads="1"/>
          </p:cNvSpPr>
          <p:nvPr/>
        </p:nvSpPr>
        <p:spPr bwMode="auto">
          <a:xfrm>
            <a:off x="2797175" y="2438400"/>
            <a:ext cx="1408113"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Product Dev.</a:t>
            </a:r>
          </a:p>
        </p:txBody>
      </p:sp>
      <p:sp>
        <p:nvSpPr>
          <p:cNvPr id="131078" name="Line 6"/>
          <p:cNvSpPr>
            <a:spLocks noChangeShapeType="1"/>
          </p:cNvSpPr>
          <p:nvPr/>
        </p:nvSpPr>
        <p:spPr bwMode="auto">
          <a:xfrm>
            <a:off x="4232275" y="2713038"/>
            <a:ext cx="541338"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31079" name="Text Box 7"/>
          <p:cNvSpPr txBox="1">
            <a:spLocks noChangeArrowheads="1"/>
          </p:cNvSpPr>
          <p:nvPr/>
        </p:nvSpPr>
        <p:spPr bwMode="auto">
          <a:xfrm>
            <a:off x="4773613" y="2438400"/>
            <a:ext cx="1435100"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Alpha/Beta Test</a:t>
            </a:r>
          </a:p>
        </p:txBody>
      </p:sp>
      <p:sp>
        <p:nvSpPr>
          <p:cNvPr id="131080" name="Line 8"/>
          <p:cNvSpPr>
            <a:spLocks noChangeShapeType="1"/>
          </p:cNvSpPr>
          <p:nvPr/>
        </p:nvSpPr>
        <p:spPr bwMode="auto">
          <a:xfrm>
            <a:off x="6208713" y="2713038"/>
            <a:ext cx="53975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31081" name="Text Box 9"/>
          <p:cNvSpPr txBox="1">
            <a:spLocks noChangeArrowheads="1"/>
          </p:cNvSpPr>
          <p:nvPr/>
        </p:nvSpPr>
        <p:spPr bwMode="auto">
          <a:xfrm>
            <a:off x="6748463" y="2438400"/>
            <a:ext cx="1406525" cy="685800"/>
          </a:xfrm>
          <a:prstGeom prst="rect">
            <a:avLst/>
          </a:prstGeom>
          <a:solidFill>
            <a:srgbClr val="FFFFFF"/>
          </a:solidFill>
          <a:ln w="9525">
            <a:solidFill>
              <a:schemeClr val="tx1"/>
            </a:solidFill>
            <a:miter lim="800000"/>
            <a:headEnd/>
            <a:tailEnd/>
          </a:ln>
        </p:spPr>
        <p:txBody>
          <a:bodyPr>
            <a:prstTxWarp prst="textNoShape">
              <a:avLst/>
            </a:prstTxWarp>
          </a:bodyPr>
          <a:lstStyle/>
          <a:p>
            <a:pPr algn="ctr"/>
            <a:r>
              <a:rPr lang="en-US" sz="1600" b="1">
                <a:solidFill>
                  <a:srgbClr val="003300"/>
                </a:solidFill>
                <a:latin typeface="Tahoma" charset="0"/>
              </a:rPr>
              <a:t>Launch/</a:t>
            </a:r>
          </a:p>
          <a:p>
            <a:pPr algn="ctr"/>
            <a:r>
              <a:rPr lang="en-US" sz="1600" b="1">
                <a:solidFill>
                  <a:srgbClr val="003300"/>
                </a:solidFill>
                <a:latin typeface="Tahoma" charset="0"/>
              </a:rPr>
              <a:t>1</a:t>
            </a:r>
            <a:r>
              <a:rPr lang="en-US" sz="1600" b="1" baseline="30000">
                <a:solidFill>
                  <a:srgbClr val="003300"/>
                </a:solidFill>
                <a:latin typeface="Tahoma" charset="0"/>
              </a:rPr>
              <a:t>st</a:t>
            </a:r>
            <a:r>
              <a:rPr lang="en-US" sz="1600" b="1">
                <a:solidFill>
                  <a:srgbClr val="003300"/>
                </a:solidFill>
                <a:latin typeface="Tahoma" charset="0"/>
              </a:rPr>
              <a:t> Ship</a:t>
            </a:r>
          </a:p>
        </p:txBody>
      </p:sp>
      <p:sp>
        <p:nvSpPr>
          <p:cNvPr id="131082" name="Text Box 11"/>
          <p:cNvSpPr txBox="1">
            <a:spLocks noChangeArrowheads="1"/>
          </p:cNvSpPr>
          <p:nvPr/>
        </p:nvSpPr>
        <p:spPr bwMode="auto">
          <a:xfrm>
            <a:off x="2393950" y="3363913"/>
            <a:ext cx="2017713" cy="5524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Create Marcom </a:t>
            </a:r>
          </a:p>
          <a:p>
            <a:r>
              <a:rPr lang="en-US" sz="1400" b="1">
                <a:solidFill>
                  <a:srgbClr val="BFBFBF"/>
                </a:solidFill>
                <a:latin typeface="Tahoma" charset="0"/>
              </a:rPr>
              <a:t>  Materials</a:t>
            </a:r>
          </a:p>
          <a:p>
            <a:r>
              <a:rPr lang="en-US" sz="1400" b="1">
                <a:solidFill>
                  <a:srgbClr val="BFBFBF"/>
                </a:solidFill>
                <a:latin typeface="Tahoma" charset="0"/>
              </a:rPr>
              <a:t>- Create Positioning</a:t>
            </a:r>
          </a:p>
        </p:txBody>
      </p:sp>
      <p:sp>
        <p:nvSpPr>
          <p:cNvPr id="131083" name="Text Box 12"/>
          <p:cNvSpPr txBox="1">
            <a:spLocks noChangeArrowheads="1"/>
          </p:cNvSpPr>
          <p:nvPr/>
        </p:nvSpPr>
        <p:spPr bwMode="auto">
          <a:xfrm>
            <a:off x="4533900" y="3343275"/>
            <a:ext cx="1760538" cy="552450"/>
          </a:xfrm>
          <a:prstGeom prst="rect">
            <a:avLst/>
          </a:prstGeom>
          <a:noFill/>
          <a:ln w="9525">
            <a:noFill/>
            <a:miter lim="800000"/>
            <a:headEnd/>
            <a:tailEnd/>
          </a:ln>
        </p:spPr>
        <p:txBody>
          <a:bodyPr>
            <a:prstTxWarp prst="textNoShape">
              <a:avLst/>
            </a:prstTxWarp>
          </a:bodyPr>
          <a:lstStyle/>
          <a:p>
            <a:r>
              <a:rPr lang="en-US" sz="1400" b="1">
                <a:solidFill>
                  <a:srgbClr val="BFBFBF"/>
                </a:solidFill>
                <a:latin typeface="Tahoma" charset="0"/>
              </a:rPr>
              <a:t>- Hire PR Agency</a:t>
            </a:r>
          </a:p>
          <a:p>
            <a:r>
              <a:rPr lang="en-US" sz="1400" b="1">
                <a:solidFill>
                  <a:srgbClr val="BFBFBF"/>
                </a:solidFill>
                <a:latin typeface="Tahoma" charset="0"/>
              </a:rPr>
              <a:t>- Early Buzz</a:t>
            </a:r>
          </a:p>
        </p:txBody>
      </p:sp>
      <p:sp>
        <p:nvSpPr>
          <p:cNvPr id="131084" name="Text Box 13"/>
          <p:cNvSpPr txBox="1">
            <a:spLocks noChangeArrowheads="1"/>
          </p:cNvSpPr>
          <p:nvPr/>
        </p:nvSpPr>
        <p:spPr bwMode="auto">
          <a:xfrm>
            <a:off x="6545263" y="3321050"/>
            <a:ext cx="1814512" cy="552450"/>
          </a:xfrm>
          <a:prstGeom prst="rect">
            <a:avLst/>
          </a:prstGeom>
          <a:noFill/>
          <a:ln w="9525">
            <a:noFill/>
            <a:miter lim="800000"/>
            <a:headEnd/>
            <a:tailEnd/>
          </a:ln>
        </p:spPr>
        <p:txBody>
          <a:bodyPr>
            <a:prstTxWarp prst="textNoShape">
              <a:avLst/>
            </a:prstTxWarp>
          </a:bodyPr>
          <a:lstStyle/>
          <a:p>
            <a:r>
              <a:rPr lang="en-US" sz="1400" b="1">
                <a:solidFill>
                  <a:srgbClr val="BFBFBF"/>
                </a:solidFill>
                <a:latin typeface="Tahoma" charset="0"/>
              </a:rPr>
              <a:t>- Create Demand</a:t>
            </a:r>
          </a:p>
          <a:p>
            <a:r>
              <a:rPr lang="en-US" sz="1400" b="1">
                <a:solidFill>
                  <a:srgbClr val="BFBFBF"/>
                </a:solidFill>
                <a:latin typeface="Tahoma" charset="0"/>
              </a:rPr>
              <a:t>- Launch Event</a:t>
            </a:r>
          </a:p>
          <a:p>
            <a:r>
              <a:rPr lang="en-US" sz="1400" b="1">
                <a:solidFill>
                  <a:srgbClr val="BFBFBF"/>
                </a:solidFill>
                <a:latin typeface="Tahoma" charset="0"/>
              </a:rPr>
              <a:t>- “Branding”</a:t>
            </a:r>
          </a:p>
        </p:txBody>
      </p:sp>
      <p:sp>
        <p:nvSpPr>
          <p:cNvPr id="131085" name="Text Box 14"/>
          <p:cNvSpPr txBox="1">
            <a:spLocks noChangeArrowheads="1"/>
          </p:cNvSpPr>
          <p:nvPr/>
        </p:nvSpPr>
        <p:spPr bwMode="auto">
          <a:xfrm>
            <a:off x="4170363" y="4289425"/>
            <a:ext cx="2293937"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Hire Sales VP</a:t>
            </a:r>
          </a:p>
          <a:p>
            <a:pPr>
              <a:buFontTx/>
              <a:buChar char="•"/>
            </a:pPr>
            <a:r>
              <a:rPr lang="en-US" sz="1400" b="1">
                <a:solidFill>
                  <a:srgbClr val="BFBFBF"/>
                </a:solidFill>
                <a:latin typeface="Tahoma" charset="0"/>
              </a:rPr>
              <a:t> Pick distribution </a:t>
            </a:r>
            <a:br>
              <a:rPr lang="en-US" sz="1400" b="1">
                <a:solidFill>
                  <a:srgbClr val="BFBFBF"/>
                </a:solidFill>
                <a:latin typeface="Tahoma" charset="0"/>
              </a:rPr>
            </a:br>
            <a:r>
              <a:rPr lang="en-US" sz="1400" b="1">
                <a:solidFill>
                  <a:srgbClr val="BFBFBF"/>
                </a:solidFill>
                <a:latin typeface="Tahoma" charset="0"/>
              </a:rPr>
              <a:t>  Channel</a:t>
            </a:r>
          </a:p>
          <a:p>
            <a:endParaRPr lang="en-US" sz="1400" b="1">
              <a:solidFill>
                <a:srgbClr val="BFBFBF"/>
              </a:solidFill>
              <a:latin typeface="Tahoma" charset="0"/>
            </a:endParaRPr>
          </a:p>
        </p:txBody>
      </p:sp>
      <p:sp>
        <p:nvSpPr>
          <p:cNvPr id="131086" name="Text Box 15"/>
          <p:cNvSpPr txBox="1">
            <a:spLocks noChangeArrowheads="1"/>
          </p:cNvSpPr>
          <p:nvPr/>
        </p:nvSpPr>
        <p:spPr bwMode="auto">
          <a:xfrm>
            <a:off x="6477000" y="4267200"/>
            <a:ext cx="2273300"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Build Sales Channel / </a:t>
            </a:r>
            <a:br>
              <a:rPr lang="en-US" sz="1400" b="1">
                <a:solidFill>
                  <a:srgbClr val="BFBFBF"/>
                </a:solidFill>
                <a:latin typeface="Tahoma" charset="0"/>
              </a:rPr>
            </a:br>
            <a:r>
              <a:rPr lang="en-US" sz="1400" b="1">
                <a:solidFill>
                  <a:srgbClr val="BFBFBF"/>
                </a:solidFill>
                <a:latin typeface="Tahoma" charset="0"/>
              </a:rPr>
              <a:t>  Distribution</a:t>
            </a:r>
          </a:p>
        </p:txBody>
      </p:sp>
      <p:sp>
        <p:nvSpPr>
          <p:cNvPr id="131087" name="Text Box 16"/>
          <p:cNvSpPr txBox="1">
            <a:spLocks noChangeArrowheads="1"/>
          </p:cNvSpPr>
          <p:nvPr/>
        </p:nvSpPr>
        <p:spPr bwMode="auto">
          <a:xfrm>
            <a:off x="322263" y="3521075"/>
            <a:ext cx="1263650" cy="366713"/>
          </a:xfrm>
          <a:prstGeom prst="rect">
            <a:avLst/>
          </a:prstGeom>
          <a:noFill/>
          <a:ln w="9525">
            <a:noFill/>
            <a:miter lim="800000"/>
            <a:headEnd/>
            <a:tailEnd/>
          </a:ln>
        </p:spPr>
        <p:txBody>
          <a:bodyPr wrap="none">
            <a:prstTxWarp prst="textNoShape">
              <a:avLst/>
            </a:prstTxWarp>
            <a:spAutoFit/>
          </a:bodyPr>
          <a:lstStyle/>
          <a:p>
            <a:pPr algn="ctr"/>
            <a:r>
              <a:rPr lang="en-US" b="1" dirty="0">
                <a:solidFill>
                  <a:srgbClr val="BFBFBF"/>
                </a:solidFill>
              </a:rPr>
              <a:t>Marketing</a:t>
            </a:r>
            <a:endParaRPr lang="en-US" dirty="0">
              <a:solidFill>
                <a:srgbClr val="BFBFBF"/>
              </a:solidFill>
            </a:endParaRPr>
          </a:p>
        </p:txBody>
      </p:sp>
      <p:sp>
        <p:nvSpPr>
          <p:cNvPr id="131088" name="Text Box 17"/>
          <p:cNvSpPr txBox="1">
            <a:spLocks noChangeArrowheads="1"/>
          </p:cNvSpPr>
          <p:nvPr/>
        </p:nvSpPr>
        <p:spPr bwMode="auto">
          <a:xfrm>
            <a:off x="434975" y="4360863"/>
            <a:ext cx="781050" cy="366712"/>
          </a:xfrm>
          <a:prstGeom prst="rect">
            <a:avLst/>
          </a:prstGeom>
          <a:noFill/>
          <a:ln w="9525">
            <a:noFill/>
            <a:miter lim="800000"/>
            <a:headEnd/>
            <a:tailEnd/>
          </a:ln>
        </p:spPr>
        <p:txBody>
          <a:bodyPr wrap="none">
            <a:prstTxWarp prst="textNoShape">
              <a:avLst/>
            </a:prstTxWarp>
            <a:spAutoFit/>
          </a:bodyPr>
          <a:lstStyle/>
          <a:p>
            <a:pPr algn="ctr"/>
            <a:r>
              <a:rPr lang="en-US" b="1">
                <a:solidFill>
                  <a:srgbClr val="BFBFBF"/>
                </a:solidFill>
              </a:rPr>
              <a:t>Sales</a:t>
            </a:r>
            <a:endParaRPr lang="en-US">
              <a:solidFill>
                <a:srgbClr val="BFBFBF"/>
              </a:solidFill>
            </a:endParaRPr>
          </a:p>
        </p:txBody>
      </p:sp>
      <p:sp>
        <p:nvSpPr>
          <p:cNvPr id="131089" name="Text Box 18"/>
          <p:cNvSpPr txBox="1">
            <a:spLocks noChangeArrowheads="1"/>
          </p:cNvSpPr>
          <p:nvPr/>
        </p:nvSpPr>
        <p:spPr bwMode="auto">
          <a:xfrm>
            <a:off x="4271963" y="5219700"/>
            <a:ext cx="1335087" cy="438150"/>
          </a:xfrm>
          <a:prstGeom prst="rect">
            <a:avLst/>
          </a:prstGeom>
          <a:noFill/>
          <a:ln w="9525">
            <a:noFill/>
            <a:miter lim="800000"/>
            <a:headEnd/>
            <a:tailEnd/>
          </a:ln>
        </p:spPr>
        <p:txBody>
          <a:bodyPr>
            <a:prstTxWarp prst="textNoShape">
              <a:avLst/>
            </a:prstTxWarp>
          </a:bodyPr>
          <a:lstStyle/>
          <a:p>
            <a:pPr algn="ctr">
              <a:buFontTx/>
              <a:buChar char="•"/>
            </a:pPr>
            <a:r>
              <a:rPr lang="en-US" sz="1400" b="1">
                <a:solidFill>
                  <a:srgbClr val="BFBFBF"/>
                </a:solidFill>
                <a:latin typeface="Tahoma" charset="0"/>
              </a:rPr>
              <a:t> Hire First</a:t>
            </a:r>
            <a:br>
              <a:rPr lang="en-US" sz="1400" b="1">
                <a:solidFill>
                  <a:srgbClr val="BFBFBF"/>
                </a:solidFill>
                <a:latin typeface="Tahoma" charset="0"/>
              </a:rPr>
            </a:br>
            <a:r>
              <a:rPr lang="en-US" sz="1400" b="1">
                <a:solidFill>
                  <a:srgbClr val="BFBFBF"/>
                </a:solidFill>
                <a:latin typeface="Tahoma" charset="0"/>
              </a:rPr>
              <a:t>   Bus Dev</a:t>
            </a:r>
          </a:p>
        </p:txBody>
      </p:sp>
      <p:sp>
        <p:nvSpPr>
          <p:cNvPr id="131090" name="Text Box 19"/>
          <p:cNvSpPr txBox="1">
            <a:spLocks noChangeArrowheads="1"/>
          </p:cNvSpPr>
          <p:nvPr/>
        </p:nvSpPr>
        <p:spPr bwMode="auto">
          <a:xfrm>
            <a:off x="6481763" y="5219700"/>
            <a:ext cx="2009775" cy="438150"/>
          </a:xfrm>
          <a:prstGeom prst="rect">
            <a:avLst/>
          </a:prstGeom>
          <a:noFill/>
          <a:ln w="9525">
            <a:noFill/>
            <a:miter lim="800000"/>
            <a:headEnd/>
            <a:tailEnd/>
          </a:ln>
        </p:spPr>
        <p:txBody>
          <a:bodyPr>
            <a:prstTxWarp prst="textNoShape">
              <a:avLst/>
            </a:prstTxWarp>
          </a:bodyPr>
          <a:lstStyle/>
          <a:p>
            <a:pPr>
              <a:buFontTx/>
              <a:buChar char="•"/>
            </a:pPr>
            <a:r>
              <a:rPr lang="en-US" sz="1400" b="1">
                <a:solidFill>
                  <a:srgbClr val="BFBFBF"/>
                </a:solidFill>
                <a:latin typeface="Tahoma" charset="0"/>
              </a:rPr>
              <a:t> Do deals for FCS</a:t>
            </a:r>
          </a:p>
        </p:txBody>
      </p:sp>
      <p:sp>
        <p:nvSpPr>
          <p:cNvPr id="131091" name="Text Box 20"/>
          <p:cNvSpPr txBox="1">
            <a:spLocks noChangeArrowheads="1"/>
          </p:cNvSpPr>
          <p:nvPr/>
        </p:nvSpPr>
        <p:spPr bwMode="auto">
          <a:xfrm>
            <a:off x="125413" y="5126038"/>
            <a:ext cx="1619250" cy="64135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b="1">
                <a:solidFill>
                  <a:srgbClr val="BFBFBF"/>
                </a:solidFill>
              </a:rPr>
              <a:t>Business </a:t>
            </a:r>
          </a:p>
          <a:p>
            <a:pPr algn="ctr"/>
            <a:r>
              <a:rPr lang="en-US" b="1">
                <a:solidFill>
                  <a:srgbClr val="BFBFBF"/>
                </a:solidFill>
              </a:rPr>
              <a:t>Development</a:t>
            </a:r>
            <a:endParaRPr lang="en-US">
              <a:solidFill>
                <a:srgbClr val="BFBFBF"/>
              </a:solidFill>
            </a:endParaRPr>
          </a:p>
        </p:txBody>
      </p:sp>
      <p:sp>
        <p:nvSpPr>
          <p:cNvPr id="131092" name="Text Box 20"/>
          <p:cNvSpPr txBox="1">
            <a:spLocks noChangeArrowheads="1"/>
          </p:cNvSpPr>
          <p:nvPr/>
        </p:nvSpPr>
        <p:spPr bwMode="auto">
          <a:xfrm>
            <a:off x="184150" y="6019800"/>
            <a:ext cx="1517650" cy="36988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b="1">
                <a:solidFill>
                  <a:srgbClr val="FF3300"/>
                </a:solidFill>
              </a:rPr>
              <a:t>Engineering</a:t>
            </a:r>
            <a:endParaRPr lang="en-US">
              <a:solidFill>
                <a:srgbClr val="FF3300"/>
              </a:solidFill>
            </a:endParaRPr>
          </a:p>
        </p:txBody>
      </p:sp>
      <p:sp>
        <p:nvSpPr>
          <p:cNvPr id="131093" name="Text Box 18"/>
          <p:cNvSpPr txBox="1">
            <a:spLocks noChangeArrowheads="1"/>
          </p:cNvSpPr>
          <p:nvPr/>
        </p:nvSpPr>
        <p:spPr bwMode="auto">
          <a:xfrm>
            <a:off x="1905000" y="6019800"/>
            <a:ext cx="1335088" cy="438150"/>
          </a:xfrm>
          <a:prstGeom prst="rect">
            <a:avLst/>
          </a:prstGeom>
          <a:noFill/>
          <a:ln w="9525">
            <a:noFill/>
            <a:miter lim="800000"/>
            <a:headEnd/>
            <a:tailEnd/>
          </a:ln>
        </p:spPr>
        <p:txBody>
          <a:bodyPr>
            <a:prstTxWarp prst="textNoShape">
              <a:avLst/>
            </a:prstTxWarp>
          </a:bodyPr>
          <a:lstStyle/>
          <a:p>
            <a:pPr algn="ctr">
              <a:buFontTx/>
              <a:buChar char="•"/>
            </a:pPr>
            <a:r>
              <a:rPr lang="en-US" sz="1400" b="1">
                <a:solidFill>
                  <a:srgbClr val="FF3300"/>
                </a:solidFill>
                <a:latin typeface="Tahoma" charset="0"/>
              </a:rPr>
              <a:t> Write MRD</a:t>
            </a:r>
          </a:p>
        </p:txBody>
      </p:sp>
      <p:sp>
        <p:nvSpPr>
          <p:cNvPr id="131094" name="Text Box 18"/>
          <p:cNvSpPr txBox="1">
            <a:spLocks noChangeArrowheads="1"/>
          </p:cNvSpPr>
          <p:nvPr/>
        </p:nvSpPr>
        <p:spPr bwMode="auto">
          <a:xfrm>
            <a:off x="3505200" y="6019800"/>
            <a:ext cx="1335088" cy="438150"/>
          </a:xfrm>
          <a:prstGeom prst="rect">
            <a:avLst/>
          </a:prstGeom>
          <a:noFill/>
          <a:ln w="9525">
            <a:noFill/>
            <a:miter lim="800000"/>
            <a:headEnd/>
            <a:tailEnd/>
          </a:ln>
        </p:spPr>
        <p:txBody>
          <a:bodyPr>
            <a:prstTxWarp prst="textNoShape">
              <a:avLst/>
            </a:prstTxWarp>
          </a:bodyPr>
          <a:lstStyle/>
          <a:p>
            <a:pPr algn="ctr">
              <a:buFontTx/>
              <a:buChar char="•"/>
            </a:pPr>
            <a:r>
              <a:rPr lang="en-US" sz="1400" b="1">
                <a:solidFill>
                  <a:srgbClr val="FF3300"/>
                </a:solidFill>
                <a:latin typeface="Tahoma" charset="0"/>
              </a:rPr>
              <a:t> Waterfall </a:t>
            </a:r>
          </a:p>
        </p:txBody>
      </p:sp>
      <p:sp>
        <p:nvSpPr>
          <p:cNvPr id="131095" name="Text Box 18"/>
          <p:cNvSpPr txBox="1">
            <a:spLocks noChangeArrowheads="1"/>
          </p:cNvSpPr>
          <p:nvPr/>
        </p:nvSpPr>
        <p:spPr bwMode="auto">
          <a:xfrm>
            <a:off x="5029200" y="6019800"/>
            <a:ext cx="1335088" cy="438150"/>
          </a:xfrm>
          <a:prstGeom prst="rect">
            <a:avLst/>
          </a:prstGeom>
          <a:noFill/>
          <a:ln w="9525">
            <a:noFill/>
            <a:miter lim="800000"/>
            <a:headEnd/>
            <a:tailEnd/>
          </a:ln>
        </p:spPr>
        <p:txBody>
          <a:bodyPr>
            <a:prstTxWarp prst="textNoShape">
              <a:avLst/>
            </a:prstTxWarp>
          </a:bodyPr>
          <a:lstStyle/>
          <a:p>
            <a:pPr algn="ctr">
              <a:buFontTx/>
              <a:buChar char="•"/>
            </a:pPr>
            <a:r>
              <a:rPr lang="en-US" sz="1400" b="1">
                <a:solidFill>
                  <a:srgbClr val="FF3300"/>
                </a:solidFill>
                <a:latin typeface="Tahoma" charset="0"/>
              </a:rPr>
              <a:t> Q/A</a:t>
            </a:r>
          </a:p>
        </p:txBody>
      </p:sp>
      <p:sp>
        <p:nvSpPr>
          <p:cNvPr id="131096" name="Text Box 18"/>
          <p:cNvSpPr txBox="1">
            <a:spLocks noChangeArrowheads="1"/>
          </p:cNvSpPr>
          <p:nvPr/>
        </p:nvSpPr>
        <p:spPr bwMode="auto">
          <a:xfrm>
            <a:off x="6934200" y="6019800"/>
            <a:ext cx="1335088" cy="438150"/>
          </a:xfrm>
          <a:prstGeom prst="rect">
            <a:avLst/>
          </a:prstGeom>
          <a:noFill/>
          <a:ln w="9525">
            <a:noFill/>
            <a:miter lim="800000"/>
            <a:headEnd/>
            <a:tailEnd/>
          </a:ln>
        </p:spPr>
        <p:txBody>
          <a:bodyPr>
            <a:prstTxWarp prst="textNoShape">
              <a:avLst/>
            </a:prstTxWarp>
          </a:bodyPr>
          <a:lstStyle/>
          <a:p>
            <a:pPr algn="ctr">
              <a:buFontTx/>
              <a:buChar char="•"/>
            </a:pPr>
            <a:r>
              <a:rPr lang="en-US" sz="1400" b="1">
                <a:solidFill>
                  <a:srgbClr val="FF3300"/>
                </a:solidFill>
                <a:latin typeface="Tahoma" charset="0"/>
              </a:rPr>
              <a:t>Tech Pubs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title"/>
          </p:nvPr>
        </p:nvSpPr>
        <p:spPr/>
        <p:txBody>
          <a:bodyPr/>
          <a:lstStyle/>
          <a:p>
            <a:r>
              <a:rPr lang="en-US" dirty="0" smtClean="0">
                <a:solidFill>
                  <a:srgbClr val="000000"/>
                </a:solidFill>
              </a:rPr>
              <a:t>Lets Change </a:t>
            </a:r>
            <a:r>
              <a:rPr lang="en-US" dirty="0" smtClean="0">
                <a:solidFill>
                  <a:srgbClr val="FF0000"/>
                </a:solidFill>
              </a:rPr>
              <a:t>The Definition of a Startup</a:t>
            </a:r>
            <a:endParaRPr lang="en-US" i="1" dirty="0" smtClean="0">
              <a:solidFill>
                <a:srgbClr val="FF0000"/>
              </a:solidFill>
            </a:endParaRPr>
          </a:p>
        </p:txBody>
      </p:sp>
      <p:sp>
        <p:nvSpPr>
          <p:cNvPr id="5" name="Text Placeholder 4"/>
          <p:cNvSpPr>
            <a:spLocks noGrp="1"/>
          </p:cNvSpPr>
          <p:nvPr>
            <p:ph type="body" idx="1"/>
          </p:nvPr>
        </p:nvSpPr>
        <p:spPr/>
        <p:txBody>
          <a:bodyPr/>
          <a:lstStyle/>
          <a:p>
            <a:endParaRPr lang="en-US"/>
          </a:p>
        </p:txBody>
      </p:sp>
      <p:sp>
        <p:nvSpPr>
          <p:cNvPr id="4" name="TextBox 3"/>
          <p:cNvSpPr txBox="1"/>
          <p:nvPr/>
        </p:nvSpPr>
        <p:spPr>
          <a:xfrm>
            <a:off x="304800" y="381000"/>
            <a:ext cx="1518865" cy="461665"/>
          </a:xfrm>
          <a:prstGeom prst="rect">
            <a:avLst/>
          </a:prstGeom>
          <a:noFill/>
        </p:spPr>
        <p:txBody>
          <a:bodyPr wrap="none" rtlCol="0">
            <a:spAutoFit/>
          </a:bodyPr>
          <a:lstStyle/>
          <a:p>
            <a:r>
              <a:rPr lang="en-US" sz="2400" b="1" dirty="0" smtClean="0"/>
              <a:t>Lesson </a:t>
            </a:r>
            <a:r>
              <a:rPr lang="en-US" sz="2400" b="1" dirty="0" smtClean="0">
                <a:solidFill>
                  <a:srgbClr val="FF0000"/>
                </a:solidFill>
              </a:rPr>
              <a:t>2</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7" name="Subtitle 10"/>
          <p:cNvSpPr>
            <a:spLocks noGrp="1"/>
          </p:cNvSpPr>
          <p:nvPr>
            <p:ph type="subTitle" idx="1"/>
          </p:nvPr>
        </p:nvSpPr>
        <p:spPr>
          <a:xfrm>
            <a:off x="1371600" y="5181600"/>
            <a:ext cx="6400800" cy="1371600"/>
          </a:xfrm>
        </p:spPr>
        <p:txBody>
          <a:bodyPr/>
          <a:lstStyle/>
          <a:p>
            <a:r>
              <a:rPr lang="en-US" sz="1800" dirty="0" smtClean="0"/>
              <a:t>Steve Blank</a:t>
            </a:r>
          </a:p>
          <a:p>
            <a:r>
              <a:rPr lang="en-US" sz="1800" dirty="0" err="1" smtClean="0">
                <a:solidFill>
                  <a:srgbClr val="FF0000"/>
                </a:solidFill>
              </a:rPr>
              <a:t>www.steveblank.com</a:t>
            </a:r>
            <a:endParaRPr lang="en-US" sz="1800" dirty="0" smtClean="0">
              <a:solidFill>
                <a:srgbClr val="FF0000"/>
              </a:solidFill>
            </a:endParaRPr>
          </a:p>
          <a:p>
            <a:r>
              <a:rPr lang="en-US" sz="1800" dirty="0" smtClean="0"/>
              <a:t>Twitter: @</a:t>
            </a:r>
            <a:r>
              <a:rPr lang="en-US" sz="1800" dirty="0" err="1" smtClean="0"/>
              <a:t>sgblank</a:t>
            </a:r>
            <a:endParaRPr lang="en-US" sz="1800" dirty="0" smtClean="0"/>
          </a:p>
        </p:txBody>
      </p:sp>
      <p:sp>
        <p:nvSpPr>
          <p:cNvPr id="7" name="Title 6"/>
          <p:cNvSpPr>
            <a:spLocks noGrp="1"/>
          </p:cNvSpPr>
          <p:nvPr>
            <p:ph type="ctrTitle"/>
          </p:nvPr>
        </p:nvSpPr>
        <p:spPr>
          <a:xfrm>
            <a:off x="381000" y="2743200"/>
            <a:ext cx="8458200" cy="1470025"/>
          </a:xfrm>
        </p:spPr>
        <p:txBody>
          <a:bodyPr/>
          <a:lstStyle/>
          <a:p>
            <a:r>
              <a:rPr lang="en-US" dirty="0" smtClean="0">
                <a:solidFill>
                  <a:srgbClr val="FF0000"/>
                </a:solidFill>
              </a:rPr>
              <a:t>How to Fail Less </a:t>
            </a:r>
            <a:br>
              <a:rPr lang="en-US" dirty="0" smtClean="0">
                <a:solidFill>
                  <a:srgbClr val="FF0000"/>
                </a:solidFill>
              </a:rPr>
            </a:br>
            <a:r>
              <a:rPr lang="en-US" dirty="0" smtClean="0">
                <a:solidFill>
                  <a:schemeClr val="tx1"/>
                </a:solidFill>
              </a:rPr>
              <a:t>When Bringing </a:t>
            </a:r>
            <a:r>
              <a:rPr lang="en-US" dirty="0" smtClean="0"/>
              <a:t>Technology to Market</a:t>
            </a:r>
            <a:br>
              <a:rPr lang="en-US" dirty="0" smtClean="0"/>
            </a:br>
            <a:endParaRPr lang="en-US" dirty="0"/>
          </a:p>
        </p:txBody>
      </p:sp>
      <p:pic>
        <p:nvPicPr>
          <p:cNvPr id="6" name="Picture 5"/>
          <p:cNvPicPr>
            <a:picLocks noChangeAspect="1"/>
          </p:cNvPicPr>
          <p:nvPr/>
        </p:nvPicPr>
        <p:blipFill>
          <a:blip r:embed="rId3"/>
          <a:stretch>
            <a:fillRect/>
          </a:stretch>
        </p:blipFill>
        <p:spPr>
          <a:xfrm>
            <a:off x="457200" y="1143000"/>
            <a:ext cx="8686800" cy="609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a:xfrm>
            <a:off x="685800" y="2130425"/>
            <a:ext cx="8077200" cy="1470025"/>
          </a:xfrm>
        </p:spPr>
        <p:txBody>
          <a:bodyPr/>
          <a:lstStyle/>
          <a:p>
            <a:r>
              <a:rPr lang="en-US" sz="4000" dirty="0" smtClean="0"/>
              <a:t>Theory</a:t>
            </a: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endParaRPr lang="en-US" sz="3200" i="1" dirty="0" smtClean="0">
              <a:solidFill>
                <a:srgbClr val="FF0000"/>
              </a:solidFill>
            </a:endParaRPr>
          </a:p>
        </p:txBody>
      </p:sp>
      <p:sp>
        <p:nvSpPr>
          <p:cNvPr id="77827"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2200" y="1046672"/>
            <a:ext cx="4775200" cy="5811328"/>
          </a:xfrm>
          <a:prstGeom prst="rect">
            <a:avLst/>
          </a:prstGeom>
        </p:spPr>
      </p:pic>
      <p:sp>
        <p:nvSpPr>
          <p:cNvPr id="3" name="Rectangle 5"/>
          <p:cNvSpPr txBox="1">
            <a:spLocks noChangeArrowheads="1"/>
          </p:cNvSpPr>
          <p:nvPr/>
        </p:nvSpPr>
        <p:spPr bwMode="auto">
          <a:xfrm>
            <a:off x="457200" y="152400"/>
            <a:ext cx="83820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457200">
              <a:defRPr/>
            </a:pPr>
            <a:endParaRPr lang="en-US" sz="3600" dirty="0" smtClean="0">
              <a:solidFill>
                <a:schemeClr val="bg1">
                  <a:lumMod val="65000"/>
                </a:schemeClr>
              </a:solidFill>
            </a:endParaRPr>
          </a:p>
          <a:p>
            <a:pPr lvl="0" algn="ctr" defTabSz="457200">
              <a:defRPr/>
            </a:pPr>
            <a:r>
              <a:rPr kumimoji="0" lang="en-US" sz="3600" b="1" i="0" u="none" strike="noStrike" kern="1200" cap="none" spc="0" normalizeH="0" baseline="0" noProof="0" dirty="0" smtClean="0">
                <a:ln>
                  <a:noFill/>
                </a:ln>
                <a:solidFill>
                  <a:srgbClr val="FF0000"/>
                </a:solidFill>
                <a:effectLst/>
                <a:uLnTx/>
                <a:uFillTx/>
                <a:latin typeface="Arial"/>
                <a:ea typeface="ＭＳ Ｐゴシック" charset="-128"/>
                <a:cs typeface="Arial"/>
              </a:rPr>
              <a:t>All I </a:t>
            </a:r>
            <a:r>
              <a:rPr lang="en-US" sz="3600" b="1" dirty="0" smtClean="0">
                <a:solidFill>
                  <a:srgbClr val="FF0000"/>
                </a:solidFill>
                <a:latin typeface="Arial"/>
                <a:ea typeface="ＭＳ Ｐゴシック" charset="-128"/>
                <a:cs typeface="Arial"/>
              </a:rPr>
              <a:t>Need to Do is Execute the Plan</a:t>
            </a:r>
            <a:endParaRPr kumimoji="0" lang="en-US" sz="3200" b="0" i="0" u="none" strike="noStrike" kern="1200" cap="none" spc="0" normalizeH="0" baseline="0" noProof="0" dirty="0" smtClean="0">
              <a:ln>
                <a:noFill/>
              </a:ln>
              <a:solidFill>
                <a:schemeClr val="tx1"/>
              </a:solidFill>
              <a:effectLst/>
              <a:uLnTx/>
              <a:uFillTx/>
              <a:latin typeface="Arial"/>
              <a:ea typeface="ＭＳ Ｐゴシック" charset="-128"/>
              <a:cs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a:xfrm>
            <a:off x="685800" y="2130425"/>
            <a:ext cx="8077200" cy="1470025"/>
          </a:xfrm>
        </p:spPr>
        <p:txBody>
          <a:bodyPr/>
          <a:lstStyle/>
          <a:p>
            <a:r>
              <a:rPr lang="en-US" sz="4000" dirty="0" smtClean="0">
                <a:solidFill>
                  <a:srgbClr val="FF0000"/>
                </a:solidFill>
              </a:rPr>
              <a:t>Reality</a:t>
            </a: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endParaRPr lang="en-US" sz="3200" i="1" dirty="0" smtClean="0">
              <a:solidFill>
                <a:srgbClr val="FF0000"/>
              </a:solidFill>
            </a:endParaRPr>
          </a:p>
        </p:txBody>
      </p:sp>
      <p:sp>
        <p:nvSpPr>
          <p:cNvPr id="77827"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p:txBody>
          <a:bodyPr/>
          <a:lstStyle/>
          <a:p>
            <a:r>
              <a:rPr lang="en-US" dirty="0" smtClean="0">
                <a:solidFill>
                  <a:srgbClr val="FF3300"/>
                </a:solidFill>
                <a:latin typeface="Arial" charset="0"/>
              </a:rPr>
              <a:t>No </a:t>
            </a:r>
            <a:r>
              <a:rPr lang="en-US" dirty="0" smtClean="0">
                <a:latin typeface="Arial" charset="0"/>
              </a:rPr>
              <a:t>Business </a:t>
            </a:r>
            <a:r>
              <a:rPr lang="en-US" dirty="0" smtClean="0">
                <a:solidFill>
                  <a:srgbClr val="FF1A1A"/>
                </a:solidFill>
                <a:latin typeface="Arial" charset="0"/>
              </a:rPr>
              <a:t>Plan Survives </a:t>
            </a:r>
            <a:r>
              <a:rPr lang="en-US" dirty="0" smtClean="0">
                <a:latin typeface="Arial" charset="0"/>
              </a:rPr>
              <a:t>First </a:t>
            </a:r>
            <a:r>
              <a:rPr lang="en-US" dirty="0" smtClean="0">
                <a:solidFill>
                  <a:srgbClr val="FF1A1A"/>
                </a:solidFill>
                <a:latin typeface="Arial" charset="0"/>
              </a:rPr>
              <a:t>Contact With Customers</a:t>
            </a:r>
            <a:endParaRPr lang="en-US" dirty="0" smtClean="0">
              <a:latin typeface="Arial" charset="0"/>
            </a:endParaRPr>
          </a:p>
        </p:txBody>
      </p:sp>
      <p:sp>
        <p:nvSpPr>
          <p:cNvPr id="81923" name="Subtitle 3"/>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a:xfrm>
            <a:off x="685800" y="2130425"/>
            <a:ext cx="8077200" cy="1470025"/>
          </a:xfrm>
        </p:spPr>
        <p:txBody>
          <a:bodyPr/>
          <a:lstStyle/>
          <a:p>
            <a:r>
              <a:rPr lang="en-US" sz="4000" dirty="0" smtClean="0">
                <a:solidFill>
                  <a:srgbClr val="FF0000"/>
                </a:solidFill>
              </a:rPr>
              <a:t>Lets Change the Definition</a:t>
            </a: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endParaRPr lang="en-US" sz="3200" i="1" dirty="0" smtClean="0">
              <a:solidFill>
                <a:srgbClr val="FF0000"/>
              </a:solidFill>
            </a:endParaRPr>
          </a:p>
        </p:txBody>
      </p:sp>
      <p:sp>
        <p:nvSpPr>
          <p:cNvPr id="77827"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a:xfrm>
            <a:off x="685800" y="2130425"/>
            <a:ext cx="8077200" cy="1470025"/>
          </a:xfrm>
        </p:spPr>
        <p:txBody>
          <a:bodyPr/>
          <a:lstStyle/>
          <a:p>
            <a:r>
              <a:rPr lang="en-US" sz="3200" dirty="0" smtClean="0"/>
              <a:t>A Startup is a </a:t>
            </a:r>
            <a:r>
              <a:rPr lang="en-US" sz="3200" dirty="0" smtClean="0">
                <a:solidFill>
                  <a:srgbClr val="FF0000"/>
                </a:solidFill>
              </a:rPr>
              <a:t>temporary organization</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endParaRPr lang="en-US" sz="3200" i="1" dirty="0" smtClean="0">
              <a:solidFill>
                <a:srgbClr val="FF0000"/>
              </a:solidFill>
            </a:endParaRPr>
          </a:p>
        </p:txBody>
      </p:sp>
      <p:sp>
        <p:nvSpPr>
          <p:cNvPr id="77827"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a:xfrm>
            <a:off x="685800" y="2130425"/>
            <a:ext cx="8077200" cy="1470025"/>
          </a:xfrm>
        </p:spPr>
        <p:txBody>
          <a:bodyPr/>
          <a:lstStyle/>
          <a:p>
            <a:r>
              <a:rPr lang="en-US" sz="3200" dirty="0" smtClean="0"/>
              <a:t>A Startup is a </a:t>
            </a:r>
            <a:r>
              <a:rPr lang="en-US" sz="3200" dirty="0" smtClean="0">
                <a:solidFill>
                  <a:srgbClr val="FF0000"/>
                </a:solidFill>
              </a:rPr>
              <a:t>temporary organization designed to search</a:t>
            </a:r>
            <a:br>
              <a:rPr lang="en-US" sz="3200" dirty="0" smtClean="0">
                <a:solidFill>
                  <a:srgbClr val="FF0000"/>
                </a:solidFill>
              </a:rPr>
            </a:br>
            <a:endParaRPr lang="en-US" sz="3200" i="1" dirty="0" smtClean="0">
              <a:solidFill>
                <a:srgbClr val="FF0000"/>
              </a:solidFill>
            </a:endParaRPr>
          </a:p>
        </p:txBody>
      </p:sp>
      <p:sp>
        <p:nvSpPr>
          <p:cNvPr id="77827"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a:xfrm>
            <a:off x="685800" y="2130425"/>
            <a:ext cx="8077200" cy="1470025"/>
          </a:xfrm>
        </p:spPr>
        <p:txBody>
          <a:bodyPr/>
          <a:lstStyle/>
          <a:p>
            <a:r>
              <a:rPr lang="en-US" sz="3200" dirty="0" smtClean="0"/>
              <a:t>A Startup is a </a:t>
            </a:r>
            <a:r>
              <a:rPr lang="en-US" sz="3200" dirty="0" smtClean="0">
                <a:solidFill>
                  <a:srgbClr val="FF0000"/>
                </a:solidFill>
              </a:rPr>
              <a:t>temporary organization designed to search </a:t>
            </a:r>
            <a:r>
              <a:rPr lang="en-US" sz="3200" dirty="0" smtClean="0">
                <a:solidFill>
                  <a:schemeClr val="tx1">
                    <a:lumMod val="95000"/>
                    <a:lumOff val="5000"/>
                  </a:schemeClr>
                </a:solidFill>
              </a:rPr>
              <a:t>for a </a:t>
            </a:r>
            <a:r>
              <a:rPr lang="en-US" sz="3200" dirty="0" smtClean="0"/>
              <a:t>repeatable and scalable </a:t>
            </a:r>
            <a:r>
              <a:rPr lang="en-US" sz="3200" dirty="0" smtClean="0">
                <a:solidFill>
                  <a:srgbClr val="FF0000"/>
                </a:solidFill>
              </a:rPr>
              <a:t>business model</a:t>
            </a:r>
            <a:endParaRPr lang="en-US" sz="3200" i="1" dirty="0" smtClean="0">
              <a:solidFill>
                <a:srgbClr val="FF0000"/>
              </a:solidFill>
            </a:endParaRPr>
          </a:p>
        </p:txBody>
      </p:sp>
      <p:sp>
        <p:nvSpPr>
          <p:cNvPr id="77827"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533400" y="2130425"/>
            <a:ext cx="8153400" cy="1470025"/>
          </a:xfrm>
        </p:spPr>
        <p:txBody>
          <a:bodyPr/>
          <a:lstStyle/>
          <a:p>
            <a:r>
              <a:rPr lang="en-US" dirty="0" smtClean="0">
                <a:solidFill>
                  <a:srgbClr val="FF0000"/>
                </a:solidFill>
              </a:rPr>
              <a:t>Startups need their own tools, </a:t>
            </a:r>
            <a:r>
              <a:rPr lang="en-US" dirty="0" smtClean="0">
                <a:solidFill>
                  <a:schemeClr val="bg1"/>
                </a:solidFill>
              </a:rPr>
              <a:t>different from those used </a:t>
            </a:r>
            <a:br>
              <a:rPr lang="en-US" dirty="0" smtClean="0">
                <a:solidFill>
                  <a:schemeClr val="bg1"/>
                </a:solidFill>
              </a:rPr>
            </a:br>
            <a:r>
              <a:rPr lang="en-US" dirty="0" smtClean="0">
                <a:solidFill>
                  <a:schemeClr val="bg1"/>
                </a:solidFill>
              </a:rPr>
              <a:t>in existing companies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533400" y="2130425"/>
            <a:ext cx="8153400" cy="1470025"/>
          </a:xfrm>
        </p:spPr>
        <p:txBody>
          <a:bodyPr/>
          <a:lstStyle/>
          <a:p>
            <a:r>
              <a:rPr lang="en-US" dirty="0" smtClean="0">
                <a:solidFill>
                  <a:srgbClr val="FF0000"/>
                </a:solidFill>
              </a:rPr>
              <a:t>Startups need their own tools, </a:t>
            </a:r>
            <a:r>
              <a:rPr lang="en-US" dirty="0" smtClean="0">
                <a:solidFill>
                  <a:schemeClr val="tx1"/>
                </a:solidFill>
              </a:rPr>
              <a:t>different from those used </a:t>
            </a:r>
            <a:br>
              <a:rPr lang="en-US" dirty="0" smtClean="0">
                <a:solidFill>
                  <a:schemeClr val="tx1"/>
                </a:solidFill>
              </a:rPr>
            </a:br>
            <a:r>
              <a:rPr lang="en-US" dirty="0" smtClean="0">
                <a:solidFill>
                  <a:schemeClr val="tx1"/>
                </a:solidFill>
              </a:rPr>
              <a:t>in existing companies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2"/>
          <a:srcRect l="16106" r="15082"/>
          <a:stretch>
            <a:fillRect/>
          </a:stretch>
        </p:blipFill>
        <p:spPr bwMode="auto">
          <a:xfrm>
            <a:off x="304800" y="0"/>
            <a:ext cx="8229600" cy="6850063"/>
          </a:xfrm>
          <a:prstGeom prst="rect">
            <a:avLst/>
          </a:prstGeom>
          <a:noFill/>
          <a:ln w="9525">
            <a:noFill/>
            <a:miter lim="800000"/>
            <a:headEnd/>
            <a:tailEnd/>
          </a:ln>
        </p:spPr>
      </p:pic>
      <p:sp>
        <p:nvSpPr>
          <p:cNvPr id="75779" name="TextBox 2"/>
          <p:cNvSpPr txBox="1">
            <a:spLocks noChangeArrowheads="1"/>
          </p:cNvSpPr>
          <p:nvPr/>
        </p:nvSpPr>
        <p:spPr bwMode="auto">
          <a:xfrm>
            <a:off x="2590800" y="685800"/>
            <a:ext cx="4508500" cy="1200150"/>
          </a:xfrm>
          <a:prstGeom prst="rect">
            <a:avLst/>
          </a:prstGeom>
          <a:solidFill>
            <a:schemeClr val="tx1"/>
          </a:solidFill>
          <a:ln w="9525">
            <a:noFill/>
            <a:miter lim="800000"/>
            <a:headEnd/>
            <a:tailEnd/>
          </a:ln>
        </p:spPr>
        <p:txBody>
          <a:bodyPr wrap="none">
            <a:prstTxWarp prst="textNoShape">
              <a:avLst/>
            </a:prstTxWarp>
            <a:spAutoFit/>
          </a:bodyPr>
          <a:lstStyle/>
          <a:p>
            <a:pPr algn="ctr"/>
            <a:r>
              <a:rPr lang="en-US" sz="3600" b="1">
                <a:solidFill>
                  <a:srgbClr val="FF0000"/>
                </a:solidFill>
              </a:rPr>
              <a:t>I Write a Blog  </a:t>
            </a:r>
          </a:p>
          <a:p>
            <a:pPr algn="ctr"/>
            <a:r>
              <a:rPr lang="en-US" sz="3600">
                <a:solidFill>
                  <a:srgbClr val="FF0000"/>
                </a:solidFill>
              </a:rPr>
              <a:t>www.steveblank.com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title"/>
          </p:nvPr>
        </p:nvSpPr>
        <p:spPr/>
        <p:txBody>
          <a:bodyPr/>
          <a:lstStyle/>
          <a:p>
            <a:r>
              <a:rPr lang="en-US" dirty="0" smtClean="0">
                <a:solidFill>
                  <a:srgbClr val="000000"/>
                </a:solidFill>
              </a:rPr>
              <a:t>The </a:t>
            </a:r>
            <a:r>
              <a:rPr lang="en-US" dirty="0" smtClean="0">
                <a:solidFill>
                  <a:srgbClr val="FF0000"/>
                </a:solidFill>
              </a:rPr>
              <a:t>3 Tools </a:t>
            </a:r>
            <a:r>
              <a:rPr lang="en-US" dirty="0" smtClean="0"/>
              <a:t>For Startups</a:t>
            </a:r>
            <a:endParaRPr lang="en-US" i="1" dirty="0" smtClean="0">
              <a:solidFill>
                <a:srgbClr val="FF0000"/>
              </a:solidFill>
            </a:endParaRPr>
          </a:p>
        </p:txBody>
      </p:sp>
      <p:sp>
        <p:nvSpPr>
          <p:cNvPr id="5" name="Text Placeholder 4"/>
          <p:cNvSpPr>
            <a:spLocks noGrp="1"/>
          </p:cNvSpPr>
          <p:nvPr>
            <p:ph type="body" idx="1"/>
          </p:nvPr>
        </p:nvSpPr>
        <p:spPr/>
        <p:txBody>
          <a:bodyPr/>
          <a:lstStyle/>
          <a:p>
            <a:endParaRPr lang="en-US"/>
          </a:p>
        </p:txBody>
      </p:sp>
      <p:sp>
        <p:nvSpPr>
          <p:cNvPr id="4" name="TextBox 3"/>
          <p:cNvSpPr txBox="1"/>
          <p:nvPr/>
        </p:nvSpPr>
        <p:spPr>
          <a:xfrm>
            <a:off x="304800" y="381000"/>
            <a:ext cx="1518865" cy="461665"/>
          </a:xfrm>
          <a:prstGeom prst="rect">
            <a:avLst/>
          </a:prstGeom>
          <a:noFill/>
        </p:spPr>
        <p:txBody>
          <a:bodyPr wrap="none" rtlCol="0">
            <a:spAutoFit/>
          </a:bodyPr>
          <a:lstStyle/>
          <a:p>
            <a:r>
              <a:rPr lang="en-US" sz="2400" b="1" dirty="0" smtClean="0"/>
              <a:t>Lesson </a:t>
            </a:r>
            <a:r>
              <a:rPr lang="en-US" sz="2400" b="1" dirty="0" smtClean="0">
                <a:solidFill>
                  <a:srgbClr val="FF0000"/>
                </a:solidFill>
              </a:rPr>
              <a:t>3</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p:txBody>
          <a:bodyPr/>
          <a:lstStyle/>
          <a:p>
            <a:r>
              <a:rPr lang="en-US" dirty="0" smtClean="0">
                <a:latin typeface="Arial" charset="0"/>
              </a:rPr>
              <a:t>Startup Tool #1: </a:t>
            </a:r>
            <a:br>
              <a:rPr lang="en-US" dirty="0" smtClean="0">
                <a:latin typeface="Arial" charset="0"/>
              </a:rPr>
            </a:br>
            <a:r>
              <a:rPr lang="en-US" dirty="0" smtClean="0">
                <a:solidFill>
                  <a:srgbClr val="FF0000"/>
                </a:solidFill>
                <a:latin typeface="Arial" charset="0"/>
              </a:rPr>
              <a:t>Agile </a:t>
            </a:r>
            <a:r>
              <a:rPr lang="en-US" dirty="0" smtClean="0">
                <a:latin typeface="Arial" charset="0"/>
              </a:rPr>
              <a:t>Engineering</a:t>
            </a:r>
          </a:p>
        </p:txBody>
      </p:sp>
      <p:sp>
        <p:nvSpPr>
          <p:cNvPr id="81923" name="Subtitle 3"/>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609600" y="2362200"/>
            <a:ext cx="8153400" cy="1470025"/>
          </a:xfrm>
        </p:spPr>
        <p:txBody>
          <a:bodyPr/>
          <a:lstStyle/>
          <a:p>
            <a:r>
              <a:rPr lang="en-US" dirty="0" smtClean="0">
                <a:solidFill>
                  <a:srgbClr val="FF0000"/>
                </a:solidFill>
              </a:rPr>
              <a:t>Agile Engineering is </a:t>
            </a:r>
            <a:r>
              <a:rPr lang="en-US" dirty="0" smtClean="0">
                <a:solidFill>
                  <a:srgbClr val="000000"/>
                </a:solidFill>
              </a:rPr>
              <a:t>How </a:t>
            </a:r>
            <a:r>
              <a:rPr lang="en-US" dirty="0" smtClean="0">
                <a:solidFill>
                  <a:srgbClr val="FF0000"/>
                </a:solidFill>
              </a:rPr>
              <a:t/>
            </a:r>
            <a:br>
              <a:rPr lang="en-US" dirty="0" smtClean="0">
                <a:solidFill>
                  <a:srgbClr val="FF0000"/>
                </a:solidFill>
              </a:rPr>
            </a:br>
            <a:r>
              <a:rPr lang="en-US" dirty="0" smtClean="0">
                <a:solidFill>
                  <a:srgbClr val="000000"/>
                </a:solidFill>
              </a:rPr>
              <a:t>We </a:t>
            </a:r>
            <a:r>
              <a:rPr lang="en-US" i="1" dirty="0" smtClean="0">
                <a:solidFill>
                  <a:srgbClr val="FF0000"/>
                </a:solidFill>
              </a:rPr>
              <a:t>Build </a:t>
            </a:r>
            <a:r>
              <a:rPr lang="en-US" dirty="0" smtClean="0">
                <a:solidFill>
                  <a:srgbClr val="000000"/>
                </a:solidFill>
              </a:rPr>
              <a:t>Startups</a:t>
            </a:r>
            <a:r>
              <a:rPr lang="en-US" b="0" dirty="0" smtClean="0">
                <a:solidFill>
                  <a:schemeClr val="bg1">
                    <a:lumMod val="95000"/>
                  </a:schemeClr>
                </a:solidFill>
              </a:rPr>
              <a:t/>
            </a:r>
            <a:br>
              <a:rPr lang="en-US" b="0" dirty="0" smtClean="0">
                <a:solidFill>
                  <a:schemeClr val="bg1">
                    <a:lumMod val="95000"/>
                  </a:schemeClr>
                </a:solidFill>
              </a:rPr>
            </a:br>
            <a:endParaRPr lang="en-US" dirty="0">
              <a:solidFill>
                <a:srgbClr val="00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609600" y="2362200"/>
            <a:ext cx="8382000" cy="1470025"/>
          </a:xfrm>
        </p:spPr>
        <p:txBody>
          <a:bodyPr/>
          <a:lstStyle/>
          <a:p>
            <a:r>
              <a:rPr lang="en-US" dirty="0" smtClean="0"/>
              <a:t>Agile Engineering is the </a:t>
            </a:r>
            <a:br>
              <a:rPr lang="en-US" dirty="0" smtClean="0"/>
            </a:br>
            <a:r>
              <a:rPr lang="en-US" dirty="0" smtClean="0">
                <a:solidFill>
                  <a:srgbClr val="FF0000"/>
                </a:solidFill>
              </a:rPr>
              <a:t>antithesis of Waterfall Development</a:t>
            </a: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endParaRPr lang="en-US" dirty="0">
              <a:solidFill>
                <a:srgbClr val="00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609600" y="2362200"/>
            <a:ext cx="8153400" cy="1470025"/>
          </a:xfrm>
        </p:spPr>
        <p:txBody>
          <a:bodyPr/>
          <a:lstStyle/>
          <a:p>
            <a:r>
              <a:rPr lang="en-US" dirty="0" smtClean="0">
                <a:solidFill>
                  <a:schemeClr val="bg1">
                    <a:lumMod val="75000"/>
                  </a:schemeClr>
                </a:solidFill>
              </a:rPr>
              <a:t>Agile Engineering is the antithesis of Waterfall</a:t>
            </a:r>
            <a:br>
              <a:rPr lang="en-US" dirty="0" smtClean="0">
                <a:solidFill>
                  <a:schemeClr val="bg1">
                    <a:lumMod val="75000"/>
                  </a:schemeClr>
                </a:solidFill>
              </a:rPr>
            </a:br>
            <a:r>
              <a:rPr lang="en-US" dirty="0" smtClean="0">
                <a:solidFill>
                  <a:srgbClr val="000000"/>
                </a:solidFill>
              </a:rPr>
              <a:t/>
            </a:r>
            <a:br>
              <a:rPr lang="en-US" dirty="0" smtClean="0">
                <a:solidFill>
                  <a:srgbClr val="000000"/>
                </a:solidFill>
              </a:rPr>
            </a:br>
            <a:r>
              <a:rPr lang="en-US" dirty="0" smtClean="0">
                <a:solidFill>
                  <a:srgbClr val="000000"/>
                </a:solidFill>
              </a:rPr>
              <a:t>It admits “</a:t>
            </a:r>
            <a:r>
              <a:rPr lang="en-US" dirty="0" smtClean="0">
                <a:solidFill>
                  <a:srgbClr val="FF0000"/>
                </a:solidFill>
              </a:rPr>
              <a:t>We Cannot Know All the Features Customers Need</a:t>
            </a:r>
            <a:r>
              <a:rPr lang="en-US" dirty="0" smtClean="0">
                <a:solidFill>
                  <a:srgbClr val="000000"/>
                </a:solidFill>
              </a:rPr>
              <a:t>”</a:t>
            </a:r>
            <a:r>
              <a:rPr lang="en-US" b="0" dirty="0" smtClean="0">
                <a:solidFill>
                  <a:schemeClr val="bg1">
                    <a:lumMod val="95000"/>
                  </a:schemeClr>
                </a:solidFill>
              </a:rPr>
              <a:t/>
            </a:r>
            <a:br>
              <a:rPr lang="en-US" b="0" dirty="0" smtClean="0">
                <a:solidFill>
                  <a:schemeClr val="bg1">
                    <a:lumMod val="95000"/>
                  </a:schemeClr>
                </a:solidFill>
              </a:rPr>
            </a:br>
            <a:endParaRPr lang="en-US" dirty="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609600" y="2286000"/>
            <a:ext cx="8153400" cy="1470025"/>
          </a:xfrm>
        </p:spPr>
        <p:txBody>
          <a:bodyPr/>
          <a:lstStyle/>
          <a:p>
            <a:r>
              <a:rPr lang="en-US" dirty="0" smtClean="0">
                <a:solidFill>
                  <a:schemeClr val="bg1">
                    <a:lumMod val="85000"/>
                  </a:schemeClr>
                </a:solidFill>
              </a:rPr>
              <a:t>Agile Engineering is the antithesis of Waterfall</a:t>
            </a:r>
            <a:r>
              <a:rPr lang="en-US" dirty="0" smtClean="0">
                <a:solidFill>
                  <a:schemeClr val="bg1">
                    <a:lumMod val="75000"/>
                  </a:schemeClr>
                </a:solidFill>
              </a:rPr>
              <a:t/>
            </a:r>
            <a:br>
              <a:rPr lang="en-US" dirty="0" smtClean="0">
                <a:solidFill>
                  <a:schemeClr val="bg1">
                    <a:lumMod val="75000"/>
                  </a:schemeClr>
                </a:solidFill>
              </a:rPr>
            </a:br>
            <a:r>
              <a:rPr lang="en-US" dirty="0" smtClean="0">
                <a:solidFill>
                  <a:srgbClr val="000000"/>
                </a:solidFill>
              </a:rPr>
              <a:t/>
            </a:r>
            <a:br>
              <a:rPr lang="en-US" dirty="0" smtClean="0">
                <a:solidFill>
                  <a:srgbClr val="000000"/>
                </a:solidFill>
              </a:rPr>
            </a:br>
            <a:r>
              <a:rPr lang="en-US" dirty="0" smtClean="0">
                <a:solidFill>
                  <a:srgbClr val="D9D9D9"/>
                </a:solidFill>
              </a:rPr>
              <a:t>It admits “We Cannot Know All the Features Customers Need”</a:t>
            </a:r>
            <a:br>
              <a:rPr lang="en-US" dirty="0" smtClean="0">
                <a:solidFill>
                  <a:srgbClr val="D9D9D9"/>
                </a:solidFill>
              </a:rPr>
            </a:br>
            <a:r>
              <a:rPr lang="en-US" dirty="0" smtClean="0">
                <a:solidFill>
                  <a:srgbClr val="D9D9D9"/>
                </a:solidFill>
              </a:rPr>
              <a:t/>
            </a:r>
            <a:br>
              <a:rPr lang="en-US" dirty="0" smtClean="0">
                <a:solidFill>
                  <a:srgbClr val="D9D9D9"/>
                </a:solidFill>
              </a:rPr>
            </a:br>
            <a:r>
              <a:rPr lang="en-US" dirty="0" smtClean="0"/>
              <a:t>So lets build </a:t>
            </a:r>
            <a:r>
              <a:rPr lang="en-US" dirty="0" smtClean="0">
                <a:solidFill>
                  <a:srgbClr val="FF0000"/>
                </a:solidFill>
              </a:rPr>
              <a:t>iterative and incrementally </a:t>
            </a:r>
            <a:r>
              <a:rPr lang="en-US" b="0" dirty="0" smtClean="0">
                <a:solidFill>
                  <a:srgbClr val="D9D9D9"/>
                </a:solidFill>
              </a:rPr>
              <a:t/>
            </a:r>
            <a:br>
              <a:rPr lang="en-US" b="0" dirty="0" smtClean="0">
                <a:solidFill>
                  <a:srgbClr val="D9D9D9"/>
                </a:solidFill>
              </a:rPr>
            </a:br>
            <a:endParaRPr lang="en-US" dirty="0">
              <a:solidFill>
                <a:srgbClr val="D9D9D9"/>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p:txBody>
          <a:bodyPr/>
          <a:lstStyle/>
          <a:p>
            <a:r>
              <a:rPr lang="en-US" dirty="0" smtClean="0">
                <a:latin typeface="Arial" charset="0"/>
              </a:rPr>
              <a:t>Startup Tool #2: </a:t>
            </a:r>
            <a:br>
              <a:rPr lang="en-US" dirty="0" smtClean="0">
                <a:latin typeface="Arial" charset="0"/>
              </a:rPr>
            </a:br>
            <a:r>
              <a:rPr lang="en-US" dirty="0" smtClean="0">
                <a:latin typeface="Arial" charset="0"/>
              </a:rPr>
              <a:t>The Business </a:t>
            </a:r>
            <a:r>
              <a:rPr lang="en-US" dirty="0" smtClean="0">
                <a:solidFill>
                  <a:srgbClr val="FF1A1A"/>
                </a:solidFill>
                <a:latin typeface="Arial" charset="0"/>
              </a:rPr>
              <a:t>Model</a:t>
            </a:r>
            <a:endParaRPr lang="en-US" dirty="0" smtClean="0">
              <a:latin typeface="Arial" charset="0"/>
            </a:endParaRPr>
          </a:p>
        </p:txBody>
      </p:sp>
      <p:sp>
        <p:nvSpPr>
          <p:cNvPr id="81923" name="Subtitle 3"/>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Rectangle 1"/>
          <p:cNvSpPr>
            <a:spLocks/>
          </p:cNvSpPr>
          <p:nvPr/>
        </p:nvSpPr>
        <p:spPr bwMode="auto">
          <a:xfrm>
            <a:off x="381000" y="1905000"/>
            <a:ext cx="8394700" cy="25908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lnSpc>
                <a:spcPct val="80000"/>
              </a:lnSpc>
            </a:pPr>
            <a:r>
              <a:rPr lang="en-US" sz="3600" b="1" dirty="0" smtClean="0">
                <a:solidFill>
                  <a:srgbClr val="FF0000"/>
                </a:solidFill>
                <a:latin typeface="Arial"/>
                <a:ea typeface="Lucida Grande" charset="0"/>
                <a:cs typeface="Arial"/>
                <a:sym typeface="Lucida Grande" charset="0"/>
              </a:rPr>
              <a:t>The Business Model:</a:t>
            </a:r>
          </a:p>
          <a:p>
            <a:pPr algn="ctr">
              <a:lnSpc>
                <a:spcPct val="80000"/>
              </a:lnSpc>
            </a:pPr>
            <a:endParaRPr lang="en-US" sz="3600" dirty="0" smtClean="0">
              <a:solidFill>
                <a:srgbClr val="FF0000"/>
              </a:solidFill>
              <a:latin typeface="Arial"/>
              <a:ea typeface="Lucida Grande" charset="0"/>
              <a:cs typeface="Arial"/>
              <a:sym typeface="Lucida Grande" charset="0"/>
            </a:endParaRPr>
          </a:p>
          <a:p>
            <a:pPr algn="ctr">
              <a:lnSpc>
                <a:spcPct val="80000"/>
              </a:lnSpc>
            </a:pPr>
            <a:r>
              <a:rPr lang="en-US" sz="3600" dirty="0" smtClean="0">
                <a:solidFill>
                  <a:srgbClr val="FF0000"/>
                </a:solidFill>
                <a:latin typeface="Arial"/>
                <a:ea typeface="Lucida Grande" charset="0"/>
                <a:cs typeface="Arial"/>
                <a:sym typeface="Lucida Grande" charset="0"/>
              </a:rPr>
              <a:t>Any company </a:t>
            </a:r>
            <a:r>
              <a:rPr lang="en-US" sz="3600" dirty="0" smtClean="0">
                <a:solidFill>
                  <a:schemeClr val="tx1">
                    <a:lumMod val="95000"/>
                    <a:lumOff val="5000"/>
                  </a:schemeClr>
                </a:solidFill>
                <a:latin typeface="Arial"/>
                <a:ea typeface="Lucida Grande" charset="0"/>
                <a:cs typeface="Arial"/>
                <a:sym typeface="Lucida Grande" charset="0"/>
              </a:rPr>
              <a:t>can be described in </a:t>
            </a:r>
            <a:r>
              <a:rPr lang="en-US" sz="3600" dirty="0" smtClean="0">
                <a:solidFill>
                  <a:srgbClr val="FF0000"/>
                </a:solidFill>
                <a:latin typeface="Arial"/>
                <a:ea typeface="Lucida Grande" charset="0"/>
                <a:cs typeface="Arial"/>
                <a:sym typeface="Lucida Grande" charset="0"/>
              </a:rPr>
              <a:t/>
            </a:r>
            <a:br>
              <a:rPr lang="en-US" sz="3600" dirty="0" smtClean="0">
                <a:solidFill>
                  <a:srgbClr val="FF0000"/>
                </a:solidFill>
                <a:latin typeface="Arial"/>
                <a:ea typeface="Lucida Grande" charset="0"/>
                <a:cs typeface="Arial"/>
                <a:sym typeface="Lucida Grande" charset="0"/>
              </a:rPr>
            </a:br>
            <a:r>
              <a:rPr lang="en-US" sz="3600" dirty="0" smtClean="0">
                <a:solidFill>
                  <a:srgbClr val="FF0000"/>
                </a:solidFill>
                <a:latin typeface="Arial"/>
                <a:ea typeface="Lucida Grande" charset="0"/>
                <a:cs typeface="Arial"/>
                <a:sym typeface="Lucida Grande" charset="0"/>
              </a:rPr>
              <a:t>9 </a:t>
            </a:r>
            <a:r>
              <a:rPr lang="en-US" sz="3600" dirty="0">
                <a:solidFill>
                  <a:srgbClr val="FF0000"/>
                </a:solidFill>
                <a:latin typeface="Arial"/>
                <a:ea typeface="Lucida Grande" charset="0"/>
                <a:cs typeface="Arial"/>
                <a:sym typeface="Lucida Grande" charset="0"/>
              </a:rPr>
              <a:t>building </a:t>
            </a:r>
            <a:r>
              <a:rPr lang="en-US" sz="3600" dirty="0" smtClean="0">
                <a:solidFill>
                  <a:srgbClr val="FF0000"/>
                </a:solidFill>
                <a:latin typeface="Arial"/>
                <a:ea typeface="Lucida Grande" charset="0"/>
                <a:cs typeface="Arial"/>
                <a:sym typeface="Lucida Grande" charset="0"/>
              </a:rPr>
              <a:t>blocks</a:t>
            </a:r>
            <a:endParaRPr lang="en-US" sz="3600" dirty="0">
              <a:solidFill>
                <a:schemeClr val="tx1"/>
              </a:solidFill>
              <a:latin typeface="Arial"/>
              <a:ea typeface="Lucida Grande" charset="0"/>
              <a:cs typeface="Arial"/>
              <a:sym typeface="Lucida Grande" charset="0"/>
            </a:endParaRPr>
          </a:p>
        </p:txBody>
      </p:sp>
      <p:pic>
        <p:nvPicPr>
          <p:cNvPr id="3" name="Picture 5"/>
          <p:cNvPicPr>
            <a:picLocks noChangeAspect="1"/>
          </p:cNvPicPr>
          <p:nvPr/>
        </p:nvPicPr>
        <p:blipFill>
          <a:blip r:embed="rId2"/>
          <a:srcRect/>
          <a:stretch>
            <a:fillRect/>
          </a:stretch>
        </p:blipFill>
        <p:spPr bwMode="auto">
          <a:xfrm>
            <a:off x="3048000" y="4191000"/>
            <a:ext cx="3124200" cy="246898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usiness_model_canvas_highres.mo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srcRect/>
          <a:stretch>
            <a:fillRect/>
          </a:stretch>
        </p:blipFill>
        <p:spPr bwMode="auto">
          <a:xfrm>
            <a:off x="-177800" y="431800"/>
            <a:ext cx="9474200" cy="6299200"/>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57346" name="Rectangle 2"/>
          <p:cNvSpPr>
            <a:spLocks/>
          </p:cNvSpPr>
          <p:nvPr/>
        </p:nvSpPr>
        <p:spPr bwMode="auto">
          <a:xfrm>
            <a:off x="-177800" y="1930400"/>
            <a:ext cx="9474200" cy="21336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lnSpc>
                <a:spcPct val="90000"/>
              </a:lnSpc>
            </a:pPr>
            <a:r>
              <a:rPr lang="en-US" sz="7200" b="1" dirty="0">
                <a:solidFill>
                  <a:srgbClr val="FF0000"/>
                </a:solidFill>
                <a:latin typeface="Helvetica"/>
                <a:ea typeface="Lucida Grande" charset="0"/>
                <a:cs typeface="Helvetica"/>
                <a:sym typeface="Lucida Grande" charset="0"/>
              </a:rPr>
              <a:t>sketch out your business model</a:t>
            </a: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3400" y="0"/>
            <a:ext cx="8229600" cy="838200"/>
          </a:xfrm>
        </p:spPr>
        <p:txBody>
          <a:bodyPr/>
          <a:lstStyle/>
          <a:p>
            <a:pPr eaLnBrk="1" hangingPunct="1"/>
            <a:r>
              <a:rPr lang="en-US" dirty="0" smtClean="0">
                <a:solidFill>
                  <a:srgbClr val="FF0000"/>
                </a:solidFill>
                <a:ea typeface="ＭＳ Ｐゴシック" charset="-128"/>
              </a:rPr>
              <a:t>This Talk is Based On</a:t>
            </a:r>
            <a:endParaRPr lang="en-US" dirty="0">
              <a:ea typeface="ＭＳ Ｐゴシック" charset="-128"/>
            </a:endParaRPr>
          </a:p>
        </p:txBody>
      </p:sp>
      <p:sp>
        <p:nvSpPr>
          <p:cNvPr id="63491" name="Rectangle 3"/>
          <p:cNvSpPr>
            <a:spLocks noGrp="1" noChangeArrowheads="1"/>
          </p:cNvSpPr>
          <p:nvPr>
            <p:ph type="body" idx="1"/>
          </p:nvPr>
        </p:nvSpPr>
        <p:spPr>
          <a:xfrm>
            <a:off x="1295400" y="838200"/>
            <a:ext cx="6629400" cy="914400"/>
          </a:xfrm>
        </p:spPr>
        <p:txBody>
          <a:bodyPr/>
          <a:lstStyle/>
          <a:p>
            <a:pPr marL="285750" indent="-228600" algn="ctr" eaLnBrk="1" hangingPunct="1">
              <a:lnSpc>
                <a:spcPct val="80000"/>
              </a:lnSpc>
              <a:tabLst>
                <a:tab pos="457200" algn="l"/>
              </a:tabLst>
            </a:pPr>
            <a:r>
              <a:rPr lang="en-US" sz="2800" dirty="0">
                <a:latin typeface="Arial"/>
                <a:ea typeface="ＭＳ Ｐゴシック" charset="-128"/>
                <a:cs typeface="Arial"/>
              </a:rPr>
              <a:t>Business Model Generation</a:t>
            </a:r>
          </a:p>
          <a:p>
            <a:pPr marL="285750" indent="-228600" algn="ctr" eaLnBrk="1" hangingPunct="1">
              <a:lnSpc>
                <a:spcPct val="80000"/>
              </a:lnSpc>
              <a:tabLst>
                <a:tab pos="457200" algn="l"/>
              </a:tabLst>
            </a:pPr>
            <a:r>
              <a:rPr lang="en-US" sz="2800" dirty="0">
                <a:latin typeface="Arial"/>
                <a:ea typeface="ＭＳ Ｐゴシック" charset="-128"/>
                <a:cs typeface="Arial"/>
              </a:rPr>
              <a:t>Four Steps to the </a:t>
            </a:r>
            <a:r>
              <a:rPr lang="en-US" sz="2800" dirty="0" smtClean="0">
                <a:latin typeface="Arial"/>
                <a:ea typeface="ＭＳ Ｐゴシック" charset="-128"/>
                <a:cs typeface="Arial"/>
              </a:rPr>
              <a:t>Epiphany</a:t>
            </a:r>
          </a:p>
        </p:txBody>
      </p:sp>
      <p:pic>
        <p:nvPicPr>
          <p:cNvPr id="63492" name="Picture 6" descr="four steps cover"/>
          <p:cNvPicPr>
            <a:picLocks noChangeAspect="1" noChangeArrowheads="1"/>
          </p:cNvPicPr>
          <p:nvPr/>
        </p:nvPicPr>
        <p:blipFill>
          <a:blip r:embed="rId3"/>
          <a:srcRect l="10001" r="10001"/>
          <a:stretch>
            <a:fillRect/>
          </a:stretch>
        </p:blipFill>
        <p:spPr bwMode="auto">
          <a:xfrm>
            <a:off x="5334000" y="3505200"/>
            <a:ext cx="2377440" cy="2971800"/>
          </a:xfrm>
          <a:prstGeom prst="rect">
            <a:avLst/>
          </a:prstGeom>
          <a:noFill/>
          <a:ln w="9525">
            <a:noFill/>
            <a:miter lim="800000"/>
            <a:headEnd/>
            <a:tailEnd/>
          </a:ln>
        </p:spPr>
      </p:pic>
      <p:pic>
        <p:nvPicPr>
          <p:cNvPr id="63493" name="Picture 5"/>
          <p:cNvPicPr>
            <a:picLocks noChangeAspect="1"/>
          </p:cNvPicPr>
          <p:nvPr/>
        </p:nvPicPr>
        <p:blipFill>
          <a:blip r:embed="rId4"/>
          <a:srcRect/>
          <a:stretch>
            <a:fillRect/>
          </a:stretch>
        </p:blipFill>
        <p:spPr bwMode="auto">
          <a:xfrm>
            <a:off x="1600200" y="3657600"/>
            <a:ext cx="2590800" cy="2047447"/>
          </a:xfrm>
          <a:prstGeom prst="rect">
            <a:avLst/>
          </a:prstGeom>
          <a:noFill/>
          <a:ln w="9525">
            <a:noFill/>
            <a:miter lim="800000"/>
            <a:headEnd/>
            <a:tailEnd/>
          </a:ln>
        </p:spPr>
      </p:pic>
      <p:sp>
        <p:nvSpPr>
          <p:cNvPr id="10" name="TextBox 9"/>
          <p:cNvSpPr txBox="1"/>
          <p:nvPr/>
        </p:nvSpPr>
        <p:spPr>
          <a:xfrm>
            <a:off x="2209800" y="1219200"/>
            <a:ext cx="5181600" cy="523220"/>
          </a:xfrm>
          <a:prstGeom prst="rect">
            <a:avLst/>
          </a:prstGeom>
          <a:solidFill>
            <a:schemeClr val="bg1"/>
          </a:solidFill>
        </p:spPr>
        <p:txBody>
          <a:bodyPr wrap="square" rtlCol="0">
            <a:spAutoFit/>
          </a:bodyPr>
          <a:lstStyle/>
          <a:p>
            <a:pPr>
              <a:buFont typeface="Arial"/>
              <a:buChar char="•"/>
            </a:pPr>
            <a:r>
              <a:rPr lang="en-US" sz="2800" dirty="0" smtClean="0"/>
              <a:t> </a:t>
            </a:r>
            <a:r>
              <a:rPr lang="en-US" sz="2800" b="1" dirty="0" smtClean="0">
                <a:solidFill>
                  <a:srgbClr val="FF0000"/>
                </a:solidFill>
              </a:rPr>
              <a:t>The Startup Owners Manual</a:t>
            </a:r>
            <a:endParaRPr lang="en-US" sz="2800" b="1" dirty="0">
              <a:solidFill>
                <a:srgbClr val="FF0000"/>
              </a:solidFill>
            </a:endParaRPr>
          </a:p>
        </p:txBody>
      </p:sp>
      <p:pic>
        <p:nvPicPr>
          <p:cNvPr id="12" name="Picture 11" descr="Startup Owners Manual Hardcover.jpg"/>
          <p:cNvPicPr>
            <a:picLocks noChangeAspect="1"/>
          </p:cNvPicPr>
          <p:nvPr/>
        </p:nvPicPr>
        <p:blipFill>
          <a:blip r:embed="rId5"/>
          <a:stretch>
            <a:fillRect/>
          </a:stretch>
        </p:blipFill>
        <p:spPr>
          <a:xfrm>
            <a:off x="5029200" y="2357718"/>
            <a:ext cx="2768600" cy="3827182"/>
          </a:xfrm>
          <a:prstGeom prst="rect">
            <a:avLst/>
          </a:prstGeom>
        </p:spPr>
      </p:pic>
      <p:sp>
        <p:nvSpPr>
          <p:cNvPr id="8" name="Rectangle 7"/>
          <p:cNvSpPr/>
          <p:nvPr/>
        </p:nvSpPr>
        <p:spPr>
          <a:xfrm>
            <a:off x="5495848" y="6172200"/>
            <a:ext cx="2352752" cy="369332"/>
          </a:xfrm>
          <a:prstGeom prst="rect">
            <a:avLst/>
          </a:prstGeom>
        </p:spPr>
        <p:txBody>
          <a:bodyPr wrap="none">
            <a:spAutoFit/>
          </a:bodyPr>
          <a:lstStyle/>
          <a:p>
            <a:r>
              <a:rPr lang="en-US" u="sng" dirty="0" smtClean="0">
                <a:hlinkClick r:id="rId6"/>
              </a:rPr>
              <a:t>www.steveblank.com</a:t>
            </a: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23938"/>
            <a:ext cx="9144000" cy="5834062"/>
            <a:chOff x="0" y="0"/>
            <a:chExt cx="5760" cy="3674"/>
          </a:xfrm>
        </p:grpSpPr>
        <p:sp>
          <p:nvSpPr>
            <p:cNvPr id="32770" name="Rectangle 2"/>
            <p:cNvSpPr>
              <a:spLocks/>
            </p:cNvSpPr>
            <p:nvPr/>
          </p:nvSpPr>
          <p:spPr bwMode="auto">
            <a:xfrm>
              <a:off x="0" y="0"/>
              <a:ext cx="1135" cy="2744"/>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KEY</a:t>
              </a:r>
            </a:p>
            <a:p>
              <a:pPr algn="ctr"/>
              <a:r>
                <a:rPr lang="en-US" sz="1600">
                  <a:solidFill>
                    <a:srgbClr val="595959"/>
                  </a:solidFill>
                  <a:latin typeface="Eraser Dust" charset="0"/>
                  <a:ea typeface="Eraser Dust" charset="0"/>
                  <a:cs typeface="Eraser Dust" charset="0"/>
                  <a:sym typeface="Eraser Dust" charset="0"/>
                </a:rPr>
                <a:t>PARTNERS</a:t>
              </a:r>
            </a:p>
          </p:txBody>
        </p:sp>
        <p:sp>
          <p:nvSpPr>
            <p:cNvPr id="32771" name="Rectangle 3"/>
            <p:cNvSpPr>
              <a:spLocks/>
            </p:cNvSpPr>
            <p:nvPr/>
          </p:nvSpPr>
          <p:spPr bwMode="auto">
            <a:xfrm>
              <a:off x="2298" y="0"/>
              <a:ext cx="1205" cy="2744"/>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OFFER</a:t>
              </a:r>
            </a:p>
          </p:txBody>
        </p:sp>
        <p:sp>
          <p:nvSpPr>
            <p:cNvPr id="32772" name="Rectangle 4"/>
            <p:cNvSpPr>
              <a:spLocks/>
            </p:cNvSpPr>
            <p:nvPr/>
          </p:nvSpPr>
          <p:spPr bwMode="auto">
            <a:xfrm>
              <a:off x="3503" y="1394"/>
              <a:ext cx="1162" cy="1352"/>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CHANNELS</a:t>
              </a:r>
            </a:p>
          </p:txBody>
        </p:sp>
        <p:sp>
          <p:nvSpPr>
            <p:cNvPr id="32773" name="Rectangle 5"/>
            <p:cNvSpPr>
              <a:spLocks/>
            </p:cNvSpPr>
            <p:nvPr/>
          </p:nvSpPr>
          <p:spPr bwMode="auto">
            <a:xfrm>
              <a:off x="3503" y="0"/>
              <a:ext cx="1162" cy="1392"/>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 CUSTOMER RELATIONSHIPS</a:t>
              </a:r>
            </a:p>
          </p:txBody>
        </p:sp>
        <p:sp>
          <p:nvSpPr>
            <p:cNvPr id="32774" name="Rectangle 6"/>
            <p:cNvSpPr>
              <a:spLocks/>
            </p:cNvSpPr>
            <p:nvPr/>
          </p:nvSpPr>
          <p:spPr bwMode="auto">
            <a:xfrm>
              <a:off x="4666" y="0"/>
              <a:ext cx="1094" cy="2744"/>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CUSTOMER</a:t>
              </a:r>
              <a:endParaRPr lang="en-US" sz="1600">
                <a:solidFill>
                  <a:srgbClr val="FFFFFF"/>
                </a:solidFill>
                <a:latin typeface="Eraser Dust" charset="0"/>
                <a:ea typeface="Eraser Dust" charset="0"/>
                <a:cs typeface="Eraser Dust" charset="0"/>
                <a:sym typeface="Eraser Dust" charset="0"/>
              </a:endParaRPr>
            </a:p>
            <a:p>
              <a:pPr algn="ctr"/>
              <a:r>
                <a:rPr lang="en-US" sz="1600">
                  <a:solidFill>
                    <a:srgbClr val="595959"/>
                  </a:solidFill>
                  <a:latin typeface="Eraser Dust" charset="0"/>
                  <a:ea typeface="Eraser Dust" charset="0"/>
                  <a:cs typeface="Eraser Dust" charset="0"/>
                  <a:sym typeface="Eraser Dust" charset="0"/>
                </a:rPr>
                <a:t>SEGMENTS</a:t>
              </a:r>
            </a:p>
          </p:txBody>
        </p:sp>
        <p:sp>
          <p:nvSpPr>
            <p:cNvPr id="32775" name="Rectangle 7"/>
            <p:cNvSpPr>
              <a:spLocks/>
            </p:cNvSpPr>
            <p:nvPr/>
          </p:nvSpPr>
          <p:spPr bwMode="auto">
            <a:xfrm>
              <a:off x="2880" y="2744"/>
              <a:ext cx="2880" cy="930"/>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REVENUE STREAMS</a:t>
              </a:r>
            </a:p>
          </p:txBody>
        </p:sp>
        <p:sp>
          <p:nvSpPr>
            <p:cNvPr id="32776" name="Rectangle 8"/>
            <p:cNvSpPr>
              <a:spLocks/>
            </p:cNvSpPr>
            <p:nvPr/>
          </p:nvSpPr>
          <p:spPr bwMode="auto">
            <a:xfrm>
              <a:off x="0" y="2744"/>
              <a:ext cx="2880" cy="930"/>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COST STRUCTURE</a:t>
              </a:r>
            </a:p>
          </p:txBody>
        </p:sp>
        <p:sp>
          <p:nvSpPr>
            <p:cNvPr id="32777" name="Rectangle 9"/>
            <p:cNvSpPr>
              <a:spLocks/>
            </p:cNvSpPr>
            <p:nvPr/>
          </p:nvSpPr>
          <p:spPr bwMode="auto">
            <a:xfrm>
              <a:off x="1135" y="0"/>
              <a:ext cx="1162" cy="1392"/>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KEY</a:t>
              </a:r>
              <a:endParaRPr lang="en-US" sz="1600">
                <a:solidFill>
                  <a:srgbClr val="FFFFFF"/>
                </a:solidFill>
                <a:latin typeface="Eraser Dust" charset="0"/>
                <a:ea typeface="Eraser Dust" charset="0"/>
                <a:cs typeface="Eraser Dust" charset="0"/>
                <a:sym typeface="Eraser Dust" charset="0"/>
              </a:endParaRPr>
            </a:p>
            <a:p>
              <a:pPr algn="ctr"/>
              <a:r>
                <a:rPr lang="en-US" sz="1600">
                  <a:solidFill>
                    <a:srgbClr val="595959"/>
                  </a:solidFill>
                  <a:latin typeface="Eraser Dust" charset="0"/>
                  <a:ea typeface="Eraser Dust" charset="0"/>
                  <a:cs typeface="Eraser Dust" charset="0"/>
                  <a:sym typeface="Eraser Dust" charset="0"/>
                </a:rPr>
                <a:t>ACTIVITIES</a:t>
              </a:r>
            </a:p>
          </p:txBody>
        </p:sp>
        <p:sp>
          <p:nvSpPr>
            <p:cNvPr id="32778" name="Rectangle 10"/>
            <p:cNvSpPr>
              <a:spLocks/>
            </p:cNvSpPr>
            <p:nvPr/>
          </p:nvSpPr>
          <p:spPr bwMode="auto">
            <a:xfrm>
              <a:off x="1135" y="1394"/>
              <a:ext cx="1162" cy="1352"/>
            </a:xfrm>
            <a:prstGeom prst="rect">
              <a:avLst/>
            </a:prstGeom>
            <a:noFill/>
            <a:ln w="25400">
              <a:solidFill>
                <a:srgbClr val="7F7F7F"/>
              </a:solidFill>
              <a:prstDash val="solid"/>
              <a:miter lim="800000"/>
              <a:headEnd type="none" w="med" len="med"/>
              <a:tailEnd type="none" w="med" len="med"/>
            </a:ln>
          </p:spPr>
          <p:txBody>
            <a:bodyPr lIns="0" tIns="0" rIns="0" bIns="0">
              <a:prstTxWarp prst="textNoShape">
                <a:avLst/>
              </a:prstTxWarp>
            </a:bodyPr>
            <a:lstStyle/>
            <a:p>
              <a:pPr algn="ctr"/>
              <a:r>
                <a:rPr lang="en-US" sz="1600">
                  <a:solidFill>
                    <a:srgbClr val="595959"/>
                  </a:solidFill>
                  <a:latin typeface="Eraser Dust" charset="0"/>
                  <a:ea typeface="Eraser Dust" charset="0"/>
                  <a:cs typeface="Eraser Dust" charset="0"/>
                  <a:sym typeface="Eraser Dust" charset="0"/>
                </a:rPr>
                <a:t>KEY</a:t>
              </a:r>
              <a:endParaRPr lang="en-US" sz="1600">
                <a:solidFill>
                  <a:srgbClr val="FFFFFF"/>
                </a:solidFill>
                <a:latin typeface="Eraser Dust" charset="0"/>
                <a:ea typeface="Eraser Dust" charset="0"/>
                <a:cs typeface="Eraser Dust" charset="0"/>
                <a:sym typeface="Eraser Dust" charset="0"/>
              </a:endParaRPr>
            </a:p>
            <a:p>
              <a:pPr algn="ctr"/>
              <a:r>
                <a:rPr lang="en-US" sz="1600">
                  <a:solidFill>
                    <a:srgbClr val="595959"/>
                  </a:solidFill>
                  <a:latin typeface="Eraser Dust" charset="0"/>
                  <a:ea typeface="Eraser Dust" charset="0"/>
                  <a:cs typeface="Eraser Dust" charset="0"/>
                  <a:sym typeface="Eraser Dust" charset="0"/>
                </a:rPr>
                <a:t>RESOURCES</a:t>
              </a:r>
            </a:p>
          </p:txBody>
        </p:sp>
      </p:grpSp>
      <p:grpSp>
        <p:nvGrpSpPr>
          <p:cNvPr id="3" name="Group 12"/>
          <p:cNvGrpSpPr>
            <a:grpSpLocks/>
          </p:cNvGrpSpPr>
          <p:nvPr/>
        </p:nvGrpSpPr>
        <p:grpSpPr bwMode="auto">
          <a:xfrm rot="180000">
            <a:off x="6840538" y="2309813"/>
            <a:ext cx="2865437" cy="1162050"/>
            <a:chOff x="0" y="0"/>
            <a:chExt cx="1804" cy="731"/>
          </a:xfrm>
        </p:grpSpPr>
        <p:pic>
          <p:nvPicPr>
            <p:cNvPr id="32781" name="Picture 13"/>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782" name="Rectangle 14"/>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4" name="Group 15"/>
          <p:cNvGrpSpPr>
            <a:grpSpLocks/>
          </p:cNvGrpSpPr>
          <p:nvPr/>
        </p:nvGrpSpPr>
        <p:grpSpPr bwMode="auto">
          <a:xfrm rot="-420000">
            <a:off x="1290638" y="3732213"/>
            <a:ext cx="2865437" cy="1162050"/>
            <a:chOff x="0" y="0"/>
            <a:chExt cx="1804" cy="731"/>
          </a:xfrm>
        </p:grpSpPr>
        <p:pic>
          <p:nvPicPr>
            <p:cNvPr id="32784" name="Picture 16"/>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785" name="Rectangle 17"/>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5" name="Group 18"/>
          <p:cNvGrpSpPr>
            <a:grpSpLocks/>
          </p:cNvGrpSpPr>
          <p:nvPr/>
        </p:nvGrpSpPr>
        <p:grpSpPr bwMode="auto">
          <a:xfrm rot="120000">
            <a:off x="1570038" y="2182813"/>
            <a:ext cx="2865437" cy="1162050"/>
            <a:chOff x="0" y="0"/>
            <a:chExt cx="1804" cy="731"/>
          </a:xfrm>
        </p:grpSpPr>
        <p:pic>
          <p:nvPicPr>
            <p:cNvPr id="32787" name="Picture 19"/>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788" name="Rectangle 20"/>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6" name="Group 21"/>
          <p:cNvGrpSpPr>
            <a:grpSpLocks/>
          </p:cNvGrpSpPr>
          <p:nvPr/>
        </p:nvGrpSpPr>
        <p:grpSpPr bwMode="auto">
          <a:xfrm rot="-420000">
            <a:off x="-536575" y="2525713"/>
            <a:ext cx="2863850" cy="1162050"/>
            <a:chOff x="0" y="0"/>
            <a:chExt cx="1804" cy="731"/>
          </a:xfrm>
        </p:grpSpPr>
        <p:pic>
          <p:nvPicPr>
            <p:cNvPr id="32790" name="Picture 22"/>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791" name="Rectangle 23"/>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7" name="Group 24"/>
          <p:cNvGrpSpPr>
            <a:grpSpLocks/>
          </p:cNvGrpSpPr>
          <p:nvPr/>
        </p:nvGrpSpPr>
        <p:grpSpPr bwMode="auto">
          <a:xfrm rot="-720000">
            <a:off x="84138" y="5535613"/>
            <a:ext cx="2865437" cy="1162050"/>
            <a:chOff x="0" y="0"/>
            <a:chExt cx="1804" cy="731"/>
          </a:xfrm>
        </p:grpSpPr>
        <p:pic>
          <p:nvPicPr>
            <p:cNvPr id="32793" name="Picture 25"/>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794" name="Rectangle 26"/>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8" name="Group 27"/>
          <p:cNvGrpSpPr>
            <a:grpSpLocks/>
          </p:cNvGrpSpPr>
          <p:nvPr/>
        </p:nvGrpSpPr>
        <p:grpSpPr bwMode="auto">
          <a:xfrm rot="-420000">
            <a:off x="985838" y="1357313"/>
            <a:ext cx="2865437" cy="1162050"/>
            <a:chOff x="0" y="0"/>
            <a:chExt cx="1804" cy="731"/>
          </a:xfrm>
        </p:grpSpPr>
        <p:pic>
          <p:nvPicPr>
            <p:cNvPr id="32796" name="Picture 28"/>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797" name="Rectangle 29"/>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9" name="Group 30"/>
          <p:cNvGrpSpPr>
            <a:grpSpLocks/>
          </p:cNvGrpSpPr>
          <p:nvPr/>
        </p:nvGrpSpPr>
        <p:grpSpPr bwMode="auto">
          <a:xfrm rot="479999">
            <a:off x="2230438" y="5408613"/>
            <a:ext cx="2865437" cy="1162050"/>
            <a:chOff x="0" y="0"/>
            <a:chExt cx="1804" cy="731"/>
          </a:xfrm>
        </p:grpSpPr>
        <p:pic>
          <p:nvPicPr>
            <p:cNvPr id="32799" name="Picture 31"/>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800" name="Rectangle 32"/>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10" name="Group 33"/>
          <p:cNvGrpSpPr>
            <a:grpSpLocks/>
          </p:cNvGrpSpPr>
          <p:nvPr/>
        </p:nvGrpSpPr>
        <p:grpSpPr bwMode="auto">
          <a:xfrm rot="-540000">
            <a:off x="4668838" y="3325813"/>
            <a:ext cx="2865437" cy="1162050"/>
            <a:chOff x="0" y="0"/>
            <a:chExt cx="1804" cy="731"/>
          </a:xfrm>
        </p:grpSpPr>
        <p:pic>
          <p:nvPicPr>
            <p:cNvPr id="32802" name="Picture 34"/>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803" name="Rectangle 35"/>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11" name="Group 36"/>
          <p:cNvGrpSpPr>
            <a:grpSpLocks/>
          </p:cNvGrpSpPr>
          <p:nvPr/>
        </p:nvGrpSpPr>
        <p:grpSpPr bwMode="auto">
          <a:xfrm rot="180000">
            <a:off x="5418138" y="4176713"/>
            <a:ext cx="2865437" cy="1162050"/>
            <a:chOff x="0" y="0"/>
            <a:chExt cx="1804" cy="731"/>
          </a:xfrm>
        </p:grpSpPr>
        <p:pic>
          <p:nvPicPr>
            <p:cNvPr id="32805" name="Picture 37"/>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806" name="Rectangle 38"/>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grpSp>
        <p:nvGrpSpPr>
          <p:cNvPr id="12" name="Group 39"/>
          <p:cNvGrpSpPr>
            <a:grpSpLocks/>
          </p:cNvGrpSpPr>
          <p:nvPr/>
        </p:nvGrpSpPr>
        <p:grpSpPr bwMode="auto">
          <a:xfrm rot="120000">
            <a:off x="5797127" y="5531084"/>
            <a:ext cx="2608034" cy="1281797"/>
            <a:chOff x="0" y="0"/>
            <a:chExt cx="1804" cy="731"/>
          </a:xfrm>
        </p:grpSpPr>
        <p:pic>
          <p:nvPicPr>
            <p:cNvPr id="32808" name="Picture 40"/>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809" name="Rectangle 41"/>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dirty="0">
                  <a:solidFill>
                    <a:schemeClr val="tx1"/>
                  </a:solidFill>
                  <a:latin typeface="squeaky chalk sound" charset="0"/>
                  <a:ea typeface="squeaky chalk sound" charset="0"/>
                  <a:cs typeface="squeaky chalk sound" charset="0"/>
                  <a:sym typeface="squeaky chalk sound" charset="0"/>
                </a:rPr>
                <a:t>building</a:t>
              </a:r>
            </a:p>
            <a:p>
              <a:pPr algn="ctr"/>
              <a:r>
                <a:rPr lang="en-US" sz="1600" b="1" dirty="0">
                  <a:solidFill>
                    <a:schemeClr val="tx1"/>
                  </a:solidFill>
                  <a:latin typeface="squeaky chalk sound" charset="0"/>
                  <a:ea typeface="squeaky chalk sound" charset="0"/>
                  <a:cs typeface="squeaky chalk sound" charset="0"/>
                  <a:sym typeface="squeaky chalk sound" charset="0"/>
                </a:rPr>
                <a:t>block</a:t>
              </a:r>
            </a:p>
          </p:txBody>
        </p:sp>
      </p:grpSp>
      <p:grpSp>
        <p:nvGrpSpPr>
          <p:cNvPr id="13" name="Group 42"/>
          <p:cNvGrpSpPr>
            <a:grpSpLocks/>
          </p:cNvGrpSpPr>
          <p:nvPr/>
        </p:nvGrpSpPr>
        <p:grpSpPr bwMode="auto">
          <a:xfrm rot="-420000">
            <a:off x="5049838" y="1357313"/>
            <a:ext cx="2865437" cy="1162050"/>
            <a:chOff x="0" y="0"/>
            <a:chExt cx="1804" cy="731"/>
          </a:xfrm>
        </p:grpSpPr>
        <p:pic>
          <p:nvPicPr>
            <p:cNvPr id="32811" name="Picture 43"/>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812" name="Rectangle 44"/>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sp>
        <p:nvSpPr>
          <p:cNvPr id="32813" name="Rectangle 45"/>
          <p:cNvSpPr>
            <a:spLocks/>
          </p:cNvSpPr>
          <p:nvPr/>
        </p:nvSpPr>
        <p:spPr bwMode="auto">
          <a:xfrm>
            <a:off x="7938" y="152400"/>
            <a:ext cx="9144000" cy="660400"/>
          </a:xfrm>
          <a:prstGeom prst="rect">
            <a:avLst/>
          </a:prstGeom>
          <a:noFill/>
          <a:ln w="9525">
            <a:noFill/>
            <a:miter lim="800000"/>
            <a:headEnd type="none" w="med" len="med"/>
            <a:tailEnd type="none" w="med" len="med"/>
          </a:ln>
        </p:spPr>
        <p:txBody>
          <a:bodyPr lIns="0" tIns="0" rIns="0" bIns="0">
            <a:prstTxWarp prst="textNoShape">
              <a:avLst/>
            </a:prstTxWarp>
          </a:bodyPr>
          <a:lstStyle/>
          <a:p>
            <a:pPr algn="ctr"/>
            <a:r>
              <a:rPr lang="en-US" sz="3600" b="1" dirty="0" smtClean="0">
                <a:solidFill>
                  <a:schemeClr val="bg1">
                    <a:lumMod val="50000"/>
                  </a:schemeClr>
                </a:solidFill>
                <a:latin typeface="Eraser Dust" charset="0"/>
                <a:ea typeface="Eraser Dust" charset="0"/>
                <a:cs typeface="Eraser Dust" charset="0"/>
                <a:sym typeface="Eraser Dust" charset="0"/>
              </a:rPr>
              <a:t>Business </a:t>
            </a:r>
            <a:r>
              <a:rPr lang="en-US" sz="3600" b="1" dirty="0">
                <a:solidFill>
                  <a:schemeClr val="bg1">
                    <a:lumMod val="50000"/>
                  </a:schemeClr>
                </a:solidFill>
                <a:latin typeface="Eraser Dust" charset="0"/>
                <a:ea typeface="Eraser Dust" charset="0"/>
                <a:cs typeface="Eraser Dust" charset="0"/>
                <a:sym typeface="Eraser Dust" charset="0"/>
              </a:rPr>
              <a:t>Model </a:t>
            </a:r>
            <a:r>
              <a:rPr lang="en-US" sz="3600" b="1" dirty="0" smtClean="0">
                <a:solidFill>
                  <a:schemeClr val="bg1">
                    <a:lumMod val="50000"/>
                  </a:schemeClr>
                </a:solidFill>
                <a:latin typeface="Eraser Dust" charset="0"/>
                <a:ea typeface="Eraser Dust" charset="0"/>
                <a:cs typeface="Eraser Dust" charset="0"/>
                <a:sym typeface="Eraser Dust" charset="0"/>
              </a:rPr>
              <a:t>Canvas – Any Business</a:t>
            </a:r>
            <a:endParaRPr lang="en-US" sz="3600" b="1" dirty="0">
              <a:solidFill>
                <a:schemeClr val="bg1">
                  <a:lumMod val="50000"/>
                </a:schemeClr>
              </a:solidFill>
              <a:latin typeface="Eraser Dust" charset="0"/>
              <a:ea typeface="Eraser Dust" charset="0"/>
              <a:cs typeface="Eraser Dust" charset="0"/>
              <a:sym typeface="Eraser Dust" charset="0"/>
            </a:endParaRPr>
          </a:p>
        </p:txBody>
      </p:sp>
      <p:grpSp>
        <p:nvGrpSpPr>
          <p:cNvPr id="14" name="Group 46"/>
          <p:cNvGrpSpPr>
            <a:grpSpLocks/>
          </p:cNvGrpSpPr>
          <p:nvPr/>
        </p:nvGrpSpPr>
        <p:grpSpPr bwMode="auto">
          <a:xfrm rot="-540000">
            <a:off x="3170238" y="2309813"/>
            <a:ext cx="2865437" cy="1162050"/>
            <a:chOff x="0" y="0"/>
            <a:chExt cx="1804" cy="731"/>
          </a:xfrm>
        </p:grpSpPr>
        <p:pic>
          <p:nvPicPr>
            <p:cNvPr id="32815" name="Picture 47"/>
            <p:cNvPicPr>
              <a:picLocks noChangeArrowheads="1"/>
            </p:cNvPicPr>
            <p:nvPr/>
          </p:nvPicPr>
          <p:blipFill>
            <a:blip r:embed="rId2"/>
            <a:srcRect/>
            <a:stretch>
              <a:fillRect/>
            </a:stretch>
          </p:blipFill>
          <p:spPr bwMode="auto">
            <a:xfrm rot="163577">
              <a:off x="14" y="41"/>
              <a:ext cx="1776" cy="648"/>
            </a:xfrm>
            <a:prstGeom prst="rect">
              <a:avLst/>
            </a:prstGeom>
            <a:noFill/>
            <a:ln w="12700">
              <a:noFill/>
              <a:miter lim="800000"/>
              <a:headEnd/>
              <a:tailEnd/>
            </a:ln>
          </p:spPr>
        </p:pic>
        <p:sp>
          <p:nvSpPr>
            <p:cNvPr id="32816" name="Rectangle 48"/>
            <p:cNvSpPr>
              <a:spLocks/>
            </p:cNvSpPr>
            <p:nvPr/>
          </p:nvSpPr>
          <p:spPr bwMode="auto">
            <a:xfrm rot="180000">
              <a:off x="443" y="175"/>
              <a:ext cx="896" cy="400"/>
            </a:xfrm>
            <a:prstGeom prst="rect">
              <a:avLst/>
            </a:prstGeom>
            <a:noFill/>
            <a:ln w="12700">
              <a:noFill/>
              <a:miter lim="800000"/>
              <a:headEnd type="none" w="med" len="med"/>
              <a:tailEnd type="none" w="med" len="med"/>
            </a:ln>
          </p:spPr>
          <p:txBody>
            <a:bodyPr lIns="0" tIns="0" rIns="0" bIns="0">
              <a:prstTxWarp prst="textNoShape">
                <a:avLst/>
              </a:prstTxWarp>
            </a:bodyPr>
            <a:lstStyle/>
            <a:p>
              <a:pPr algn="ctr"/>
              <a:r>
                <a:rPr lang="en-US" sz="1600" b="1">
                  <a:solidFill>
                    <a:schemeClr val="tx1"/>
                  </a:solidFill>
                  <a:latin typeface="squeaky chalk sound" charset="0"/>
                  <a:ea typeface="squeaky chalk sound" charset="0"/>
                  <a:cs typeface="squeaky chalk sound" charset="0"/>
                  <a:sym typeface="squeaky chalk sound" charset="0"/>
                </a:rPr>
                <a:t>building</a:t>
              </a:r>
            </a:p>
            <a:p>
              <a:pPr algn="ctr"/>
              <a:r>
                <a:rPr lang="en-US" sz="1600" b="1">
                  <a:solidFill>
                    <a:schemeClr val="tx1"/>
                  </a:solidFill>
                  <a:latin typeface="squeaky chalk sound" charset="0"/>
                  <a:ea typeface="squeaky chalk sound" charset="0"/>
                  <a:cs typeface="squeaky chalk sound" charset="0"/>
                  <a:sym typeface="squeaky chalk sound" charset="0"/>
                </a:rPr>
                <a:t>block</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7821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3000"/>
                            </p:stCondLst>
                            <p:childTnLst>
                              <p:par>
                                <p:cTn id="29" presetID="15"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5" fill="hold">
                            <p:stCondLst>
                              <p:cond delay="4000"/>
                            </p:stCondLst>
                            <p:childTnLst>
                              <p:par>
                                <p:cTn id="36" presetID="15"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50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fltVal val="0"/>
                                          </p:val>
                                        </p:tav>
                                        <p:tav tm="100000">
                                          <p:val>
                                            <p:strVal val="#ppt_w"/>
                                          </p:val>
                                        </p:tav>
                                      </p:tavLst>
                                    </p:anim>
                                    <p:anim calcmode="lin" valueType="num">
                                      <p:cBhvr>
                                        <p:cTn id="46" dur="1000" fill="hold"/>
                                        <p:tgtEl>
                                          <p:spTgt spid="5"/>
                                        </p:tgtEl>
                                        <p:attrNameLst>
                                          <p:attrName>ppt_h</p:attrName>
                                        </p:attrNameLst>
                                      </p:cBhvr>
                                      <p:tavLst>
                                        <p:tav tm="0">
                                          <p:val>
                                            <p:fltVal val="0"/>
                                          </p:val>
                                        </p:tav>
                                        <p:tav tm="100000">
                                          <p:val>
                                            <p:strVal val="#ppt_h"/>
                                          </p:val>
                                        </p:tav>
                                      </p:tavLst>
                                    </p:anim>
                                    <p:anim calcmode="lin" valueType="num">
                                      <p:cBhvr>
                                        <p:cTn id="4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p:stCondLst>
                              <p:cond delay="6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anim calcmode="lin" valueType="num">
                                      <p:cBhvr>
                                        <p:cTn id="5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7000"/>
                            </p:stCondLst>
                            <p:childTnLst>
                              <p:par>
                                <p:cTn id="57" presetID="15"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1000" fill="hold"/>
                                        <p:tgtEl>
                                          <p:spTgt spid="8"/>
                                        </p:tgtEl>
                                        <p:attrNameLst>
                                          <p:attrName>ppt_w</p:attrName>
                                        </p:attrNameLst>
                                      </p:cBhvr>
                                      <p:tavLst>
                                        <p:tav tm="0">
                                          <p:val>
                                            <p:fltVal val="0"/>
                                          </p:val>
                                        </p:tav>
                                        <p:tav tm="100000">
                                          <p:val>
                                            <p:strVal val="#ppt_w"/>
                                          </p:val>
                                        </p:tav>
                                      </p:tavLst>
                                    </p:anim>
                                    <p:anim calcmode="lin" valueType="num">
                                      <p:cBhvr>
                                        <p:cTn id="60" dur="1000" fill="hold"/>
                                        <p:tgtEl>
                                          <p:spTgt spid="8"/>
                                        </p:tgtEl>
                                        <p:attrNameLst>
                                          <p:attrName>ppt_h</p:attrName>
                                        </p:attrNameLst>
                                      </p:cBhvr>
                                      <p:tavLst>
                                        <p:tav tm="0">
                                          <p:val>
                                            <p:fltVal val="0"/>
                                          </p:val>
                                        </p:tav>
                                        <p:tav tm="100000">
                                          <p:val>
                                            <p:strVal val="#ppt_h"/>
                                          </p:val>
                                        </p:tav>
                                      </p:tavLst>
                                    </p:anim>
                                    <p:anim calcmode="lin" valueType="num">
                                      <p:cBhvr>
                                        <p:cTn id="6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63" fill="hold">
                            <p:stCondLst>
                              <p:cond delay="8000"/>
                            </p:stCondLst>
                            <p:childTnLst>
                              <p:par>
                                <p:cTn id="64" presetID="15" presetClass="entr" presetSubtype="0"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1000" fill="hold"/>
                                        <p:tgtEl>
                                          <p:spTgt spid="7"/>
                                        </p:tgtEl>
                                        <p:attrNameLst>
                                          <p:attrName>ppt_w</p:attrName>
                                        </p:attrNameLst>
                                      </p:cBhvr>
                                      <p:tavLst>
                                        <p:tav tm="0">
                                          <p:val>
                                            <p:fltVal val="0"/>
                                          </p:val>
                                        </p:tav>
                                        <p:tav tm="100000">
                                          <p:val>
                                            <p:strVal val="#ppt_w"/>
                                          </p:val>
                                        </p:tav>
                                      </p:tavLst>
                                    </p:anim>
                                    <p:anim calcmode="lin" valueType="num">
                                      <p:cBhvr>
                                        <p:cTn id="67" dur="1000" fill="hold"/>
                                        <p:tgtEl>
                                          <p:spTgt spid="7"/>
                                        </p:tgtEl>
                                        <p:attrNameLst>
                                          <p:attrName>ppt_h</p:attrName>
                                        </p:attrNameLst>
                                      </p:cBhvr>
                                      <p:tavLst>
                                        <p:tav tm="0">
                                          <p:val>
                                            <p:fltVal val="0"/>
                                          </p:val>
                                        </p:tav>
                                        <p:tav tm="100000">
                                          <p:val>
                                            <p:strVal val="#ppt_h"/>
                                          </p:val>
                                        </p:tav>
                                      </p:tavLst>
                                    </p:anim>
                                    <p:anim calcmode="lin" valueType="num">
                                      <p:cBhvr>
                                        <p:cTn id="6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70" fill="hold">
                            <p:stCondLst>
                              <p:cond delay="9000"/>
                            </p:stCondLst>
                            <p:childTnLst>
                              <p:par>
                                <p:cTn id="71" presetID="15" presetClass="entr" presetSubtype="0"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 calcmode="lin" valueType="num">
                                      <p:cBhvr>
                                        <p:cTn id="7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7" fill="hold">
                            <p:stCondLst>
                              <p:cond delay="10000"/>
                            </p:stCondLst>
                            <p:childTnLst>
                              <p:par>
                                <p:cTn id="78" presetID="15" presetClass="entr" presetSubtype="0" fill="hold"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1000" fill="hold"/>
                                        <p:tgtEl>
                                          <p:spTgt spid="12"/>
                                        </p:tgtEl>
                                        <p:attrNameLst>
                                          <p:attrName>ppt_w</p:attrName>
                                        </p:attrNameLst>
                                      </p:cBhvr>
                                      <p:tavLst>
                                        <p:tav tm="0">
                                          <p:val>
                                            <p:fltVal val="0"/>
                                          </p:val>
                                        </p:tav>
                                        <p:tav tm="100000">
                                          <p:val>
                                            <p:strVal val="#ppt_w"/>
                                          </p:val>
                                        </p:tav>
                                      </p:tavLst>
                                    </p:anim>
                                    <p:anim calcmode="lin" valueType="num">
                                      <p:cBhvr>
                                        <p:cTn id="81" dur="1000" fill="hold"/>
                                        <p:tgtEl>
                                          <p:spTgt spid="12"/>
                                        </p:tgtEl>
                                        <p:attrNameLst>
                                          <p:attrName>ppt_h</p:attrName>
                                        </p:attrNameLst>
                                      </p:cBhvr>
                                      <p:tavLst>
                                        <p:tav tm="0">
                                          <p:val>
                                            <p:fltVal val="0"/>
                                          </p:val>
                                        </p:tav>
                                        <p:tav tm="100000">
                                          <p:val>
                                            <p:strVal val="#ppt_h"/>
                                          </p:val>
                                        </p:tav>
                                      </p:tavLst>
                                    </p:anim>
                                    <p:anim calcmode="lin" valueType="num">
                                      <p:cBhvr>
                                        <p:cTn id="8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381000" y="1143000"/>
            <a:ext cx="8305800" cy="5521938"/>
          </a:xfrm>
          <a:prstGeom prst="rect">
            <a:avLst/>
          </a:prstGeom>
        </p:spPr>
      </p:pic>
      <p:sp>
        <p:nvSpPr>
          <p:cNvPr id="8" name="TextBox 7"/>
          <p:cNvSpPr txBox="1"/>
          <p:nvPr/>
        </p:nvSpPr>
        <p:spPr>
          <a:xfrm>
            <a:off x="3091895" y="381000"/>
            <a:ext cx="2494568" cy="646331"/>
          </a:xfrm>
          <a:prstGeom prst="rect">
            <a:avLst/>
          </a:prstGeom>
          <a:noFill/>
        </p:spPr>
        <p:txBody>
          <a:bodyPr wrap="none" rtlCol="0">
            <a:spAutoFit/>
          </a:bodyPr>
          <a:lstStyle/>
          <a:p>
            <a:pPr algn="ctr"/>
            <a:r>
              <a:rPr lang="en-US" sz="3600" b="1" dirty="0" smtClean="0"/>
              <a:t>9 Guesses</a:t>
            </a:r>
            <a:endParaRPr lang="en-US" sz="3600" dirty="0" smtClean="0"/>
          </a:p>
        </p:txBody>
      </p:sp>
      <p:sp>
        <p:nvSpPr>
          <p:cNvPr id="5" name="TextBox 4"/>
          <p:cNvSpPr txBox="1"/>
          <p:nvPr/>
        </p:nvSpPr>
        <p:spPr>
          <a:xfrm>
            <a:off x="533400" y="24384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16" name="TextBox 15"/>
          <p:cNvSpPr txBox="1"/>
          <p:nvPr/>
        </p:nvSpPr>
        <p:spPr>
          <a:xfrm>
            <a:off x="2286000" y="24384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17" name="TextBox 16"/>
          <p:cNvSpPr txBox="1"/>
          <p:nvPr/>
        </p:nvSpPr>
        <p:spPr>
          <a:xfrm>
            <a:off x="3810000" y="34290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18" name="TextBox 17"/>
          <p:cNvSpPr txBox="1"/>
          <p:nvPr/>
        </p:nvSpPr>
        <p:spPr>
          <a:xfrm>
            <a:off x="2057400" y="40386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19" name="TextBox 18"/>
          <p:cNvSpPr txBox="1"/>
          <p:nvPr/>
        </p:nvSpPr>
        <p:spPr>
          <a:xfrm>
            <a:off x="5410200" y="22098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20" name="TextBox 19"/>
          <p:cNvSpPr txBox="1"/>
          <p:nvPr/>
        </p:nvSpPr>
        <p:spPr>
          <a:xfrm>
            <a:off x="7086600" y="26670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21" name="TextBox 20"/>
          <p:cNvSpPr txBox="1"/>
          <p:nvPr/>
        </p:nvSpPr>
        <p:spPr>
          <a:xfrm>
            <a:off x="5410200" y="39624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22" name="TextBox 21"/>
          <p:cNvSpPr txBox="1"/>
          <p:nvPr/>
        </p:nvSpPr>
        <p:spPr>
          <a:xfrm>
            <a:off x="5791200" y="57912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
        <p:nvSpPr>
          <p:cNvPr id="23" name="TextBox 22"/>
          <p:cNvSpPr txBox="1"/>
          <p:nvPr/>
        </p:nvSpPr>
        <p:spPr>
          <a:xfrm>
            <a:off x="1905000" y="5638800"/>
            <a:ext cx="1282397" cy="523220"/>
          </a:xfrm>
          <a:prstGeom prst="rect">
            <a:avLst/>
          </a:prstGeom>
          <a:solidFill>
            <a:schemeClr val="bg1"/>
          </a:solidFill>
        </p:spPr>
        <p:txBody>
          <a:bodyPr wrap="square" rtlCol="0">
            <a:spAutoFit/>
          </a:bodyPr>
          <a:lstStyle/>
          <a:p>
            <a:r>
              <a:rPr lang="en-US" sz="2800" b="1" dirty="0" smtClean="0">
                <a:solidFill>
                  <a:srgbClr val="FF0000"/>
                </a:solidFill>
              </a:rPr>
              <a:t>Guess</a:t>
            </a:r>
            <a:endParaRPr lang="en-US" b="1"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75280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p:txBody>
          <a:bodyPr/>
          <a:lstStyle/>
          <a:p>
            <a:r>
              <a:rPr lang="en-US" dirty="0" smtClean="0">
                <a:latin typeface="Arial" charset="0"/>
              </a:rPr>
              <a:t>Startup Tool #3: </a:t>
            </a:r>
            <a:br>
              <a:rPr lang="en-US" dirty="0" smtClean="0">
                <a:latin typeface="Arial" charset="0"/>
              </a:rPr>
            </a:br>
            <a:r>
              <a:rPr lang="en-US" dirty="0" smtClean="0">
                <a:solidFill>
                  <a:srgbClr val="FF0000"/>
                </a:solidFill>
                <a:latin typeface="Arial" charset="0"/>
              </a:rPr>
              <a:t>Customer </a:t>
            </a:r>
            <a:r>
              <a:rPr lang="en-US" dirty="0" smtClean="0">
                <a:latin typeface="Arial" charset="0"/>
              </a:rPr>
              <a:t>Development</a:t>
            </a:r>
          </a:p>
        </p:txBody>
      </p:sp>
      <p:sp>
        <p:nvSpPr>
          <p:cNvPr id="81923" name="Subtitle 3"/>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2"/>
          <p:cNvSpPr>
            <a:spLocks noGrp="1"/>
          </p:cNvSpPr>
          <p:nvPr>
            <p:ph type="ctrTitle"/>
          </p:nvPr>
        </p:nvSpPr>
        <p:spPr/>
        <p:txBody>
          <a:bodyPr/>
          <a:lstStyle/>
          <a:p>
            <a:r>
              <a:rPr lang="en-US" dirty="0" smtClean="0"/>
              <a:t>Customer Development is How We </a:t>
            </a:r>
            <a:r>
              <a:rPr lang="en-US" dirty="0" smtClean="0">
                <a:solidFill>
                  <a:srgbClr val="FF0000"/>
                </a:solidFill>
              </a:rPr>
              <a:t>Search for the Business Model</a:t>
            </a:r>
          </a:p>
        </p:txBody>
      </p:sp>
      <p:sp>
        <p:nvSpPr>
          <p:cNvPr id="115715" name="Subtitle 3"/>
          <p:cNvSpPr>
            <a:spLocks noGrp="1"/>
          </p:cNvSpPr>
          <p:nvPr>
            <p:ph type="subTitle" idx="1"/>
          </p:nvPr>
        </p:nvSpPr>
        <p:spPr/>
        <p:txBody>
          <a:bodyPr/>
          <a:lstStyle/>
          <a:p>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2"/>
          <p:cNvSpPr>
            <a:spLocks noGrp="1"/>
          </p:cNvSpPr>
          <p:nvPr>
            <p:ph type="title"/>
          </p:nvPr>
        </p:nvSpPr>
        <p:spPr/>
        <p:txBody>
          <a:bodyPr/>
          <a:lstStyle/>
          <a:p>
            <a:r>
              <a:rPr lang="en-US" dirty="0" smtClean="0">
                <a:solidFill>
                  <a:srgbClr val="FF0000"/>
                </a:solidFill>
              </a:rPr>
              <a:t>Customer </a:t>
            </a:r>
            <a:r>
              <a:rPr lang="en-US" dirty="0" smtClean="0"/>
              <a:t>Development</a:t>
            </a:r>
          </a:p>
        </p:txBody>
      </p:sp>
      <p:sp>
        <p:nvSpPr>
          <p:cNvPr id="6" name="Text Placeholder 5"/>
          <p:cNvSpPr>
            <a:spLocks noGrp="1"/>
          </p:cNvSpPr>
          <p:nvPr>
            <p:ph type="body" idx="1"/>
          </p:nvPr>
        </p:nvSpPr>
        <p:spPr/>
        <p:txBody>
          <a:bodyPr/>
          <a:lstStyle/>
          <a:p>
            <a:endParaRPr lang="en-US"/>
          </a:p>
        </p:txBody>
      </p:sp>
      <p:sp>
        <p:nvSpPr>
          <p:cNvPr id="4" name="TextBox 3"/>
          <p:cNvSpPr txBox="1"/>
          <p:nvPr/>
        </p:nvSpPr>
        <p:spPr>
          <a:xfrm>
            <a:off x="304800" y="381000"/>
            <a:ext cx="1518865" cy="461665"/>
          </a:xfrm>
          <a:prstGeom prst="rect">
            <a:avLst/>
          </a:prstGeom>
          <a:noFill/>
        </p:spPr>
        <p:txBody>
          <a:bodyPr wrap="none" rtlCol="0">
            <a:spAutoFit/>
          </a:bodyPr>
          <a:lstStyle/>
          <a:p>
            <a:r>
              <a:rPr lang="en-US" sz="2400" b="1" dirty="0" smtClean="0"/>
              <a:t>Lesson </a:t>
            </a:r>
            <a:r>
              <a:rPr lang="en-US" sz="2400" b="1" dirty="0" smtClean="0">
                <a:solidFill>
                  <a:srgbClr val="FF0000"/>
                </a:solidFill>
              </a:rPr>
              <a:t>4</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2"/>
          <p:cNvSpPr>
            <a:spLocks noGrp="1"/>
          </p:cNvSpPr>
          <p:nvPr>
            <p:ph type="ctrTitle"/>
          </p:nvPr>
        </p:nvSpPr>
        <p:spPr/>
        <p:txBody>
          <a:bodyPr/>
          <a:lstStyle/>
          <a:p>
            <a:r>
              <a:rPr lang="en-US" dirty="0" smtClean="0">
                <a:solidFill>
                  <a:schemeClr val="bg1">
                    <a:lumMod val="85000"/>
                  </a:schemeClr>
                </a:solidFill>
              </a:rPr>
              <a:t>Customer Development</a:t>
            </a:r>
          </a:p>
        </p:txBody>
      </p:sp>
      <p:sp>
        <p:nvSpPr>
          <p:cNvPr id="115715" name="Subtitle 3"/>
          <p:cNvSpPr>
            <a:spLocks noGrp="1"/>
          </p:cNvSpPr>
          <p:nvPr>
            <p:ph type="subTitle" idx="1"/>
          </p:nvPr>
        </p:nvSpPr>
        <p:spPr>
          <a:xfrm>
            <a:off x="533400" y="3886200"/>
            <a:ext cx="8229600" cy="1752600"/>
          </a:xfrm>
        </p:spPr>
        <p:txBody>
          <a:bodyPr/>
          <a:lstStyle/>
          <a:p>
            <a:r>
              <a:rPr lang="en-US" sz="3200" b="1" dirty="0" smtClean="0">
                <a:solidFill>
                  <a:schemeClr val="tx1"/>
                </a:solidFill>
                <a:latin typeface="Arial"/>
                <a:cs typeface="Arial"/>
              </a:rPr>
              <a:t>There are </a:t>
            </a:r>
            <a:r>
              <a:rPr lang="en-US" sz="3200" b="1" dirty="0" smtClean="0">
                <a:solidFill>
                  <a:srgbClr val="FF0000"/>
                </a:solidFill>
                <a:latin typeface="Arial"/>
                <a:cs typeface="Arial"/>
              </a:rPr>
              <a:t>no facts inside your building</a:t>
            </a:r>
          </a:p>
          <a:p>
            <a:r>
              <a:rPr lang="en-US" sz="3200" b="1" dirty="0" smtClean="0">
                <a:solidFill>
                  <a:srgbClr val="FF0000"/>
                </a:solidFill>
                <a:latin typeface="Arial"/>
                <a:cs typeface="Arial"/>
              </a:rPr>
              <a:t>So get </a:t>
            </a:r>
            <a:r>
              <a:rPr lang="en-US" sz="3200" b="1" dirty="0" smtClean="0">
                <a:solidFill>
                  <a:srgbClr val="000000"/>
                </a:solidFill>
                <a:latin typeface="Arial"/>
                <a:cs typeface="Arial"/>
              </a:rPr>
              <a:t>the heck </a:t>
            </a:r>
            <a:r>
              <a:rPr lang="en-US" sz="3200" b="1" dirty="0" smtClean="0">
                <a:solidFill>
                  <a:srgbClr val="FF0000"/>
                </a:solidFill>
                <a:latin typeface="Arial"/>
                <a:cs typeface="Arial"/>
              </a:rPr>
              <a:t>out</a:t>
            </a:r>
            <a:endParaRPr lang="en-US" sz="3200" b="1" dirty="0" smtClean="0">
              <a:latin typeface="Arial"/>
              <a:cs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52400" y="274638"/>
            <a:ext cx="8915400" cy="1143000"/>
          </a:xfrm>
        </p:spPr>
        <p:txBody>
          <a:bodyPr anchor="t"/>
          <a:lstStyle/>
          <a:p>
            <a:pPr eaLnBrk="1" hangingPunct="1"/>
            <a:r>
              <a:rPr lang="en-US" sz="4000" dirty="0" smtClean="0">
                <a:latin typeface="Arial" charset="0"/>
              </a:rPr>
              <a:t>Customer Development is </a:t>
            </a:r>
            <a:br>
              <a:rPr lang="en-US" sz="4000" dirty="0" smtClean="0">
                <a:latin typeface="Arial" charset="0"/>
              </a:rPr>
            </a:br>
            <a:r>
              <a:rPr lang="en-US" i="1" dirty="0" smtClean="0">
                <a:solidFill>
                  <a:srgbClr val="FF0000"/>
                </a:solidFill>
                <a:latin typeface="Arial" charset="0"/>
              </a:rPr>
              <a:t>how </a:t>
            </a:r>
            <a:r>
              <a:rPr lang="en-US" dirty="0" smtClean="0">
                <a:solidFill>
                  <a:srgbClr val="FF0000"/>
                </a:solidFill>
                <a:latin typeface="Arial" charset="0"/>
              </a:rPr>
              <a:t>you search </a:t>
            </a:r>
            <a:r>
              <a:rPr lang="en-US" dirty="0" smtClean="0">
                <a:solidFill>
                  <a:srgbClr val="000000"/>
                </a:solidFill>
                <a:latin typeface="Arial" charset="0"/>
              </a:rPr>
              <a:t>for the model</a:t>
            </a:r>
            <a:r>
              <a:rPr lang="en-US" sz="4000" dirty="0" smtClean="0">
                <a:latin typeface="Arial" charset="0"/>
              </a:rPr>
              <a:t/>
            </a:r>
            <a:br>
              <a:rPr lang="en-US" sz="4000" dirty="0" smtClean="0">
                <a:latin typeface="Arial" charset="0"/>
              </a:rPr>
            </a:br>
            <a:endParaRPr lang="en-US" dirty="0" smtClean="0">
              <a:solidFill>
                <a:srgbClr val="FF0000"/>
              </a:solidFill>
              <a:latin typeface="Arial" charset="0"/>
            </a:endParaRPr>
          </a:p>
        </p:txBody>
      </p:sp>
      <p:sp>
        <p:nvSpPr>
          <p:cNvPr id="133130" name="Oval 14"/>
          <p:cNvSpPr>
            <a:spLocks noChangeArrowheads="1"/>
          </p:cNvSpPr>
          <p:nvPr/>
        </p:nvSpPr>
        <p:spPr bwMode="auto">
          <a:xfrm>
            <a:off x="5082757" y="3010543"/>
            <a:ext cx="129881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133136" name="Line 20"/>
          <p:cNvSpPr>
            <a:spLocks noChangeShapeType="1"/>
          </p:cNvSpPr>
          <p:nvPr/>
        </p:nvSpPr>
        <p:spPr bwMode="auto">
          <a:xfrm>
            <a:off x="5948016" y="3075114"/>
            <a:ext cx="38743" cy="3690"/>
          </a:xfrm>
          <a:prstGeom prst="line">
            <a:avLst/>
          </a:prstGeom>
          <a:noFill/>
          <a:ln w="9525">
            <a:solidFill>
              <a:srgbClr val="000000"/>
            </a:solidFill>
            <a:round/>
            <a:headEnd/>
            <a:tailEnd/>
          </a:ln>
        </p:spPr>
        <p:txBody>
          <a:bodyPr>
            <a:prstTxWarp prst="textNoShape">
              <a:avLst/>
            </a:prstTxWarp>
          </a:bodyPr>
          <a:lstStyle/>
          <a:p>
            <a:endParaRPr lang="en-US" sz="2000"/>
          </a:p>
        </p:txBody>
      </p:sp>
      <p:sp>
        <p:nvSpPr>
          <p:cNvPr id="133137" name="Freeform 21"/>
          <p:cNvSpPr>
            <a:spLocks/>
          </p:cNvSpPr>
          <p:nvPr/>
        </p:nvSpPr>
        <p:spPr bwMode="auto">
          <a:xfrm>
            <a:off x="5966465" y="3014232"/>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8" name="Line 22"/>
          <p:cNvSpPr>
            <a:spLocks noChangeShapeType="1"/>
          </p:cNvSpPr>
          <p:nvPr/>
        </p:nvSpPr>
        <p:spPr bwMode="auto">
          <a:xfrm flipH="1" flipV="1">
            <a:off x="5601174" y="4305663"/>
            <a:ext cx="59037" cy="60882"/>
          </a:xfrm>
          <a:prstGeom prst="line">
            <a:avLst/>
          </a:prstGeom>
          <a:noFill/>
          <a:ln w="9525">
            <a:solidFill>
              <a:srgbClr val="000000"/>
            </a:solidFill>
            <a:round/>
            <a:headEnd/>
            <a:tailEnd/>
          </a:ln>
        </p:spPr>
        <p:txBody>
          <a:bodyPr>
            <a:prstTxWarp prst="textNoShape">
              <a:avLst/>
            </a:prstTxWarp>
          </a:bodyPr>
          <a:lstStyle/>
          <a:p>
            <a:endParaRPr lang="en-US" sz="2000"/>
          </a:p>
        </p:txBody>
      </p:sp>
      <p:sp>
        <p:nvSpPr>
          <p:cNvPr id="133139" name="Freeform 23"/>
          <p:cNvSpPr>
            <a:spLocks/>
          </p:cNvSpPr>
          <p:nvPr/>
        </p:nvSpPr>
        <p:spPr bwMode="auto">
          <a:xfrm>
            <a:off x="5516309" y="4224487"/>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40" name="Oval 24"/>
          <p:cNvSpPr>
            <a:spLocks noChangeArrowheads="1"/>
          </p:cNvSpPr>
          <p:nvPr/>
        </p:nvSpPr>
        <p:spPr bwMode="auto">
          <a:xfrm>
            <a:off x="7143511" y="3006853"/>
            <a:ext cx="1300655"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133147" name="Line 31"/>
          <p:cNvSpPr>
            <a:spLocks noChangeShapeType="1"/>
          </p:cNvSpPr>
          <p:nvPr/>
        </p:nvSpPr>
        <p:spPr bwMode="auto">
          <a:xfrm>
            <a:off x="6429535" y="3626740"/>
            <a:ext cx="70844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pic>
        <p:nvPicPr>
          <p:cNvPr id="133149" name="Picture 33" descr="stopsign"/>
          <p:cNvPicPr>
            <a:picLocks noChangeAspect="1" noChangeArrowheads="1"/>
          </p:cNvPicPr>
          <p:nvPr/>
        </p:nvPicPr>
        <p:blipFill>
          <a:blip r:embed="rId3"/>
          <a:srcRect/>
          <a:stretch>
            <a:fillRect/>
          </a:stretch>
        </p:blipFill>
        <p:spPr bwMode="auto">
          <a:xfrm>
            <a:off x="6340979" y="3497596"/>
            <a:ext cx="263821" cy="263821"/>
          </a:xfrm>
          <a:prstGeom prst="rect">
            <a:avLst/>
          </a:prstGeom>
          <a:noFill/>
          <a:ln w="9525">
            <a:noFill/>
            <a:miter lim="800000"/>
            <a:headEnd/>
            <a:tailEnd/>
          </a:ln>
        </p:spPr>
      </p:pic>
      <p:sp>
        <p:nvSpPr>
          <p:cNvPr id="133152" name="Freeform 36"/>
          <p:cNvSpPr>
            <a:spLocks/>
          </p:cNvSpPr>
          <p:nvPr/>
        </p:nvSpPr>
        <p:spPr bwMode="auto">
          <a:xfrm>
            <a:off x="7934973" y="2971800"/>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53" name="Freeform 37"/>
          <p:cNvSpPr>
            <a:spLocks/>
          </p:cNvSpPr>
          <p:nvPr/>
        </p:nvSpPr>
        <p:spPr bwMode="auto">
          <a:xfrm>
            <a:off x="7484818" y="4182055"/>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54" name="Rectangle 38"/>
          <p:cNvSpPr>
            <a:spLocks noChangeArrowheads="1"/>
          </p:cNvSpPr>
          <p:nvPr/>
        </p:nvSpPr>
        <p:spPr bwMode="auto">
          <a:xfrm>
            <a:off x="7239000" y="3414576"/>
            <a:ext cx="1119855"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dirty="0">
                <a:solidFill>
                  <a:srgbClr val="000000"/>
                </a:solidFill>
                <a:latin typeface="Tahoma" charset="0"/>
              </a:rPr>
              <a:t>Company</a:t>
            </a:r>
          </a:p>
          <a:p>
            <a:pPr algn="ctr"/>
            <a:r>
              <a:rPr lang="en-US" sz="1600" b="1" dirty="0">
                <a:solidFill>
                  <a:srgbClr val="000000"/>
                </a:solidFill>
                <a:latin typeface="Tahoma" charset="0"/>
              </a:rPr>
              <a:t>Building</a:t>
            </a:r>
            <a:endParaRPr lang="en-US" sz="1600" b="1" dirty="0">
              <a:latin typeface="Tahoma" charset="0"/>
            </a:endParaRPr>
          </a:p>
        </p:txBody>
      </p:sp>
      <p:sp>
        <p:nvSpPr>
          <p:cNvPr id="133157" name="Rectangle 41"/>
          <p:cNvSpPr>
            <a:spLocks noChangeArrowheads="1"/>
          </p:cNvSpPr>
          <p:nvPr/>
        </p:nvSpPr>
        <p:spPr bwMode="auto">
          <a:xfrm>
            <a:off x="5101206" y="3414576"/>
            <a:ext cx="1208410"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 Creation</a:t>
            </a:r>
            <a:endParaRPr lang="en-US" sz="1600" b="1">
              <a:latin typeface="Tahoma" charset="0"/>
            </a:endParaRPr>
          </a:p>
        </p:txBody>
      </p:sp>
      <p:sp>
        <p:nvSpPr>
          <p:cNvPr id="34" name="Rectangle 33"/>
          <p:cNvSpPr/>
          <p:nvPr/>
        </p:nvSpPr>
        <p:spPr>
          <a:xfrm>
            <a:off x="4572000" y="25146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019800" y="1752600"/>
            <a:ext cx="1655471" cy="461665"/>
          </a:xfrm>
          <a:prstGeom prst="rect">
            <a:avLst/>
          </a:prstGeom>
          <a:noFill/>
        </p:spPr>
        <p:txBody>
          <a:bodyPr wrap="none" rtlCol="0">
            <a:spAutoFit/>
          </a:bodyPr>
          <a:lstStyle/>
          <a:p>
            <a:r>
              <a:rPr lang="en-US" sz="2400" b="1" dirty="0" smtClean="0">
                <a:solidFill>
                  <a:srgbClr val="FF0000"/>
                </a:solidFill>
              </a:rPr>
              <a:t>Execution</a:t>
            </a:r>
            <a:endParaRPr lang="en-US" b="1" dirty="0">
              <a:solidFill>
                <a:srgbClr val="FF0000"/>
              </a:solidFill>
            </a:endParaRPr>
          </a:p>
        </p:txBody>
      </p:sp>
      <p:sp>
        <p:nvSpPr>
          <p:cNvPr id="36" name="Oval 12"/>
          <p:cNvSpPr>
            <a:spLocks noChangeArrowheads="1"/>
          </p:cNvSpPr>
          <p:nvPr/>
        </p:nvSpPr>
        <p:spPr bwMode="auto">
          <a:xfrm>
            <a:off x="762000" y="3010543"/>
            <a:ext cx="129881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37" name="Oval 13"/>
          <p:cNvSpPr>
            <a:spLocks noChangeArrowheads="1"/>
          </p:cNvSpPr>
          <p:nvPr/>
        </p:nvSpPr>
        <p:spPr bwMode="auto">
          <a:xfrm>
            <a:off x="2913154" y="3010543"/>
            <a:ext cx="130250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38" name="Freeform 15"/>
          <p:cNvSpPr>
            <a:spLocks/>
          </p:cNvSpPr>
          <p:nvPr/>
        </p:nvSpPr>
        <p:spPr bwMode="auto">
          <a:xfrm>
            <a:off x="1647552" y="3025302"/>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39" name="Freeform 16"/>
          <p:cNvSpPr>
            <a:spLocks/>
          </p:cNvSpPr>
          <p:nvPr/>
        </p:nvSpPr>
        <p:spPr bwMode="auto">
          <a:xfrm>
            <a:off x="907747" y="4078740"/>
            <a:ext cx="132833" cy="134678"/>
          </a:xfrm>
          <a:custGeom>
            <a:avLst/>
            <a:gdLst>
              <a:gd name="T0" fmla="*/ 72 w 72"/>
              <a:gd name="T1" fmla="*/ 25 h 73"/>
              <a:gd name="T2" fmla="*/ 0 w 72"/>
              <a:gd name="T3" fmla="*/ 0 h 73"/>
              <a:gd name="T4" fmla="*/ 24 w 72"/>
              <a:gd name="T5" fmla="*/ 73 h 73"/>
              <a:gd name="T6" fmla="*/ 72 w 72"/>
              <a:gd name="T7" fmla="*/ 25 h 73"/>
              <a:gd name="T8" fmla="*/ 0 60000 65536"/>
              <a:gd name="T9" fmla="*/ 0 60000 65536"/>
              <a:gd name="T10" fmla="*/ 0 60000 65536"/>
              <a:gd name="T11" fmla="*/ 0 60000 65536"/>
              <a:gd name="T12" fmla="*/ 0 w 72"/>
              <a:gd name="T13" fmla="*/ 0 h 73"/>
              <a:gd name="T14" fmla="*/ 72 w 72"/>
              <a:gd name="T15" fmla="*/ 73 h 73"/>
            </a:gdLst>
            <a:ahLst/>
            <a:cxnLst>
              <a:cxn ang="T8">
                <a:pos x="T0" y="T1"/>
              </a:cxn>
              <a:cxn ang="T9">
                <a:pos x="T2" y="T3"/>
              </a:cxn>
              <a:cxn ang="T10">
                <a:pos x="T4" y="T5"/>
              </a:cxn>
              <a:cxn ang="T11">
                <a:pos x="T6" y="T7"/>
              </a:cxn>
            </a:cxnLst>
            <a:rect l="T12" t="T13" r="T14" b="T15"/>
            <a:pathLst>
              <a:path w="72" h="73">
                <a:moveTo>
                  <a:pt x="72" y="25"/>
                </a:moveTo>
                <a:lnTo>
                  <a:pt x="0" y="0"/>
                </a:lnTo>
                <a:lnTo>
                  <a:pt x="24" y="73"/>
                </a:lnTo>
                <a:lnTo>
                  <a:pt x="72" y="25"/>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40" name="Freeform 17"/>
          <p:cNvSpPr>
            <a:spLocks/>
          </p:cNvSpPr>
          <p:nvPr/>
        </p:nvSpPr>
        <p:spPr bwMode="auto">
          <a:xfrm>
            <a:off x="3706461" y="3006853"/>
            <a:ext cx="125453" cy="123608"/>
          </a:xfrm>
          <a:custGeom>
            <a:avLst/>
            <a:gdLst>
              <a:gd name="T0" fmla="*/ 68 w 68"/>
              <a:gd name="T1" fmla="*/ 0 h 67"/>
              <a:gd name="T2" fmla="*/ 0 w 68"/>
              <a:gd name="T3" fmla="*/ 34 h 67"/>
              <a:gd name="T4" fmla="*/ 68 w 68"/>
              <a:gd name="T5" fmla="*/ 67 h 67"/>
              <a:gd name="T6" fmla="*/ 68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4"/>
                </a:lnTo>
                <a:lnTo>
                  <a:pt x="68" y="67"/>
                </a:lnTo>
                <a:lnTo>
                  <a:pt x="68" y="0"/>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41" name="Rectangle 18"/>
          <p:cNvSpPr>
            <a:spLocks noChangeArrowheads="1"/>
          </p:cNvSpPr>
          <p:nvPr/>
        </p:nvSpPr>
        <p:spPr bwMode="auto">
          <a:xfrm>
            <a:off x="762000" y="3362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42" name="Rectangle 19"/>
          <p:cNvSpPr>
            <a:spLocks noChangeArrowheads="1"/>
          </p:cNvSpPr>
          <p:nvPr/>
        </p:nvSpPr>
        <p:spPr bwMode="auto">
          <a:xfrm>
            <a:off x="2922379" y="3362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43" name="Line 25"/>
          <p:cNvSpPr>
            <a:spLocks noChangeShapeType="1"/>
          </p:cNvSpPr>
          <p:nvPr/>
        </p:nvSpPr>
        <p:spPr bwMode="auto">
          <a:xfrm>
            <a:off x="3352240" y="4335182"/>
            <a:ext cx="0" cy="531331"/>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44" name="Line 26"/>
          <p:cNvSpPr>
            <a:spLocks noChangeShapeType="1"/>
          </p:cNvSpPr>
          <p:nvPr/>
        </p:nvSpPr>
        <p:spPr bwMode="auto">
          <a:xfrm flipH="1">
            <a:off x="1315470" y="4866513"/>
            <a:ext cx="2036770" cy="0"/>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45" name="Line 27"/>
          <p:cNvSpPr>
            <a:spLocks noChangeShapeType="1"/>
          </p:cNvSpPr>
          <p:nvPr/>
        </p:nvSpPr>
        <p:spPr bwMode="auto">
          <a:xfrm flipV="1">
            <a:off x="1315470" y="4335182"/>
            <a:ext cx="0" cy="531331"/>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46" name="Line 28"/>
          <p:cNvSpPr>
            <a:spLocks noChangeShapeType="1"/>
          </p:cNvSpPr>
          <p:nvPr/>
        </p:nvSpPr>
        <p:spPr bwMode="auto">
          <a:xfrm>
            <a:off x="3352240" y="4512292"/>
            <a:ext cx="0" cy="88555"/>
          </a:xfrm>
          <a:prstGeom prst="line">
            <a:avLst/>
          </a:prstGeom>
          <a:noFill/>
          <a:ln w="9525">
            <a:solidFill>
              <a:schemeClr val="tx1"/>
            </a:solidFill>
            <a:round/>
            <a:headEnd/>
            <a:tailEnd type="triangle" w="med" len="med"/>
          </a:ln>
        </p:spPr>
        <p:txBody>
          <a:bodyPr wrap="none">
            <a:prstTxWarp prst="textNoShape">
              <a:avLst/>
            </a:prstTxWarp>
          </a:bodyPr>
          <a:lstStyle/>
          <a:p>
            <a:endParaRPr lang="en-US" sz="2000"/>
          </a:p>
        </p:txBody>
      </p:sp>
      <p:sp>
        <p:nvSpPr>
          <p:cNvPr id="48" name="Line 29"/>
          <p:cNvSpPr>
            <a:spLocks noChangeShapeType="1"/>
          </p:cNvSpPr>
          <p:nvPr/>
        </p:nvSpPr>
        <p:spPr bwMode="auto">
          <a:xfrm>
            <a:off x="4215654" y="3626740"/>
            <a:ext cx="88555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49" name="Line 30"/>
          <p:cNvSpPr>
            <a:spLocks noChangeShapeType="1"/>
          </p:cNvSpPr>
          <p:nvPr/>
        </p:nvSpPr>
        <p:spPr bwMode="auto">
          <a:xfrm>
            <a:off x="2090328" y="3626740"/>
            <a:ext cx="796997"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pic>
        <p:nvPicPr>
          <p:cNvPr id="50" name="Picture 32" descr="stopsign"/>
          <p:cNvPicPr>
            <a:picLocks noChangeAspect="1" noChangeArrowheads="1"/>
          </p:cNvPicPr>
          <p:nvPr/>
        </p:nvPicPr>
        <p:blipFill>
          <a:blip r:embed="rId3"/>
          <a:srcRect/>
          <a:stretch>
            <a:fillRect/>
          </a:stretch>
        </p:blipFill>
        <p:spPr bwMode="auto">
          <a:xfrm>
            <a:off x="2001773" y="3497596"/>
            <a:ext cx="261976" cy="263821"/>
          </a:xfrm>
          <a:prstGeom prst="rect">
            <a:avLst/>
          </a:prstGeom>
          <a:noFill/>
          <a:ln w="9525">
            <a:noFill/>
            <a:miter lim="800000"/>
            <a:headEnd/>
            <a:tailEnd/>
          </a:ln>
        </p:spPr>
      </p:pic>
      <p:pic>
        <p:nvPicPr>
          <p:cNvPr id="51" name="Picture 34" descr="stopsign"/>
          <p:cNvPicPr>
            <a:picLocks noChangeAspect="1" noChangeArrowheads="1"/>
          </p:cNvPicPr>
          <p:nvPr/>
        </p:nvPicPr>
        <p:blipFill>
          <a:blip r:embed="rId3"/>
          <a:srcRect/>
          <a:stretch>
            <a:fillRect/>
          </a:stretch>
        </p:blipFill>
        <p:spPr bwMode="auto">
          <a:xfrm>
            <a:off x="4128944" y="3497596"/>
            <a:ext cx="263821" cy="263821"/>
          </a:xfrm>
          <a:prstGeom prst="rect">
            <a:avLst/>
          </a:prstGeom>
          <a:noFill/>
          <a:ln w="9525">
            <a:noFill/>
            <a:miter lim="800000"/>
            <a:headEnd/>
            <a:tailEnd/>
          </a:ln>
        </p:spPr>
      </p:pic>
      <p:sp>
        <p:nvSpPr>
          <p:cNvPr id="52" name="Freeform 35"/>
          <p:cNvSpPr>
            <a:spLocks/>
          </p:cNvSpPr>
          <p:nvPr/>
        </p:nvSpPr>
        <p:spPr bwMode="auto">
          <a:xfrm>
            <a:off x="3108714" y="4123018"/>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53" name="Rectangle 39"/>
          <p:cNvSpPr>
            <a:spLocks noChangeArrowheads="1"/>
          </p:cNvSpPr>
          <p:nvPr/>
        </p:nvSpPr>
        <p:spPr bwMode="auto">
          <a:xfrm>
            <a:off x="940955" y="3414576"/>
            <a:ext cx="1012850"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Discovery</a:t>
            </a:r>
            <a:endParaRPr lang="en-US" sz="1600" b="1">
              <a:latin typeface="Tahoma" charset="0"/>
            </a:endParaRPr>
          </a:p>
        </p:txBody>
      </p:sp>
      <p:sp>
        <p:nvSpPr>
          <p:cNvPr id="54" name="Rectangle 40"/>
          <p:cNvSpPr>
            <a:spLocks noChangeArrowheads="1"/>
          </p:cNvSpPr>
          <p:nvPr/>
        </p:nvSpPr>
        <p:spPr bwMode="auto">
          <a:xfrm>
            <a:off x="3003554" y="3414576"/>
            <a:ext cx="1049748"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Validation</a:t>
            </a:r>
            <a:endParaRPr lang="en-US" sz="1600" b="1">
              <a:latin typeface="Tahoma" charset="0"/>
            </a:endParaRPr>
          </a:p>
        </p:txBody>
      </p:sp>
      <p:sp>
        <p:nvSpPr>
          <p:cNvPr id="55" name="TextBox 54"/>
          <p:cNvSpPr txBox="1"/>
          <p:nvPr/>
        </p:nvSpPr>
        <p:spPr>
          <a:xfrm>
            <a:off x="1981200" y="4409313"/>
            <a:ext cx="810989" cy="400110"/>
          </a:xfrm>
          <a:prstGeom prst="rect">
            <a:avLst/>
          </a:prstGeom>
          <a:noFill/>
        </p:spPr>
        <p:txBody>
          <a:bodyPr wrap="square" rtlCol="0">
            <a:spAutoFit/>
          </a:bodyPr>
          <a:lstStyle/>
          <a:p>
            <a:r>
              <a:rPr lang="en-US" sz="2000" dirty="0" smtClean="0">
                <a:solidFill>
                  <a:srgbClr val="FF0000"/>
                </a:solidFill>
              </a:rPr>
              <a:t>Pivot</a:t>
            </a:r>
            <a:endParaRPr lang="en-US" sz="2000" dirty="0">
              <a:solidFill>
                <a:srgbClr val="FF0000"/>
              </a:solidFill>
            </a:endParaRPr>
          </a:p>
        </p:txBody>
      </p:sp>
      <p:sp>
        <p:nvSpPr>
          <p:cNvPr id="56" name="Rectangle 55"/>
          <p:cNvSpPr/>
          <p:nvPr/>
        </p:nvSpPr>
        <p:spPr>
          <a:xfrm>
            <a:off x="533400" y="25146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828800" y="1752600"/>
            <a:ext cx="1211239" cy="461665"/>
          </a:xfrm>
          <a:prstGeom prst="rect">
            <a:avLst/>
          </a:prstGeom>
          <a:noFill/>
        </p:spPr>
        <p:txBody>
          <a:bodyPr wrap="none" rtlCol="0">
            <a:spAutoFit/>
          </a:bodyPr>
          <a:lstStyle/>
          <a:p>
            <a:r>
              <a:rPr lang="en-US" sz="2400" b="1" dirty="0" smtClean="0">
                <a:solidFill>
                  <a:srgbClr val="FF0000"/>
                </a:solidFill>
              </a:rPr>
              <a:t>Search</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52400" y="274638"/>
            <a:ext cx="8915400" cy="1143000"/>
          </a:xfrm>
        </p:spPr>
        <p:txBody>
          <a:bodyPr anchor="t"/>
          <a:lstStyle/>
          <a:p>
            <a:pPr eaLnBrk="1" hangingPunct="1"/>
            <a:r>
              <a:rPr lang="en-US" sz="4000" dirty="0" smtClean="0">
                <a:latin typeface="Arial" charset="0"/>
              </a:rPr>
              <a:t>Customer Development</a:t>
            </a:r>
            <a:br>
              <a:rPr lang="en-US" sz="4000" dirty="0" smtClean="0">
                <a:latin typeface="Arial" charset="0"/>
              </a:rPr>
            </a:br>
            <a:endParaRPr lang="en-US" dirty="0" smtClean="0">
              <a:solidFill>
                <a:srgbClr val="FF0000"/>
              </a:solidFill>
              <a:latin typeface="Arial" charset="0"/>
            </a:endParaRPr>
          </a:p>
        </p:txBody>
      </p:sp>
      <p:sp>
        <p:nvSpPr>
          <p:cNvPr id="133128" name="Oval 12"/>
          <p:cNvSpPr>
            <a:spLocks noChangeArrowheads="1"/>
          </p:cNvSpPr>
          <p:nvPr/>
        </p:nvSpPr>
        <p:spPr bwMode="auto">
          <a:xfrm>
            <a:off x="762000" y="3010543"/>
            <a:ext cx="129881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133129" name="Oval 13"/>
          <p:cNvSpPr>
            <a:spLocks noChangeArrowheads="1"/>
          </p:cNvSpPr>
          <p:nvPr/>
        </p:nvSpPr>
        <p:spPr bwMode="auto">
          <a:xfrm>
            <a:off x="2913154" y="3010543"/>
            <a:ext cx="130250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133131" name="Freeform 15"/>
          <p:cNvSpPr>
            <a:spLocks/>
          </p:cNvSpPr>
          <p:nvPr/>
        </p:nvSpPr>
        <p:spPr bwMode="auto">
          <a:xfrm>
            <a:off x="1647552" y="3025302"/>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2" name="Freeform 16"/>
          <p:cNvSpPr>
            <a:spLocks/>
          </p:cNvSpPr>
          <p:nvPr/>
        </p:nvSpPr>
        <p:spPr bwMode="auto">
          <a:xfrm>
            <a:off x="907747" y="4078740"/>
            <a:ext cx="132833" cy="134678"/>
          </a:xfrm>
          <a:custGeom>
            <a:avLst/>
            <a:gdLst>
              <a:gd name="T0" fmla="*/ 72 w 72"/>
              <a:gd name="T1" fmla="*/ 25 h 73"/>
              <a:gd name="T2" fmla="*/ 0 w 72"/>
              <a:gd name="T3" fmla="*/ 0 h 73"/>
              <a:gd name="T4" fmla="*/ 24 w 72"/>
              <a:gd name="T5" fmla="*/ 73 h 73"/>
              <a:gd name="T6" fmla="*/ 72 w 72"/>
              <a:gd name="T7" fmla="*/ 25 h 73"/>
              <a:gd name="T8" fmla="*/ 0 60000 65536"/>
              <a:gd name="T9" fmla="*/ 0 60000 65536"/>
              <a:gd name="T10" fmla="*/ 0 60000 65536"/>
              <a:gd name="T11" fmla="*/ 0 60000 65536"/>
              <a:gd name="T12" fmla="*/ 0 w 72"/>
              <a:gd name="T13" fmla="*/ 0 h 73"/>
              <a:gd name="T14" fmla="*/ 72 w 72"/>
              <a:gd name="T15" fmla="*/ 73 h 73"/>
            </a:gdLst>
            <a:ahLst/>
            <a:cxnLst>
              <a:cxn ang="T8">
                <a:pos x="T0" y="T1"/>
              </a:cxn>
              <a:cxn ang="T9">
                <a:pos x="T2" y="T3"/>
              </a:cxn>
              <a:cxn ang="T10">
                <a:pos x="T4" y="T5"/>
              </a:cxn>
              <a:cxn ang="T11">
                <a:pos x="T6" y="T7"/>
              </a:cxn>
            </a:cxnLst>
            <a:rect l="T12" t="T13" r="T14" b="T15"/>
            <a:pathLst>
              <a:path w="72" h="73">
                <a:moveTo>
                  <a:pt x="72" y="25"/>
                </a:moveTo>
                <a:lnTo>
                  <a:pt x="0" y="0"/>
                </a:lnTo>
                <a:lnTo>
                  <a:pt x="24" y="73"/>
                </a:lnTo>
                <a:lnTo>
                  <a:pt x="72" y="25"/>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3" name="Freeform 17"/>
          <p:cNvSpPr>
            <a:spLocks/>
          </p:cNvSpPr>
          <p:nvPr/>
        </p:nvSpPr>
        <p:spPr bwMode="auto">
          <a:xfrm>
            <a:off x="3706461" y="3006853"/>
            <a:ext cx="125453" cy="123608"/>
          </a:xfrm>
          <a:custGeom>
            <a:avLst/>
            <a:gdLst>
              <a:gd name="T0" fmla="*/ 68 w 68"/>
              <a:gd name="T1" fmla="*/ 0 h 67"/>
              <a:gd name="T2" fmla="*/ 0 w 68"/>
              <a:gd name="T3" fmla="*/ 34 h 67"/>
              <a:gd name="T4" fmla="*/ 68 w 68"/>
              <a:gd name="T5" fmla="*/ 67 h 67"/>
              <a:gd name="T6" fmla="*/ 68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4"/>
                </a:lnTo>
                <a:lnTo>
                  <a:pt x="68" y="67"/>
                </a:lnTo>
                <a:lnTo>
                  <a:pt x="68" y="0"/>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4" name="Rectangle 18"/>
          <p:cNvSpPr>
            <a:spLocks noChangeArrowheads="1"/>
          </p:cNvSpPr>
          <p:nvPr/>
        </p:nvSpPr>
        <p:spPr bwMode="auto">
          <a:xfrm>
            <a:off x="762000" y="3362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133135" name="Rectangle 19"/>
          <p:cNvSpPr>
            <a:spLocks noChangeArrowheads="1"/>
          </p:cNvSpPr>
          <p:nvPr/>
        </p:nvSpPr>
        <p:spPr bwMode="auto">
          <a:xfrm>
            <a:off x="2922379" y="3362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133141" name="Line 25"/>
          <p:cNvSpPr>
            <a:spLocks noChangeShapeType="1"/>
          </p:cNvSpPr>
          <p:nvPr/>
        </p:nvSpPr>
        <p:spPr bwMode="auto">
          <a:xfrm>
            <a:off x="3352240" y="4335182"/>
            <a:ext cx="0" cy="531331"/>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133142" name="Line 26"/>
          <p:cNvSpPr>
            <a:spLocks noChangeShapeType="1"/>
          </p:cNvSpPr>
          <p:nvPr/>
        </p:nvSpPr>
        <p:spPr bwMode="auto">
          <a:xfrm flipH="1">
            <a:off x="1315470" y="4866513"/>
            <a:ext cx="2036770" cy="0"/>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133143" name="Line 27"/>
          <p:cNvSpPr>
            <a:spLocks noChangeShapeType="1"/>
          </p:cNvSpPr>
          <p:nvPr/>
        </p:nvSpPr>
        <p:spPr bwMode="auto">
          <a:xfrm flipV="1">
            <a:off x="1315470" y="4335182"/>
            <a:ext cx="0" cy="531331"/>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133144" name="Line 28"/>
          <p:cNvSpPr>
            <a:spLocks noChangeShapeType="1"/>
          </p:cNvSpPr>
          <p:nvPr/>
        </p:nvSpPr>
        <p:spPr bwMode="auto">
          <a:xfrm>
            <a:off x="3352240" y="4512292"/>
            <a:ext cx="0" cy="88555"/>
          </a:xfrm>
          <a:prstGeom prst="line">
            <a:avLst/>
          </a:prstGeom>
          <a:noFill/>
          <a:ln w="9525">
            <a:solidFill>
              <a:schemeClr val="tx1"/>
            </a:solidFill>
            <a:round/>
            <a:headEnd/>
            <a:tailEnd type="triangle" w="med" len="med"/>
          </a:ln>
        </p:spPr>
        <p:txBody>
          <a:bodyPr wrap="none">
            <a:prstTxWarp prst="textNoShape">
              <a:avLst/>
            </a:prstTxWarp>
          </a:bodyPr>
          <a:lstStyle/>
          <a:p>
            <a:endParaRPr lang="en-US" sz="2000"/>
          </a:p>
        </p:txBody>
      </p:sp>
      <p:sp>
        <p:nvSpPr>
          <p:cNvPr id="133145" name="Line 29"/>
          <p:cNvSpPr>
            <a:spLocks noChangeShapeType="1"/>
          </p:cNvSpPr>
          <p:nvPr/>
        </p:nvSpPr>
        <p:spPr bwMode="auto">
          <a:xfrm>
            <a:off x="4215654" y="3626740"/>
            <a:ext cx="88555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133146" name="Line 30"/>
          <p:cNvSpPr>
            <a:spLocks noChangeShapeType="1"/>
          </p:cNvSpPr>
          <p:nvPr/>
        </p:nvSpPr>
        <p:spPr bwMode="auto">
          <a:xfrm>
            <a:off x="2090328" y="3626740"/>
            <a:ext cx="796997"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pic>
        <p:nvPicPr>
          <p:cNvPr id="133148" name="Picture 32" descr="stopsign"/>
          <p:cNvPicPr>
            <a:picLocks noChangeAspect="1" noChangeArrowheads="1"/>
          </p:cNvPicPr>
          <p:nvPr/>
        </p:nvPicPr>
        <p:blipFill>
          <a:blip r:embed="rId3"/>
          <a:srcRect/>
          <a:stretch>
            <a:fillRect/>
          </a:stretch>
        </p:blipFill>
        <p:spPr bwMode="auto">
          <a:xfrm>
            <a:off x="2001773" y="3497596"/>
            <a:ext cx="261976" cy="263821"/>
          </a:xfrm>
          <a:prstGeom prst="rect">
            <a:avLst/>
          </a:prstGeom>
          <a:noFill/>
          <a:ln w="9525">
            <a:noFill/>
            <a:miter lim="800000"/>
            <a:headEnd/>
            <a:tailEnd/>
          </a:ln>
        </p:spPr>
      </p:pic>
      <p:pic>
        <p:nvPicPr>
          <p:cNvPr id="133150" name="Picture 34" descr="stopsign"/>
          <p:cNvPicPr>
            <a:picLocks noChangeAspect="1" noChangeArrowheads="1"/>
          </p:cNvPicPr>
          <p:nvPr/>
        </p:nvPicPr>
        <p:blipFill>
          <a:blip r:embed="rId3"/>
          <a:srcRect/>
          <a:stretch>
            <a:fillRect/>
          </a:stretch>
        </p:blipFill>
        <p:spPr bwMode="auto">
          <a:xfrm>
            <a:off x="4128944" y="3497596"/>
            <a:ext cx="263821" cy="263821"/>
          </a:xfrm>
          <a:prstGeom prst="rect">
            <a:avLst/>
          </a:prstGeom>
          <a:noFill/>
          <a:ln w="9525">
            <a:noFill/>
            <a:miter lim="800000"/>
            <a:headEnd/>
            <a:tailEnd/>
          </a:ln>
        </p:spPr>
      </p:pic>
      <p:sp>
        <p:nvSpPr>
          <p:cNvPr id="133151" name="Freeform 35"/>
          <p:cNvSpPr>
            <a:spLocks/>
          </p:cNvSpPr>
          <p:nvPr/>
        </p:nvSpPr>
        <p:spPr bwMode="auto">
          <a:xfrm>
            <a:off x="3108714" y="4123018"/>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55" name="Rectangle 39"/>
          <p:cNvSpPr>
            <a:spLocks noChangeArrowheads="1"/>
          </p:cNvSpPr>
          <p:nvPr/>
        </p:nvSpPr>
        <p:spPr bwMode="auto">
          <a:xfrm>
            <a:off x="940955" y="3414576"/>
            <a:ext cx="1012850"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Discovery</a:t>
            </a:r>
            <a:endParaRPr lang="en-US" sz="1600" b="1">
              <a:latin typeface="Tahoma" charset="0"/>
            </a:endParaRPr>
          </a:p>
        </p:txBody>
      </p:sp>
      <p:sp>
        <p:nvSpPr>
          <p:cNvPr id="133156" name="Rectangle 40"/>
          <p:cNvSpPr>
            <a:spLocks noChangeArrowheads="1"/>
          </p:cNvSpPr>
          <p:nvPr/>
        </p:nvSpPr>
        <p:spPr bwMode="auto">
          <a:xfrm>
            <a:off x="3003554" y="3414576"/>
            <a:ext cx="1049748"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Validation</a:t>
            </a:r>
            <a:endParaRPr lang="en-US" sz="1600" b="1">
              <a:latin typeface="Tahoma" charset="0"/>
            </a:endParaRPr>
          </a:p>
        </p:txBody>
      </p:sp>
      <p:sp>
        <p:nvSpPr>
          <p:cNvPr id="47" name="TextBox 46"/>
          <p:cNvSpPr txBox="1"/>
          <p:nvPr/>
        </p:nvSpPr>
        <p:spPr>
          <a:xfrm>
            <a:off x="1981200" y="4409313"/>
            <a:ext cx="810989" cy="400110"/>
          </a:xfrm>
          <a:prstGeom prst="rect">
            <a:avLst/>
          </a:prstGeom>
          <a:noFill/>
        </p:spPr>
        <p:txBody>
          <a:bodyPr wrap="square" rtlCol="0">
            <a:spAutoFit/>
          </a:bodyPr>
          <a:lstStyle/>
          <a:p>
            <a:r>
              <a:rPr lang="en-US" sz="2000" dirty="0" smtClean="0">
                <a:solidFill>
                  <a:srgbClr val="FF0000"/>
                </a:solidFill>
              </a:rPr>
              <a:t>Pivot</a:t>
            </a:r>
            <a:endParaRPr lang="en-US" sz="2000" dirty="0">
              <a:solidFill>
                <a:srgbClr val="FF0000"/>
              </a:solidFill>
            </a:endParaRPr>
          </a:p>
        </p:txBody>
      </p:sp>
      <p:sp>
        <p:nvSpPr>
          <p:cNvPr id="34" name="Rectangle 33"/>
          <p:cNvSpPr/>
          <p:nvPr/>
        </p:nvSpPr>
        <p:spPr>
          <a:xfrm>
            <a:off x="457200" y="25908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905000" y="2057400"/>
            <a:ext cx="1211239" cy="461665"/>
          </a:xfrm>
          <a:prstGeom prst="rect">
            <a:avLst/>
          </a:prstGeom>
          <a:noFill/>
        </p:spPr>
        <p:txBody>
          <a:bodyPr wrap="none" rtlCol="0">
            <a:spAutoFit/>
          </a:bodyPr>
          <a:lstStyle/>
          <a:p>
            <a:r>
              <a:rPr lang="en-US" sz="2400" b="1" dirty="0" smtClean="0">
                <a:solidFill>
                  <a:srgbClr val="FF0000"/>
                </a:solidFill>
              </a:rPr>
              <a:t>Search</a:t>
            </a:r>
            <a:endParaRPr lang="en-US" b="1" dirty="0">
              <a:solidFill>
                <a:srgbClr val="FF0000"/>
              </a:solidFill>
            </a:endParaRPr>
          </a:p>
        </p:txBody>
      </p:sp>
      <p:sp>
        <p:nvSpPr>
          <p:cNvPr id="36" name="Rectangle 35"/>
          <p:cNvSpPr/>
          <p:nvPr/>
        </p:nvSpPr>
        <p:spPr>
          <a:xfrm>
            <a:off x="1447800" y="914400"/>
            <a:ext cx="6270316" cy="523220"/>
          </a:xfrm>
          <a:prstGeom prst="rect">
            <a:avLst/>
          </a:prstGeom>
        </p:spPr>
        <p:txBody>
          <a:bodyPr wrap="none">
            <a:spAutoFit/>
          </a:bodyPr>
          <a:lstStyle/>
          <a:p>
            <a:r>
              <a:rPr lang="en-US" sz="2800" b="1" dirty="0" smtClean="0">
                <a:solidFill>
                  <a:srgbClr val="FF0000"/>
                </a:solidFill>
              </a:rPr>
              <a:t>The Search For the Business Model</a:t>
            </a:r>
            <a:endParaRPr lang="en-US" sz="2800"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52400" y="274638"/>
            <a:ext cx="8915400" cy="1143000"/>
          </a:xfrm>
        </p:spPr>
        <p:txBody>
          <a:bodyPr anchor="t"/>
          <a:lstStyle/>
          <a:p>
            <a:pPr eaLnBrk="1" hangingPunct="1"/>
            <a:r>
              <a:rPr lang="en-US" sz="4000" dirty="0" smtClean="0">
                <a:latin typeface="Arial" charset="0"/>
              </a:rPr>
              <a:t>Customer Development</a:t>
            </a:r>
            <a:br>
              <a:rPr lang="en-US" sz="4000" dirty="0" smtClean="0">
                <a:latin typeface="Arial" charset="0"/>
              </a:rPr>
            </a:br>
            <a:endParaRPr lang="en-US" dirty="0" smtClean="0">
              <a:solidFill>
                <a:srgbClr val="FF0000"/>
              </a:solidFill>
              <a:latin typeface="Arial" charset="0"/>
            </a:endParaRPr>
          </a:p>
        </p:txBody>
      </p:sp>
      <p:sp>
        <p:nvSpPr>
          <p:cNvPr id="133128" name="Oval 12"/>
          <p:cNvSpPr>
            <a:spLocks noChangeArrowheads="1"/>
          </p:cNvSpPr>
          <p:nvPr/>
        </p:nvSpPr>
        <p:spPr bwMode="auto">
          <a:xfrm>
            <a:off x="762000" y="3010543"/>
            <a:ext cx="1298810" cy="1295120"/>
          </a:xfrm>
          <a:prstGeom prst="ellipse">
            <a:avLst/>
          </a:prstGeom>
          <a:solidFill>
            <a:srgbClr val="FFFFFF"/>
          </a:solidFill>
          <a:ln w="9525">
            <a:solidFill>
              <a:srgbClr val="000000"/>
            </a:solidFill>
            <a:round/>
            <a:headEnd/>
            <a:tailEnd/>
          </a:ln>
        </p:spPr>
        <p:txBody>
          <a:bodyPr>
            <a:prstTxWarp prst="textNoShape">
              <a:avLst/>
            </a:prstTxWarp>
          </a:bodyPr>
          <a:lstStyle/>
          <a:p>
            <a:endParaRPr lang="en-US" sz="2000"/>
          </a:p>
        </p:txBody>
      </p:sp>
      <p:sp>
        <p:nvSpPr>
          <p:cNvPr id="133129" name="Oval 13"/>
          <p:cNvSpPr>
            <a:spLocks noChangeArrowheads="1"/>
          </p:cNvSpPr>
          <p:nvPr/>
        </p:nvSpPr>
        <p:spPr bwMode="auto">
          <a:xfrm>
            <a:off x="2913154" y="3010543"/>
            <a:ext cx="1302500" cy="1295120"/>
          </a:xfrm>
          <a:prstGeom prst="ellipse">
            <a:avLst/>
          </a:prstGeom>
          <a:solidFill>
            <a:srgbClr val="FFFFFF"/>
          </a:solidFill>
          <a:ln w="9525">
            <a:solidFill>
              <a:srgbClr val="000000"/>
            </a:solidFill>
            <a:round/>
            <a:headEnd/>
            <a:tailEnd/>
          </a:ln>
        </p:spPr>
        <p:txBody>
          <a:bodyPr>
            <a:prstTxWarp prst="textNoShape">
              <a:avLst/>
            </a:prstTxWarp>
          </a:bodyPr>
          <a:lstStyle/>
          <a:p>
            <a:endParaRPr lang="en-US" sz="2000"/>
          </a:p>
        </p:txBody>
      </p:sp>
      <p:sp>
        <p:nvSpPr>
          <p:cNvPr id="133130" name="Oval 14"/>
          <p:cNvSpPr>
            <a:spLocks noChangeArrowheads="1"/>
          </p:cNvSpPr>
          <p:nvPr/>
        </p:nvSpPr>
        <p:spPr bwMode="auto">
          <a:xfrm>
            <a:off x="5082757" y="3010543"/>
            <a:ext cx="129881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133131" name="Freeform 15"/>
          <p:cNvSpPr>
            <a:spLocks/>
          </p:cNvSpPr>
          <p:nvPr/>
        </p:nvSpPr>
        <p:spPr bwMode="auto">
          <a:xfrm>
            <a:off x="1647552" y="3025302"/>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2" name="Freeform 16"/>
          <p:cNvSpPr>
            <a:spLocks/>
          </p:cNvSpPr>
          <p:nvPr/>
        </p:nvSpPr>
        <p:spPr bwMode="auto">
          <a:xfrm>
            <a:off x="907747" y="4078740"/>
            <a:ext cx="132833" cy="134678"/>
          </a:xfrm>
          <a:custGeom>
            <a:avLst/>
            <a:gdLst>
              <a:gd name="T0" fmla="*/ 72 w 72"/>
              <a:gd name="T1" fmla="*/ 25 h 73"/>
              <a:gd name="T2" fmla="*/ 0 w 72"/>
              <a:gd name="T3" fmla="*/ 0 h 73"/>
              <a:gd name="T4" fmla="*/ 24 w 72"/>
              <a:gd name="T5" fmla="*/ 73 h 73"/>
              <a:gd name="T6" fmla="*/ 72 w 72"/>
              <a:gd name="T7" fmla="*/ 25 h 73"/>
              <a:gd name="T8" fmla="*/ 0 60000 65536"/>
              <a:gd name="T9" fmla="*/ 0 60000 65536"/>
              <a:gd name="T10" fmla="*/ 0 60000 65536"/>
              <a:gd name="T11" fmla="*/ 0 60000 65536"/>
              <a:gd name="T12" fmla="*/ 0 w 72"/>
              <a:gd name="T13" fmla="*/ 0 h 73"/>
              <a:gd name="T14" fmla="*/ 72 w 72"/>
              <a:gd name="T15" fmla="*/ 73 h 73"/>
            </a:gdLst>
            <a:ahLst/>
            <a:cxnLst>
              <a:cxn ang="T8">
                <a:pos x="T0" y="T1"/>
              </a:cxn>
              <a:cxn ang="T9">
                <a:pos x="T2" y="T3"/>
              </a:cxn>
              <a:cxn ang="T10">
                <a:pos x="T4" y="T5"/>
              </a:cxn>
              <a:cxn ang="T11">
                <a:pos x="T6" y="T7"/>
              </a:cxn>
            </a:cxnLst>
            <a:rect l="T12" t="T13" r="T14" b="T15"/>
            <a:pathLst>
              <a:path w="72" h="73">
                <a:moveTo>
                  <a:pt x="72" y="25"/>
                </a:moveTo>
                <a:lnTo>
                  <a:pt x="0" y="0"/>
                </a:lnTo>
                <a:lnTo>
                  <a:pt x="24" y="73"/>
                </a:lnTo>
                <a:lnTo>
                  <a:pt x="72" y="25"/>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3" name="Freeform 17"/>
          <p:cNvSpPr>
            <a:spLocks/>
          </p:cNvSpPr>
          <p:nvPr/>
        </p:nvSpPr>
        <p:spPr bwMode="auto">
          <a:xfrm>
            <a:off x="3706461" y="3006853"/>
            <a:ext cx="125453" cy="123608"/>
          </a:xfrm>
          <a:custGeom>
            <a:avLst/>
            <a:gdLst>
              <a:gd name="T0" fmla="*/ 68 w 68"/>
              <a:gd name="T1" fmla="*/ 0 h 67"/>
              <a:gd name="T2" fmla="*/ 0 w 68"/>
              <a:gd name="T3" fmla="*/ 34 h 67"/>
              <a:gd name="T4" fmla="*/ 68 w 68"/>
              <a:gd name="T5" fmla="*/ 67 h 67"/>
              <a:gd name="T6" fmla="*/ 68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4"/>
                </a:lnTo>
                <a:lnTo>
                  <a:pt x="68" y="67"/>
                </a:lnTo>
                <a:lnTo>
                  <a:pt x="68" y="0"/>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4" name="Rectangle 18"/>
          <p:cNvSpPr>
            <a:spLocks noChangeArrowheads="1"/>
          </p:cNvSpPr>
          <p:nvPr/>
        </p:nvSpPr>
        <p:spPr bwMode="auto">
          <a:xfrm>
            <a:off x="762000" y="3362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133135" name="Rectangle 19"/>
          <p:cNvSpPr>
            <a:spLocks noChangeArrowheads="1"/>
          </p:cNvSpPr>
          <p:nvPr/>
        </p:nvSpPr>
        <p:spPr bwMode="auto">
          <a:xfrm>
            <a:off x="2922379" y="3362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133136" name="Line 20"/>
          <p:cNvSpPr>
            <a:spLocks noChangeShapeType="1"/>
          </p:cNvSpPr>
          <p:nvPr/>
        </p:nvSpPr>
        <p:spPr bwMode="auto">
          <a:xfrm>
            <a:off x="5948016" y="3075114"/>
            <a:ext cx="38743" cy="3690"/>
          </a:xfrm>
          <a:prstGeom prst="line">
            <a:avLst/>
          </a:prstGeom>
          <a:noFill/>
          <a:ln w="9525">
            <a:solidFill>
              <a:srgbClr val="000000"/>
            </a:solidFill>
            <a:round/>
            <a:headEnd/>
            <a:tailEnd/>
          </a:ln>
        </p:spPr>
        <p:txBody>
          <a:bodyPr>
            <a:prstTxWarp prst="textNoShape">
              <a:avLst/>
            </a:prstTxWarp>
          </a:bodyPr>
          <a:lstStyle/>
          <a:p>
            <a:endParaRPr lang="en-US" sz="2000"/>
          </a:p>
        </p:txBody>
      </p:sp>
      <p:sp>
        <p:nvSpPr>
          <p:cNvPr id="133137" name="Freeform 21"/>
          <p:cNvSpPr>
            <a:spLocks/>
          </p:cNvSpPr>
          <p:nvPr/>
        </p:nvSpPr>
        <p:spPr bwMode="auto">
          <a:xfrm>
            <a:off x="5966465" y="3014232"/>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38" name="Line 22"/>
          <p:cNvSpPr>
            <a:spLocks noChangeShapeType="1"/>
          </p:cNvSpPr>
          <p:nvPr/>
        </p:nvSpPr>
        <p:spPr bwMode="auto">
          <a:xfrm flipH="1" flipV="1">
            <a:off x="5601174" y="4305663"/>
            <a:ext cx="59037" cy="60882"/>
          </a:xfrm>
          <a:prstGeom prst="line">
            <a:avLst/>
          </a:prstGeom>
          <a:noFill/>
          <a:ln w="9525">
            <a:solidFill>
              <a:srgbClr val="000000"/>
            </a:solidFill>
            <a:round/>
            <a:headEnd/>
            <a:tailEnd/>
          </a:ln>
        </p:spPr>
        <p:txBody>
          <a:bodyPr>
            <a:prstTxWarp prst="textNoShape">
              <a:avLst/>
            </a:prstTxWarp>
          </a:bodyPr>
          <a:lstStyle/>
          <a:p>
            <a:endParaRPr lang="en-US" sz="2000"/>
          </a:p>
        </p:txBody>
      </p:sp>
      <p:sp>
        <p:nvSpPr>
          <p:cNvPr id="133139" name="Freeform 23"/>
          <p:cNvSpPr>
            <a:spLocks/>
          </p:cNvSpPr>
          <p:nvPr/>
        </p:nvSpPr>
        <p:spPr bwMode="auto">
          <a:xfrm>
            <a:off x="5516309" y="4224487"/>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40" name="Oval 24"/>
          <p:cNvSpPr>
            <a:spLocks noChangeArrowheads="1"/>
          </p:cNvSpPr>
          <p:nvPr/>
        </p:nvSpPr>
        <p:spPr bwMode="auto">
          <a:xfrm>
            <a:off x="7143511" y="3006853"/>
            <a:ext cx="1300655"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133141" name="Line 25"/>
          <p:cNvSpPr>
            <a:spLocks noChangeShapeType="1"/>
          </p:cNvSpPr>
          <p:nvPr/>
        </p:nvSpPr>
        <p:spPr bwMode="auto">
          <a:xfrm>
            <a:off x="3352240" y="4335182"/>
            <a:ext cx="0" cy="531331"/>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133142" name="Line 26"/>
          <p:cNvSpPr>
            <a:spLocks noChangeShapeType="1"/>
          </p:cNvSpPr>
          <p:nvPr/>
        </p:nvSpPr>
        <p:spPr bwMode="auto">
          <a:xfrm flipH="1">
            <a:off x="1315470" y="4866513"/>
            <a:ext cx="2036770" cy="0"/>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133143" name="Line 27"/>
          <p:cNvSpPr>
            <a:spLocks noChangeShapeType="1"/>
          </p:cNvSpPr>
          <p:nvPr/>
        </p:nvSpPr>
        <p:spPr bwMode="auto">
          <a:xfrm flipV="1">
            <a:off x="1315470" y="4335182"/>
            <a:ext cx="0" cy="531331"/>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133144" name="Line 28"/>
          <p:cNvSpPr>
            <a:spLocks noChangeShapeType="1"/>
          </p:cNvSpPr>
          <p:nvPr/>
        </p:nvSpPr>
        <p:spPr bwMode="auto">
          <a:xfrm>
            <a:off x="3352240" y="4512292"/>
            <a:ext cx="0" cy="88555"/>
          </a:xfrm>
          <a:prstGeom prst="line">
            <a:avLst/>
          </a:prstGeom>
          <a:noFill/>
          <a:ln w="9525">
            <a:solidFill>
              <a:schemeClr val="tx1"/>
            </a:solidFill>
            <a:round/>
            <a:headEnd/>
            <a:tailEnd type="triangle" w="med" len="med"/>
          </a:ln>
        </p:spPr>
        <p:txBody>
          <a:bodyPr wrap="none">
            <a:prstTxWarp prst="textNoShape">
              <a:avLst/>
            </a:prstTxWarp>
          </a:bodyPr>
          <a:lstStyle/>
          <a:p>
            <a:endParaRPr lang="en-US" sz="2000"/>
          </a:p>
        </p:txBody>
      </p:sp>
      <p:sp>
        <p:nvSpPr>
          <p:cNvPr id="133145" name="Line 29"/>
          <p:cNvSpPr>
            <a:spLocks noChangeShapeType="1"/>
          </p:cNvSpPr>
          <p:nvPr/>
        </p:nvSpPr>
        <p:spPr bwMode="auto">
          <a:xfrm>
            <a:off x="4215654" y="3626740"/>
            <a:ext cx="88555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133146" name="Line 30"/>
          <p:cNvSpPr>
            <a:spLocks noChangeShapeType="1"/>
          </p:cNvSpPr>
          <p:nvPr/>
        </p:nvSpPr>
        <p:spPr bwMode="auto">
          <a:xfrm>
            <a:off x="2090328" y="3626740"/>
            <a:ext cx="796997"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133147" name="Line 31"/>
          <p:cNvSpPr>
            <a:spLocks noChangeShapeType="1"/>
          </p:cNvSpPr>
          <p:nvPr/>
        </p:nvSpPr>
        <p:spPr bwMode="auto">
          <a:xfrm>
            <a:off x="6429535" y="3626740"/>
            <a:ext cx="70844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pic>
        <p:nvPicPr>
          <p:cNvPr id="133148" name="Picture 32" descr="stopsign"/>
          <p:cNvPicPr>
            <a:picLocks noChangeAspect="1" noChangeArrowheads="1"/>
          </p:cNvPicPr>
          <p:nvPr/>
        </p:nvPicPr>
        <p:blipFill>
          <a:blip r:embed="rId3"/>
          <a:srcRect/>
          <a:stretch>
            <a:fillRect/>
          </a:stretch>
        </p:blipFill>
        <p:spPr bwMode="auto">
          <a:xfrm>
            <a:off x="2001773" y="3497596"/>
            <a:ext cx="261976" cy="263821"/>
          </a:xfrm>
          <a:prstGeom prst="rect">
            <a:avLst/>
          </a:prstGeom>
          <a:noFill/>
          <a:ln w="9525">
            <a:noFill/>
            <a:miter lim="800000"/>
            <a:headEnd/>
            <a:tailEnd/>
          </a:ln>
        </p:spPr>
      </p:pic>
      <p:pic>
        <p:nvPicPr>
          <p:cNvPr id="133149" name="Picture 33" descr="stopsign"/>
          <p:cNvPicPr>
            <a:picLocks noChangeAspect="1" noChangeArrowheads="1"/>
          </p:cNvPicPr>
          <p:nvPr/>
        </p:nvPicPr>
        <p:blipFill>
          <a:blip r:embed="rId3"/>
          <a:srcRect/>
          <a:stretch>
            <a:fillRect/>
          </a:stretch>
        </p:blipFill>
        <p:spPr bwMode="auto">
          <a:xfrm>
            <a:off x="6340979" y="3497596"/>
            <a:ext cx="263821" cy="263821"/>
          </a:xfrm>
          <a:prstGeom prst="rect">
            <a:avLst/>
          </a:prstGeom>
          <a:noFill/>
          <a:ln w="9525">
            <a:noFill/>
            <a:miter lim="800000"/>
            <a:headEnd/>
            <a:tailEnd/>
          </a:ln>
        </p:spPr>
      </p:pic>
      <p:pic>
        <p:nvPicPr>
          <p:cNvPr id="133150" name="Picture 34" descr="stopsign"/>
          <p:cNvPicPr>
            <a:picLocks noChangeAspect="1" noChangeArrowheads="1"/>
          </p:cNvPicPr>
          <p:nvPr/>
        </p:nvPicPr>
        <p:blipFill>
          <a:blip r:embed="rId3"/>
          <a:srcRect/>
          <a:stretch>
            <a:fillRect/>
          </a:stretch>
        </p:blipFill>
        <p:spPr bwMode="auto">
          <a:xfrm>
            <a:off x="4128944" y="3497596"/>
            <a:ext cx="263821" cy="263821"/>
          </a:xfrm>
          <a:prstGeom prst="rect">
            <a:avLst/>
          </a:prstGeom>
          <a:noFill/>
          <a:ln w="9525">
            <a:noFill/>
            <a:miter lim="800000"/>
            <a:headEnd/>
            <a:tailEnd/>
          </a:ln>
        </p:spPr>
      </p:pic>
      <p:sp>
        <p:nvSpPr>
          <p:cNvPr id="133151" name="Freeform 35"/>
          <p:cNvSpPr>
            <a:spLocks/>
          </p:cNvSpPr>
          <p:nvPr/>
        </p:nvSpPr>
        <p:spPr bwMode="auto">
          <a:xfrm>
            <a:off x="3108714" y="4123018"/>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52" name="Freeform 36"/>
          <p:cNvSpPr>
            <a:spLocks/>
          </p:cNvSpPr>
          <p:nvPr/>
        </p:nvSpPr>
        <p:spPr bwMode="auto">
          <a:xfrm>
            <a:off x="7934973" y="2971800"/>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53" name="Freeform 37"/>
          <p:cNvSpPr>
            <a:spLocks/>
          </p:cNvSpPr>
          <p:nvPr/>
        </p:nvSpPr>
        <p:spPr bwMode="auto">
          <a:xfrm>
            <a:off x="7484818" y="4182055"/>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33154" name="Rectangle 38"/>
          <p:cNvSpPr>
            <a:spLocks noChangeArrowheads="1"/>
          </p:cNvSpPr>
          <p:nvPr/>
        </p:nvSpPr>
        <p:spPr bwMode="auto">
          <a:xfrm>
            <a:off x="7239000" y="3414576"/>
            <a:ext cx="1119855"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dirty="0">
                <a:solidFill>
                  <a:srgbClr val="000000"/>
                </a:solidFill>
                <a:latin typeface="Tahoma" charset="0"/>
              </a:rPr>
              <a:t>Company</a:t>
            </a:r>
          </a:p>
          <a:p>
            <a:pPr algn="ctr"/>
            <a:r>
              <a:rPr lang="en-US" sz="1600" b="1" dirty="0">
                <a:solidFill>
                  <a:srgbClr val="000000"/>
                </a:solidFill>
                <a:latin typeface="Tahoma" charset="0"/>
              </a:rPr>
              <a:t>Building</a:t>
            </a:r>
            <a:endParaRPr lang="en-US" sz="1600" b="1" dirty="0">
              <a:latin typeface="Tahoma" charset="0"/>
            </a:endParaRPr>
          </a:p>
        </p:txBody>
      </p:sp>
      <p:sp>
        <p:nvSpPr>
          <p:cNvPr id="133155" name="Rectangle 39"/>
          <p:cNvSpPr>
            <a:spLocks noChangeArrowheads="1"/>
          </p:cNvSpPr>
          <p:nvPr/>
        </p:nvSpPr>
        <p:spPr bwMode="auto">
          <a:xfrm>
            <a:off x="940955" y="3414576"/>
            <a:ext cx="1012850"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Discovery</a:t>
            </a:r>
            <a:endParaRPr lang="en-US" sz="1600" b="1">
              <a:latin typeface="Tahoma" charset="0"/>
            </a:endParaRPr>
          </a:p>
        </p:txBody>
      </p:sp>
      <p:sp>
        <p:nvSpPr>
          <p:cNvPr id="133156" name="Rectangle 40"/>
          <p:cNvSpPr>
            <a:spLocks noChangeArrowheads="1"/>
          </p:cNvSpPr>
          <p:nvPr/>
        </p:nvSpPr>
        <p:spPr bwMode="auto">
          <a:xfrm>
            <a:off x="3003554" y="3414576"/>
            <a:ext cx="1049748"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Validation</a:t>
            </a:r>
            <a:endParaRPr lang="en-US" sz="1600" b="1">
              <a:latin typeface="Tahoma" charset="0"/>
            </a:endParaRPr>
          </a:p>
        </p:txBody>
      </p:sp>
      <p:sp>
        <p:nvSpPr>
          <p:cNvPr id="133157" name="Rectangle 41"/>
          <p:cNvSpPr>
            <a:spLocks noChangeArrowheads="1"/>
          </p:cNvSpPr>
          <p:nvPr/>
        </p:nvSpPr>
        <p:spPr bwMode="auto">
          <a:xfrm>
            <a:off x="5101206" y="3414576"/>
            <a:ext cx="1208410"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 Creation</a:t>
            </a:r>
            <a:endParaRPr lang="en-US" sz="1600" b="1">
              <a:latin typeface="Tahoma" charset="0"/>
            </a:endParaRPr>
          </a:p>
        </p:txBody>
      </p:sp>
      <p:sp>
        <p:nvSpPr>
          <p:cNvPr id="47" name="TextBox 46"/>
          <p:cNvSpPr txBox="1"/>
          <p:nvPr/>
        </p:nvSpPr>
        <p:spPr>
          <a:xfrm>
            <a:off x="1981200" y="4409313"/>
            <a:ext cx="810989" cy="400110"/>
          </a:xfrm>
          <a:prstGeom prst="rect">
            <a:avLst/>
          </a:prstGeom>
          <a:noFill/>
        </p:spPr>
        <p:txBody>
          <a:bodyPr wrap="square" rtlCol="0">
            <a:spAutoFit/>
          </a:bodyPr>
          <a:lstStyle/>
          <a:p>
            <a:r>
              <a:rPr lang="en-US" sz="2000" dirty="0" smtClean="0">
                <a:solidFill>
                  <a:srgbClr val="FF0000"/>
                </a:solidFill>
              </a:rPr>
              <a:t>Pivot</a:t>
            </a:r>
            <a:endParaRPr lang="en-US" sz="2000" dirty="0">
              <a:solidFill>
                <a:srgbClr val="FF0000"/>
              </a:solidFill>
            </a:endParaRPr>
          </a:p>
        </p:txBody>
      </p:sp>
      <p:sp>
        <p:nvSpPr>
          <p:cNvPr id="34" name="Rectangle 33"/>
          <p:cNvSpPr/>
          <p:nvPr/>
        </p:nvSpPr>
        <p:spPr>
          <a:xfrm>
            <a:off x="4572000" y="25146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019800" y="1752600"/>
            <a:ext cx="1655471" cy="461665"/>
          </a:xfrm>
          <a:prstGeom prst="rect">
            <a:avLst/>
          </a:prstGeom>
          <a:noFill/>
        </p:spPr>
        <p:txBody>
          <a:bodyPr wrap="none" rtlCol="0">
            <a:spAutoFit/>
          </a:bodyPr>
          <a:lstStyle/>
          <a:p>
            <a:r>
              <a:rPr lang="en-US" sz="2400" b="1" dirty="0" smtClean="0">
                <a:solidFill>
                  <a:srgbClr val="FF0000"/>
                </a:solidFill>
              </a:rPr>
              <a:t>Execution</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936625" y="4191000"/>
            <a:ext cx="8207375" cy="1074738"/>
          </a:xfrm>
          <a:solidFill>
            <a:srgbClr val="FFFFFF"/>
          </a:solidFill>
        </p:spPr>
        <p:txBody>
          <a:bodyPr/>
          <a:lstStyle/>
          <a:p>
            <a:pPr eaLnBrk="1" hangingPunct="1">
              <a:spcBef>
                <a:spcPts val="600"/>
              </a:spcBef>
              <a:defRPr/>
            </a:pPr>
            <a:r>
              <a:rPr lang="en-US" sz="2800" dirty="0" smtClean="0">
                <a:solidFill>
                  <a:srgbClr val="FF0000"/>
                </a:solidFill>
                <a:latin typeface="Arial"/>
                <a:cs typeface="Arial"/>
              </a:rPr>
              <a:t>Articulate and Test </a:t>
            </a:r>
            <a:r>
              <a:rPr lang="en-US" sz="2800" dirty="0" smtClean="0">
                <a:latin typeface="Arial"/>
                <a:cs typeface="Arial"/>
              </a:rPr>
              <a:t>your </a:t>
            </a:r>
            <a:r>
              <a:rPr lang="en-US" sz="2800" dirty="0" smtClean="0">
                <a:solidFill>
                  <a:srgbClr val="FF0000"/>
                </a:solidFill>
                <a:latin typeface="Arial"/>
                <a:cs typeface="Arial"/>
              </a:rPr>
              <a:t>hypotheses</a:t>
            </a:r>
          </a:p>
          <a:p>
            <a:pPr eaLnBrk="1" hangingPunct="1">
              <a:spcBef>
                <a:spcPts val="600"/>
              </a:spcBef>
              <a:defRPr/>
            </a:pPr>
            <a:r>
              <a:rPr lang="en-US" sz="2800" dirty="0" smtClean="0">
                <a:latin typeface="Arial"/>
                <a:cs typeface="Arial"/>
              </a:rPr>
              <a:t>Design experiments, </a:t>
            </a:r>
            <a:r>
              <a:rPr lang="en-US" sz="2800" dirty="0">
                <a:latin typeface="Arial"/>
                <a:cs typeface="Arial"/>
              </a:rPr>
              <a:t>start </a:t>
            </a:r>
            <a:r>
              <a:rPr lang="en-US" sz="2800" dirty="0" smtClean="0">
                <a:solidFill>
                  <a:srgbClr val="FF0000"/>
                </a:solidFill>
                <a:latin typeface="Arial"/>
                <a:cs typeface="Arial"/>
              </a:rPr>
              <a:t>listening</a:t>
            </a:r>
            <a:endParaRPr lang="en-US" sz="2800" dirty="0" smtClean="0">
              <a:latin typeface="Arial"/>
              <a:cs typeface="Arial"/>
            </a:endParaRPr>
          </a:p>
          <a:p>
            <a:pPr eaLnBrk="1" hangingPunct="1">
              <a:spcBef>
                <a:spcPts val="600"/>
              </a:spcBef>
              <a:defRPr/>
            </a:pPr>
            <a:r>
              <a:rPr lang="en-US" sz="2800" dirty="0" smtClean="0">
                <a:solidFill>
                  <a:srgbClr val="FF0000"/>
                </a:solidFill>
                <a:latin typeface="Arial"/>
                <a:cs typeface="Arial"/>
              </a:rPr>
              <a:t>Continuous </a:t>
            </a:r>
            <a:r>
              <a:rPr lang="en-US" sz="2800" dirty="0" smtClean="0">
                <a:solidFill>
                  <a:schemeClr val="tx1">
                    <a:lumMod val="95000"/>
                    <a:lumOff val="5000"/>
                  </a:schemeClr>
                </a:solidFill>
                <a:latin typeface="Arial"/>
                <a:cs typeface="Arial"/>
              </a:rPr>
              <a:t>Discovery</a:t>
            </a:r>
          </a:p>
          <a:p>
            <a:pPr eaLnBrk="1" hangingPunct="1">
              <a:spcBef>
                <a:spcPts val="600"/>
              </a:spcBef>
              <a:defRPr/>
            </a:pPr>
            <a:r>
              <a:rPr lang="en-US" sz="2800" dirty="0" smtClean="0">
                <a:solidFill>
                  <a:schemeClr val="tx1">
                    <a:lumMod val="95000"/>
                    <a:lumOff val="5000"/>
                  </a:schemeClr>
                </a:solidFill>
                <a:latin typeface="Arial"/>
                <a:cs typeface="Arial"/>
              </a:rPr>
              <a:t>Done by </a:t>
            </a:r>
            <a:r>
              <a:rPr lang="en-US" sz="2800" dirty="0" smtClean="0">
                <a:solidFill>
                  <a:srgbClr val="FF0000"/>
                </a:solidFill>
                <a:latin typeface="Arial"/>
                <a:cs typeface="Arial"/>
              </a:rPr>
              <a:t>founders</a:t>
            </a:r>
            <a:endParaRPr lang="en-US" sz="2800" dirty="0">
              <a:solidFill>
                <a:srgbClr val="FF0000"/>
              </a:solidFill>
              <a:latin typeface="Arial"/>
              <a:cs typeface="Arial"/>
            </a:endParaRPr>
          </a:p>
        </p:txBody>
      </p:sp>
      <p:sp>
        <p:nvSpPr>
          <p:cNvPr id="135171" name="Rectangle 3"/>
          <p:cNvSpPr>
            <a:spLocks noGrp="1" noChangeArrowheads="1"/>
          </p:cNvSpPr>
          <p:nvPr>
            <p:ph type="title"/>
          </p:nvPr>
        </p:nvSpPr>
        <p:spPr>
          <a:xfrm>
            <a:off x="762000" y="381000"/>
            <a:ext cx="7772400" cy="857250"/>
          </a:xfrm>
          <a:solidFill>
            <a:srgbClr val="FFFFFF"/>
          </a:solidFill>
        </p:spPr>
        <p:txBody>
          <a:bodyPr anchor="t"/>
          <a:lstStyle/>
          <a:p>
            <a:pPr eaLnBrk="1" hangingPunct="1"/>
            <a:r>
              <a:rPr lang="en-US">
                <a:latin typeface="Arial" charset="0"/>
              </a:rPr>
              <a:t>Customer </a:t>
            </a:r>
            <a:r>
              <a:rPr lang="en-US">
                <a:solidFill>
                  <a:srgbClr val="FF0000"/>
                </a:solidFill>
                <a:latin typeface="Arial" charset="0"/>
              </a:rPr>
              <a:t>Discovery</a:t>
            </a:r>
          </a:p>
        </p:txBody>
      </p:sp>
      <p:sp>
        <p:nvSpPr>
          <p:cNvPr id="135172" name="Text Box 4"/>
          <p:cNvSpPr txBox="1">
            <a:spLocks noChangeArrowheads="1"/>
          </p:cNvSpPr>
          <p:nvPr/>
        </p:nvSpPr>
        <p:spPr bwMode="auto">
          <a:xfrm>
            <a:off x="990600" y="4038600"/>
            <a:ext cx="7696200" cy="822325"/>
          </a:xfrm>
          <a:prstGeom prst="rect">
            <a:avLst/>
          </a:prstGeom>
          <a:noFill/>
          <a:ln w="9525">
            <a:noFill/>
            <a:miter lim="800000"/>
            <a:headEnd/>
            <a:tailEnd/>
          </a:ln>
        </p:spPr>
        <p:txBody>
          <a:bodyPr>
            <a:prstTxWarp prst="textNoShape">
              <a:avLst/>
            </a:prstTxWarp>
            <a:spAutoFit/>
          </a:bodyPr>
          <a:lstStyle/>
          <a:p>
            <a:pPr marL="457200" indent="-457200"/>
            <a:endParaRPr lang="en-US">
              <a:latin typeface="Times New Roman" charset="0"/>
            </a:endParaRPr>
          </a:p>
          <a:p>
            <a:pPr marL="457200" indent="-457200">
              <a:buFontTx/>
              <a:buChar char="–"/>
            </a:pPr>
            <a:endParaRPr lang="en-US">
              <a:latin typeface="Times New Roman" charset="0"/>
            </a:endParaRPr>
          </a:p>
        </p:txBody>
      </p:sp>
      <p:sp>
        <p:nvSpPr>
          <p:cNvPr id="135173" name="Oval 5"/>
          <p:cNvSpPr>
            <a:spLocks noChangeArrowheads="1"/>
          </p:cNvSpPr>
          <p:nvPr/>
        </p:nvSpPr>
        <p:spPr bwMode="auto">
          <a:xfrm>
            <a:off x="6958013" y="1905000"/>
            <a:ext cx="1271587" cy="1265238"/>
          </a:xfrm>
          <a:prstGeom prst="ellipse">
            <a:avLst/>
          </a:prstGeom>
          <a:solidFill>
            <a:srgbClr val="777777">
              <a:alpha val="29019"/>
            </a:srgbClr>
          </a:solidFill>
          <a:ln w="9525">
            <a:solidFill>
              <a:srgbClr val="000000"/>
            </a:solidFill>
            <a:round/>
            <a:headEnd/>
            <a:tailEnd/>
          </a:ln>
        </p:spPr>
        <p:txBody>
          <a:bodyPr>
            <a:prstTxWarp prst="textNoShape">
              <a:avLst/>
            </a:prstTxWarp>
          </a:bodyPr>
          <a:lstStyle/>
          <a:p>
            <a:endParaRPr lang="en-US"/>
          </a:p>
        </p:txBody>
      </p:sp>
      <p:sp>
        <p:nvSpPr>
          <p:cNvPr id="135174" name="Line 6"/>
          <p:cNvSpPr>
            <a:spLocks noChangeShapeType="1"/>
          </p:cNvSpPr>
          <p:nvPr/>
        </p:nvSpPr>
        <p:spPr bwMode="auto">
          <a:xfrm>
            <a:off x="3719513" y="2755900"/>
            <a:ext cx="33337" cy="3175"/>
          </a:xfrm>
          <a:prstGeom prst="line">
            <a:avLst/>
          </a:prstGeom>
          <a:noFill/>
          <a:ln w="9525">
            <a:solidFill>
              <a:srgbClr val="000000"/>
            </a:solidFill>
            <a:round/>
            <a:headEnd/>
            <a:tailEnd/>
          </a:ln>
        </p:spPr>
        <p:txBody>
          <a:bodyPr>
            <a:prstTxWarp prst="textNoShape">
              <a:avLst/>
            </a:prstTxWarp>
          </a:bodyPr>
          <a:lstStyle/>
          <a:p>
            <a:endParaRPr lang="en-US"/>
          </a:p>
        </p:txBody>
      </p:sp>
      <p:sp>
        <p:nvSpPr>
          <p:cNvPr id="135175" name="Freeform 7"/>
          <p:cNvSpPr>
            <a:spLocks/>
          </p:cNvSpPr>
          <p:nvPr/>
        </p:nvSpPr>
        <p:spPr bwMode="auto">
          <a:xfrm>
            <a:off x="3735388" y="2703513"/>
            <a:ext cx="107950" cy="106362"/>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7F7F7">
              <a:alpha val="29019"/>
            </a:srgbClr>
          </a:solidFill>
          <a:ln w="9525">
            <a:noFill/>
            <a:round/>
            <a:headEnd/>
            <a:tailEnd/>
          </a:ln>
        </p:spPr>
        <p:txBody>
          <a:bodyPr>
            <a:prstTxWarp prst="textNoShape">
              <a:avLst/>
            </a:prstTxWarp>
          </a:bodyPr>
          <a:lstStyle/>
          <a:p>
            <a:endParaRPr lang="en-US"/>
          </a:p>
        </p:txBody>
      </p:sp>
      <p:sp>
        <p:nvSpPr>
          <p:cNvPr id="135176" name="Oval 8"/>
          <p:cNvSpPr>
            <a:spLocks noChangeArrowheads="1"/>
          </p:cNvSpPr>
          <p:nvPr/>
        </p:nvSpPr>
        <p:spPr bwMode="auto">
          <a:xfrm>
            <a:off x="1143000" y="1905000"/>
            <a:ext cx="1295400" cy="1219200"/>
          </a:xfrm>
          <a:prstGeom prst="ellipse">
            <a:avLst/>
          </a:prstGeom>
          <a:solidFill>
            <a:srgbClr val="FFFF00"/>
          </a:solidFill>
          <a:ln w="9525">
            <a:solidFill>
              <a:srgbClr val="000000"/>
            </a:solidFill>
            <a:round/>
            <a:headEnd/>
            <a:tailEnd/>
          </a:ln>
        </p:spPr>
        <p:txBody>
          <a:bodyPr>
            <a:prstTxWarp prst="textNoShape">
              <a:avLst/>
            </a:prstTxWarp>
          </a:bodyPr>
          <a:lstStyle/>
          <a:p>
            <a:endParaRPr lang="en-US"/>
          </a:p>
        </p:txBody>
      </p:sp>
      <p:sp>
        <p:nvSpPr>
          <p:cNvPr id="135177" name="Oval 9"/>
          <p:cNvSpPr>
            <a:spLocks noChangeArrowheads="1"/>
          </p:cNvSpPr>
          <p:nvPr/>
        </p:nvSpPr>
        <p:spPr bwMode="auto">
          <a:xfrm>
            <a:off x="3048000" y="1900238"/>
            <a:ext cx="1273175" cy="1223962"/>
          </a:xfrm>
          <a:prstGeom prst="ellipse">
            <a:avLst/>
          </a:prstGeom>
          <a:solidFill>
            <a:srgbClr val="777777">
              <a:alpha val="29019"/>
            </a:srgbClr>
          </a:solidFill>
          <a:ln w="9525">
            <a:solidFill>
              <a:srgbClr val="000000"/>
            </a:solidFill>
            <a:round/>
            <a:headEnd/>
            <a:tailEnd/>
          </a:ln>
        </p:spPr>
        <p:txBody>
          <a:bodyPr>
            <a:prstTxWarp prst="textNoShape">
              <a:avLst/>
            </a:prstTxWarp>
          </a:bodyPr>
          <a:lstStyle/>
          <a:p>
            <a:endParaRPr lang="en-US"/>
          </a:p>
        </p:txBody>
      </p:sp>
      <p:sp>
        <p:nvSpPr>
          <p:cNvPr id="135178" name="Oval 10"/>
          <p:cNvSpPr>
            <a:spLocks noChangeArrowheads="1"/>
          </p:cNvSpPr>
          <p:nvPr/>
        </p:nvSpPr>
        <p:spPr bwMode="auto">
          <a:xfrm>
            <a:off x="5029200" y="1905000"/>
            <a:ext cx="1273175" cy="1223963"/>
          </a:xfrm>
          <a:prstGeom prst="ellipse">
            <a:avLst/>
          </a:prstGeom>
          <a:solidFill>
            <a:srgbClr val="777777">
              <a:alpha val="29019"/>
            </a:srgbClr>
          </a:solidFill>
          <a:ln w="9525">
            <a:solidFill>
              <a:srgbClr val="000000"/>
            </a:solidFill>
            <a:round/>
            <a:headEnd/>
            <a:tailEnd/>
          </a:ln>
        </p:spPr>
        <p:txBody>
          <a:bodyPr>
            <a:prstTxWarp prst="textNoShape">
              <a:avLst/>
            </a:prstTxWarp>
          </a:bodyPr>
          <a:lstStyle/>
          <a:p>
            <a:endParaRPr lang="en-US"/>
          </a:p>
        </p:txBody>
      </p:sp>
      <p:sp>
        <p:nvSpPr>
          <p:cNvPr id="135179" name="Freeform 11"/>
          <p:cNvSpPr>
            <a:spLocks/>
          </p:cNvSpPr>
          <p:nvPr/>
        </p:nvSpPr>
        <p:spPr bwMode="auto">
          <a:xfrm>
            <a:off x="2057400" y="1951038"/>
            <a:ext cx="107950" cy="106362"/>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a:p>
        </p:txBody>
      </p:sp>
      <p:sp>
        <p:nvSpPr>
          <p:cNvPr id="135180" name="Rectangle 13"/>
          <p:cNvSpPr>
            <a:spLocks noChangeArrowheads="1"/>
          </p:cNvSpPr>
          <p:nvPr/>
        </p:nvSpPr>
        <p:spPr bwMode="auto">
          <a:xfrm>
            <a:off x="1466850" y="2241550"/>
            <a:ext cx="995363" cy="495300"/>
          </a:xfrm>
          <a:prstGeom prst="rect">
            <a:avLst/>
          </a:prstGeom>
          <a:noFill/>
          <a:ln w="9525">
            <a:noFill/>
            <a:miter lim="800000"/>
            <a:headEnd/>
            <a:tailEnd/>
          </a:ln>
        </p:spPr>
        <p:txBody>
          <a:bodyPr>
            <a:prstTxWarp prst="textNoShape">
              <a:avLst/>
            </a:prstTxWarp>
          </a:bodyPr>
          <a:lstStyle/>
          <a:p>
            <a:endParaRPr lang="en-US"/>
          </a:p>
        </p:txBody>
      </p:sp>
      <p:sp>
        <p:nvSpPr>
          <p:cNvPr id="135181" name="Line 16"/>
          <p:cNvSpPr>
            <a:spLocks noChangeShapeType="1"/>
          </p:cNvSpPr>
          <p:nvPr/>
        </p:nvSpPr>
        <p:spPr bwMode="auto">
          <a:xfrm flipH="1" flipV="1">
            <a:off x="5630863" y="3052763"/>
            <a:ext cx="50800" cy="52387"/>
          </a:xfrm>
          <a:prstGeom prst="line">
            <a:avLst/>
          </a:prstGeom>
          <a:noFill/>
          <a:ln w="9525">
            <a:solidFill>
              <a:srgbClr val="000000"/>
            </a:solidFill>
            <a:round/>
            <a:headEnd/>
            <a:tailEnd/>
          </a:ln>
        </p:spPr>
        <p:txBody>
          <a:bodyPr>
            <a:prstTxWarp prst="textNoShape">
              <a:avLst/>
            </a:prstTxWarp>
          </a:bodyPr>
          <a:lstStyle/>
          <a:p>
            <a:endParaRPr lang="en-US"/>
          </a:p>
        </p:txBody>
      </p:sp>
      <p:sp>
        <p:nvSpPr>
          <p:cNvPr id="135182" name="Line 18"/>
          <p:cNvSpPr>
            <a:spLocks noChangeShapeType="1"/>
          </p:cNvSpPr>
          <p:nvPr/>
        </p:nvSpPr>
        <p:spPr bwMode="auto">
          <a:xfrm>
            <a:off x="4343400" y="2468563"/>
            <a:ext cx="762000"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sp>
        <p:nvSpPr>
          <p:cNvPr id="135183" name="Line 19"/>
          <p:cNvSpPr>
            <a:spLocks noChangeShapeType="1"/>
          </p:cNvSpPr>
          <p:nvPr/>
        </p:nvSpPr>
        <p:spPr bwMode="auto">
          <a:xfrm>
            <a:off x="2438400" y="2468563"/>
            <a:ext cx="609600"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sp>
        <p:nvSpPr>
          <p:cNvPr id="135184" name="Line 20"/>
          <p:cNvSpPr>
            <a:spLocks noChangeShapeType="1"/>
          </p:cNvSpPr>
          <p:nvPr/>
        </p:nvSpPr>
        <p:spPr bwMode="auto">
          <a:xfrm>
            <a:off x="6343650" y="2468563"/>
            <a:ext cx="609600"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pic>
        <p:nvPicPr>
          <p:cNvPr id="135185" name="Picture 21" descr="stopsign"/>
          <p:cNvPicPr>
            <a:picLocks noChangeAspect="1" noChangeArrowheads="1"/>
          </p:cNvPicPr>
          <p:nvPr/>
        </p:nvPicPr>
        <p:blipFill>
          <a:blip r:embed="rId3"/>
          <a:srcRect/>
          <a:stretch>
            <a:fillRect/>
          </a:stretch>
        </p:blipFill>
        <p:spPr bwMode="auto">
          <a:xfrm>
            <a:off x="2362200" y="2362200"/>
            <a:ext cx="225425" cy="227013"/>
          </a:xfrm>
          <a:prstGeom prst="rect">
            <a:avLst/>
          </a:prstGeom>
          <a:noFill/>
          <a:ln w="9525">
            <a:noFill/>
            <a:miter lim="800000"/>
            <a:headEnd/>
            <a:tailEnd/>
          </a:ln>
        </p:spPr>
      </p:pic>
      <p:sp>
        <p:nvSpPr>
          <p:cNvPr id="135186" name="Freeform 23"/>
          <p:cNvSpPr>
            <a:spLocks/>
          </p:cNvSpPr>
          <p:nvPr/>
        </p:nvSpPr>
        <p:spPr bwMode="auto">
          <a:xfrm>
            <a:off x="7429500" y="3087688"/>
            <a:ext cx="114300" cy="112712"/>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7F7F7">
              <a:alpha val="29019"/>
            </a:srgbClr>
          </a:solidFill>
          <a:ln w="9525">
            <a:noFill/>
            <a:round/>
            <a:headEnd/>
            <a:tailEnd/>
          </a:ln>
        </p:spPr>
        <p:txBody>
          <a:bodyPr>
            <a:prstTxWarp prst="textNoShape">
              <a:avLst/>
            </a:prstTxWarp>
          </a:bodyPr>
          <a:lstStyle/>
          <a:p>
            <a:endParaRPr lang="en-US"/>
          </a:p>
        </p:txBody>
      </p:sp>
      <p:sp>
        <p:nvSpPr>
          <p:cNvPr id="135187" name="Rectangle 24"/>
          <p:cNvSpPr>
            <a:spLocks noChangeArrowheads="1"/>
          </p:cNvSpPr>
          <p:nvPr/>
        </p:nvSpPr>
        <p:spPr bwMode="auto">
          <a:xfrm>
            <a:off x="1296988" y="2209800"/>
            <a:ext cx="995362" cy="488950"/>
          </a:xfrm>
          <a:prstGeom prst="rect">
            <a:avLst/>
          </a:prstGeom>
          <a:noFill/>
          <a:ln w="9525">
            <a:noFill/>
            <a:miter lim="800000"/>
            <a:headEnd/>
            <a:tailEnd/>
          </a:ln>
        </p:spPr>
        <p:txBody>
          <a:bodyPr wrap="non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Discovery</a:t>
            </a:r>
            <a:endParaRPr lang="en-US" sz="1600" b="1">
              <a:latin typeface="Tahoma" charset="0"/>
            </a:endParaRPr>
          </a:p>
        </p:txBody>
      </p:sp>
      <p:sp>
        <p:nvSpPr>
          <p:cNvPr id="135188" name="Rectangle 25"/>
          <p:cNvSpPr>
            <a:spLocks noChangeArrowheads="1"/>
          </p:cNvSpPr>
          <p:nvPr/>
        </p:nvSpPr>
        <p:spPr bwMode="auto">
          <a:xfrm>
            <a:off x="3203575" y="2286000"/>
            <a:ext cx="877888" cy="488950"/>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rgbClr val="6666FF"/>
                </a:solidFill>
                <a:latin typeface="Tahoma" charset="0"/>
              </a:rPr>
              <a:t>Customer</a:t>
            </a:r>
            <a:br>
              <a:rPr lang="en-US" sz="1600">
                <a:solidFill>
                  <a:srgbClr val="6666FF"/>
                </a:solidFill>
                <a:latin typeface="Tahoma" charset="0"/>
              </a:rPr>
            </a:br>
            <a:r>
              <a:rPr lang="en-US" sz="1600">
                <a:solidFill>
                  <a:srgbClr val="6666FF"/>
                </a:solidFill>
                <a:latin typeface="Tahoma" charset="0"/>
              </a:rPr>
              <a:t>Validation</a:t>
            </a:r>
            <a:endParaRPr lang="en-US" sz="1600" b="1">
              <a:solidFill>
                <a:srgbClr val="6666FF"/>
              </a:solidFill>
              <a:latin typeface="Tahoma" charset="0"/>
            </a:endParaRPr>
          </a:p>
        </p:txBody>
      </p:sp>
      <p:sp>
        <p:nvSpPr>
          <p:cNvPr id="135189" name="Freeform 27"/>
          <p:cNvSpPr>
            <a:spLocks/>
          </p:cNvSpPr>
          <p:nvPr/>
        </p:nvSpPr>
        <p:spPr bwMode="auto">
          <a:xfrm>
            <a:off x="1600200" y="3048000"/>
            <a:ext cx="114300" cy="112713"/>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a:p>
        </p:txBody>
      </p:sp>
      <p:sp>
        <p:nvSpPr>
          <p:cNvPr id="135190" name="Rectangle 28"/>
          <p:cNvSpPr>
            <a:spLocks noChangeArrowheads="1"/>
          </p:cNvSpPr>
          <p:nvPr/>
        </p:nvSpPr>
        <p:spPr bwMode="auto">
          <a:xfrm>
            <a:off x="7161213" y="2286000"/>
            <a:ext cx="836612" cy="488950"/>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rgbClr val="6666FF"/>
                </a:solidFill>
                <a:latin typeface="Tahoma" charset="0"/>
              </a:rPr>
              <a:t>Company</a:t>
            </a:r>
          </a:p>
          <a:p>
            <a:pPr algn="ctr"/>
            <a:r>
              <a:rPr lang="en-US" sz="1600">
                <a:solidFill>
                  <a:srgbClr val="6666FF"/>
                </a:solidFill>
                <a:latin typeface="Tahoma" charset="0"/>
              </a:rPr>
              <a:t>Building</a:t>
            </a:r>
            <a:endParaRPr lang="en-US" sz="1600" b="1">
              <a:solidFill>
                <a:srgbClr val="6666FF"/>
              </a:solidFill>
              <a:latin typeface="Tahoma" charset="0"/>
            </a:endParaRPr>
          </a:p>
        </p:txBody>
      </p:sp>
      <p:sp>
        <p:nvSpPr>
          <p:cNvPr id="135191" name="Rectangle 29"/>
          <p:cNvSpPr>
            <a:spLocks noChangeArrowheads="1"/>
          </p:cNvSpPr>
          <p:nvPr/>
        </p:nvSpPr>
        <p:spPr bwMode="auto">
          <a:xfrm>
            <a:off x="5245100" y="2286000"/>
            <a:ext cx="855663" cy="488950"/>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rgbClr val="6666FF"/>
                </a:solidFill>
                <a:latin typeface="Tahoma" charset="0"/>
              </a:rPr>
              <a:t>Customer</a:t>
            </a:r>
            <a:br>
              <a:rPr lang="en-US" sz="1600">
                <a:solidFill>
                  <a:srgbClr val="6666FF"/>
                </a:solidFill>
                <a:latin typeface="Tahoma" charset="0"/>
              </a:rPr>
            </a:br>
            <a:r>
              <a:rPr lang="en-US" sz="1600">
                <a:solidFill>
                  <a:srgbClr val="6666FF"/>
                </a:solidFill>
                <a:latin typeface="Tahoma" charset="0"/>
              </a:rPr>
              <a:t>Creation</a:t>
            </a:r>
            <a:endParaRPr lang="en-US" sz="1600" b="1">
              <a:solidFill>
                <a:srgbClr val="6666FF"/>
              </a:solidFill>
              <a:latin typeface="Tahoma" charset="0"/>
            </a:endParaRPr>
          </a:p>
        </p:txBody>
      </p:sp>
      <p:sp>
        <p:nvSpPr>
          <p:cNvPr id="135192" name="Line 30"/>
          <p:cNvSpPr>
            <a:spLocks noChangeShapeType="1"/>
          </p:cNvSpPr>
          <p:nvPr/>
        </p:nvSpPr>
        <p:spPr bwMode="auto">
          <a:xfrm>
            <a:off x="3657600" y="3148013"/>
            <a:ext cx="0" cy="457200"/>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135193" name="Line 31"/>
          <p:cNvSpPr>
            <a:spLocks noChangeShapeType="1"/>
          </p:cNvSpPr>
          <p:nvPr/>
        </p:nvSpPr>
        <p:spPr bwMode="auto">
          <a:xfrm flipH="1">
            <a:off x="1808163" y="3605213"/>
            <a:ext cx="1849437" cy="0"/>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135194" name="Line 32"/>
          <p:cNvSpPr>
            <a:spLocks noChangeShapeType="1"/>
          </p:cNvSpPr>
          <p:nvPr/>
        </p:nvSpPr>
        <p:spPr bwMode="auto">
          <a:xfrm flipV="1">
            <a:off x="1808163" y="3148013"/>
            <a:ext cx="0" cy="4572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pic>
        <p:nvPicPr>
          <p:cNvPr id="135195" name="Picture 33" descr="stopsign"/>
          <p:cNvPicPr>
            <a:picLocks noChangeAspect="1" noChangeArrowheads="1"/>
          </p:cNvPicPr>
          <p:nvPr/>
        </p:nvPicPr>
        <p:blipFill>
          <a:blip r:embed="rId3"/>
          <a:srcRect/>
          <a:stretch>
            <a:fillRect/>
          </a:stretch>
        </p:blipFill>
        <p:spPr bwMode="auto">
          <a:xfrm>
            <a:off x="4191000" y="2362200"/>
            <a:ext cx="225425" cy="227013"/>
          </a:xfrm>
          <a:prstGeom prst="rect">
            <a:avLst/>
          </a:prstGeom>
          <a:noFill/>
          <a:ln w="9525">
            <a:noFill/>
            <a:miter lim="800000"/>
            <a:headEnd/>
            <a:tailEnd/>
          </a:ln>
        </p:spPr>
      </p:pic>
      <p:pic>
        <p:nvPicPr>
          <p:cNvPr id="135196" name="Picture 34" descr="stopsign"/>
          <p:cNvPicPr>
            <a:picLocks noChangeAspect="1" noChangeArrowheads="1"/>
          </p:cNvPicPr>
          <p:nvPr/>
        </p:nvPicPr>
        <p:blipFill>
          <a:blip r:embed="rId3"/>
          <a:srcRect/>
          <a:stretch>
            <a:fillRect/>
          </a:stretch>
        </p:blipFill>
        <p:spPr bwMode="auto">
          <a:xfrm>
            <a:off x="6172200" y="2362200"/>
            <a:ext cx="225425" cy="227013"/>
          </a:xfrm>
          <a:prstGeom prst="rect">
            <a:avLst/>
          </a:prstGeom>
          <a:noFill/>
          <a:ln w="9525">
            <a:noFill/>
            <a:miter lim="800000"/>
            <a:headEnd/>
            <a:tailEnd/>
          </a:ln>
        </p:spPr>
      </p:pic>
      <p:sp>
        <p:nvSpPr>
          <p:cNvPr id="135197" name="Freeform 12"/>
          <p:cNvSpPr>
            <a:spLocks/>
          </p:cNvSpPr>
          <p:nvPr/>
        </p:nvSpPr>
        <p:spPr bwMode="auto">
          <a:xfrm>
            <a:off x="4000500" y="1981200"/>
            <a:ext cx="107950" cy="106363"/>
          </a:xfrm>
          <a:custGeom>
            <a:avLst/>
            <a:gdLst>
              <a:gd name="T0" fmla="*/ 2147483647 w 68"/>
              <a:gd name="T1" fmla="*/ 0 h 67"/>
              <a:gd name="T2" fmla="*/ 0 w 68"/>
              <a:gd name="T3" fmla="*/ 2147483647 h 67"/>
              <a:gd name="T4" fmla="*/ 2147483647 w 68"/>
              <a:gd name="T5" fmla="*/ 2147483647 h 67"/>
              <a:gd name="T6" fmla="*/ 2147483647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4"/>
                </a:lnTo>
                <a:lnTo>
                  <a:pt x="68" y="67"/>
                </a:lnTo>
                <a:lnTo>
                  <a:pt x="68" y="0"/>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135198" name="Line 14"/>
          <p:cNvSpPr>
            <a:spLocks noChangeShapeType="1"/>
          </p:cNvSpPr>
          <p:nvPr/>
        </p:nvSpPr>
        <p:spPr bwMode="auto">
          <a:xfrm>
            <a:off x="5929313" y="1963738"/>
            <a:ext cx="33337" cy="3175"/>
          </a:xfrm>
          <a:prstGeom prst="line">
            <a:avLst/>
          </a:prstGeom>
          <a:noFill/>
          <a:ln w="9525">
            <a:solidFill>
              <a:srgbClr val="000000"/>
            </a:solidFill>
            <a:round/>
            <a:headEnd/>
            <a:tailEnd/>
          </a:ln>
        </p:spPr>
        <p:txBody>
          <a:bodyPr>
            <a:prstTxWarp prst="textNoShape">
              <a:avLst/>
            </a:prstTxWarp>
          </a:bodyPr>
          <a:lstStyle/>
          <a:p>
            <a:endParaRPr lang="en-US"/>
          </a:p>
        </p:txBody>
      </p:sp>
      <p:sp>
        <p:nvSpPr>
          <p:cNvPr id="135199" name="Freeform 15"/>
          <p:cNvSpPr>
            <a:spLocks/>
          </p:cNvSpPr>
          <p:nvPr/>
        </p:nvSpPr>
        <p:spPr bwMode="auto">
          <a:xfrm>
            <a:off x="5945188" y="1911350"/>
            <a:ext cx="107950" cy="106363"/>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135200" name="Freeform 17"/>
          <p:cNvSpPr>
            <a:spLocks/>
          </p:cNvSpPr>
          <p:nvPr/>
        </p:nvSpPr>
        <p:spPr bwMode="auto">
          <a:xfrm>
            <a:off x="5557838" y="3057525"/>
            <a:ext cx="114300" cy="112713"/>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135201" name="Freeform 22"/>
          <p:cNvSpPr>
            <a:spLocks/>
          </p:cNvSpPr>
          <p:nvPr/>
        </p:nvSpPr>
        <p:spPr bwMode="auto">
          <a:xfrm>
            <a:off x="7639050" y="1874838"/>
            <a:ext cx="107950" cy="106362"/>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135202" name="Freeform 26"/>
          <p:cNvSpPr>
            <a:spLocks/>
          </p:cNvSpPr>
          <p:nvPr/>
        </p:nvSpPr>
        <p:spPr bwMode="auto">
          <a:xfrm>
            <a:off x="3581400" y="3017838"/>
            <a:ext cx="114300" cy="112712"/>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35" name="Rectangle 34"/>
          <p:cNvSpPr/>
          <p:nvPr/>
        </p:nvSpPr>
        <p:spPr>
          <a:xfrm>
            <a:off x="4648200" y="12954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019800" y="3276600"/>
            <a:ext cx="1655471" cy="461665"/>
          </a:xfrm>
          <a:prstGeom prst="rect">
            <a:avLst/>
          </a:prstGeom>
          <a:noFill/>
        </p:spPr>
        <p:txBody>
          <a:bodyPr wrap="none" rtlCol="0">
            <a:spAutoFit/>
          </a:bodyPr>
          <a:lstStyle/>
          <a:p>
            <a:r>
              <a:rPr lang="en-US" sz="2400" b="1" dirty="0" smtClean="0">
                <a:solidFill>
                  <a:schemeClr val="bg1">
                    <a:lumMod val="85000"/>
                  </a:schemeClr>
                </a:solidFill>
              </a:rPr>
              <a:t>Execution</a:t>
            </a:r>
            <a:endParaRPr lang="en-US" b="1" dirty="0">
              <a:solidFill>
                <a:schemeClr val="bg1">
                  <a:lumMod val="85000"/>
                </a:schemeClr>
              </a:solidFill>
            </a:endParaRPr>
          </a:p>
        </p:txBody>
      </p:sp>
      <p:sp>
        <p:nvSpPr>
          <p:cNvPr id="37" name="Rectangle 36"/>
          <p:cNvSpPr/>
          <p:nvPr/>
        </p:nvSpPr>
        <p:spPr>
          <a:xfrm>
            <a:off x="609600" y="12954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057400" y="1371600"/>
            <a:ext cx="1211239" cy="461665"/>
          </a:xfrm>
          <a:prstGeom prst="rect">
            <a:avLst/>
          </a:prstGeom>
          <a:noFill/>
        </p:spPr>
        <p:txBody>
          <a:bodyPr wrap="none" rtlCol="0">
            <a:spAutoFit/>
          </a:bodyPr>
          <a:lstStyle/>
          <a:p>
            <a:r>
              <a:rPr lang="en-US" sz="2400" b="1" dirty="0" smtClean="0">
                <a:solidFill>
                  <a:srgbClr val="FF0000"/>
                </a:solidFill>
              </a:rPr>
              <a:t>Search</a:t>
            </a:r>
            <a:endParaRPr lang="en-US" b="1" dirty="0">
              <a:solidFill>
                <a:srgbClr val="FF0000"/>
              </a:solidFill>
            </a:endParaRPr>
          </a:p>
        </p:txBody>
      </p:sp>
      <p:sp>
        <p:nvSpPr>
          <p:cNvPr id="39" name="TextBox 38"/>
          <p:cNvSpPr txBox="1"/>
          <p:nvPr/>
        </p:nvSpPr>
        <p:spPr>
          <a:xfrm>
            <a:off x="2286000" y="3124200"/>
            <a:ext cx="810989" cy="400110"/>
          </a:xfrm>
          <a:prstGeom prst="rect">
            <a:avLst/>
          </a:prstGeom>
          <a:noFill/>
        </p:spPr>
        <p:txBody>
          <a:bodyPr wrap="square" rtlCol="0">
            <a:spAutoFit/>
          </a:bodyPr>
          <a:lstStyle/>
          <a:p>
            <a:r>
              <a:rPr lang="en-US" sz="2000" dirty="0" smtClean="0">
                <a:solidFill>
                  <a:srgbClr val="FF0000"/>
                </a:solidFill>
              </a:rPr>
              <a:t>Pivot</a:t>
            </a: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title"/>
          </p:nvPr>
        </p:nvSpPr>
        <p:spPr/>
        <p:txBody>
          <a:bodyPr/>
          <a:lstStyle/>
          <a:p>
            <a:r>
              <a:rPr lang="en-US" dirty="0" smtClean="0"/>
              <a:t>The "</a:t>
            </a:r>
            <a:r>
              <a:rPr lang="en-US" dirty="0" err="1" smtClean="0"/>
              <a:t>abc's</a:t>
            </a:r>
            <a:r>
              <a:rPr lang="en-US" dirty="0" smtClean="0"/>
              <a:t> of innovation</a:t>
            </a:r>
            <a:endParaRPr lang="en-US" i="1" dirty="0" smtClean="0">
              <a:solidFill>
                <a:srgbClr val="FF0000"/>
              </a:solidFill>
            </a:endParaRPr>
          </a:p>
        </p:txBody>
      </p:sp>
      <p:sp>
        <p:nvSpPr>
          <p:cNvPr id="5" name="Text Placeholder 4"/>
          <p:cNvSpPr>
            <a:spLocks noGrp="1"/>
          </p:cNvSpPr>
          <p:nvPr>
            <p:ph type="body" idx="1"/>
          </p:nvPr>
        </p:nvSpPr>
        <p:spPr/>
        <p:txBody>
          <a:bodyPr/>
          <a:lstStyle/>
          <a:p>
            <a:endParaRPr lang="en-US"/>
          </a:p>
        </p:txBody>
      </p:sp>
      <p:sp>
        <p:nvSpPr>
          <p:cNvPr id="4" name="TextBox 3"/>
          <p:cNvSpPr txBox="1"/>
          <p:nvPr/>
        </p:nvSpPr>
        <p:spPr>
          <a:xfrm>
            <a:off x="304800" y="381000"/>
            <a:ext cx="1518865" cy="461665"/>
          </a:xfrm>
          <a:prstGeom prst="rect">
            <a:avLst/>
          </a:prstGeom>
          <a:noFill/>
        </p:spPr>
        <p:txBody>
          <a:bodyPr wrap="none" rtlCol="0">
            <a:spAutoFit/>
          </a:bodyPr>
          <a:lstStyle/>
          <a:p>
            <a:r>
              <a:rPr lang="en-US" sz="2400" b="1" dirty="0" smtClean="0"/>
              <a:t>Lesson </a:t>
            </a:r>
            <a:r>
              <a:rPr lang="en-US" sz="2400" b="1" dirty="0" smtClean="0">
                <a:solidFill>
                  <a:srgbClr val="FF0000"/>
                </a:solidFill>
              </a:rPr>
              <a:t>1</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a:t>
            </a:r>
            <a:endParaRPr lang="en-US" dirty="0"/>
          </a:p>
        </p:txBody>
      </p:sp>
      <p:sp>
        <p:nvSpPr>
          <p:cNvPr id="3" name="Content Placeholder 2"/>
          <p:cNvSpPr>
            <a:spLocks noGrp="1"/>
          </p:cNvSpPr>
          <p:nvPr>
            <p:ph idx="1"/>
          </p:nvPr>
        </p:nvSpPr>
        <p:spPr/>
        <p:txBody>
          <a:bodyPr/>
          <a:lstStyle/>
          <a:p>
            <a:r>
              <a:rPr lang="en-US" sz="2800" dirty="0" smtClean="0">
                <a:solidFill>
                  <a:srgbClr val="FF0000"/>
                </a:solidFill>
                <a:latin typeface="Arial"/>
                <a:cs typeface="Arial"/>
              </a:rPr>
              <a:t>How big </a:t>
            </a:r>
            <a:r>
              <a:rPr lang="en-US" sz="2800" dirty="0" smtClean="0">
                <a:latin typeface="Arial"/>
                <a:cs typeface="Arial"/>
              </a:rPr>
              <a:t>is the market?</a:t>
            </a:r>
          </a:p>
          <a:p>
            <a:r>
              <a:rPr lang="en-US" sz="2800" dirty="0" smtClean="0">
                <a:latin typeface="Arial"/>
                <a:cs typeface="Arial"/>
              </a:rPr>
              <a:t>Who’s the </a:t>
            </a:r>
            <a:r>
              <a:rPr lang="en-US" sz="2800" dirty="0" smtClean="0">
                <a:solidFill>
                  <a:srgbClr val="FF0000"/>
                </a:solidFill>
                <a:latin typeface="Arial"/>
                <a:cs typeface="Arial"/>
              </a:rPr>
              <a:t>customer</a:t>
            </a:r>
            <a:r>
              <a:rPr lang="en-US" sz="2800" dirty="0" smtClean="0">
                <a:latin typeface="Arial"/>
                <a:cs typeface="Arial"/>
              </a:rPr>
              <a:t>?</a:t>
            </a:r>
          </a:p>
          <a:p>
            <a:pPr lvl="1"/>
            <a:r>
              <a:rPr lang="en-US" sz="2400" dirty="0" smtClean="0">
                <a:latin typeface="Arial"/>
                <a:cs typeface="Arial"/>
              </a:rPr>
              <a:t>What’s their </a:t>
            </a:r>
            <a:r>
              <a:rPr lang="en-US" sz="2400" dirty="0" smtClean="0">
                <a:solidFill>
                  <a:srgbClr val="FF0000"/>
                </a:solidFill>
                <a:latin typeface="Arial"/>
                <a:cs typeface="Arial"/>
              </a:rPr>
              <a:t>problem/need</a:t>
            </a:r>
          </a:p>
          <a:p>
            <a:r>
              <a:rPr lang="en-US" sz="2800" dirty="0" smtClean="0">
                <a:latin typeface="Arial"/>
                <a:cs typeface="Arial"/>
              </a:rPr>
              <a:t>What’s the </a:t>
            </a:r>
            <a:r>
              <a:rPr lang="en-US" sz="2800" dirty="0" smtClean="0">
                <a:solidFill>
                  <a:srgbClr val="FF0000"/>
                </a:solidFill>
                <a:latin typeface="Arial"/>
                <a:cs typeface="Arial"/>
              </a:rPr>
              <a:t>product/service/need</a:t>
            </a:r>
            <a:r>
              <a:rPr lang="en-US" sz="2800" dirty="0" smtClean="0">
                <a:latin typeface="Arial"/>
                <a:cs typeface="Arial"/>
              </a:rPr>
              <a:t>?</a:t>
            </a:r>
          </a:p>
          <a:p>
            <a:pPr lvl="1"/>
            <a:r>
              <a:rPr lang="en-US" sz="2400" dirty="0" smtClean="0">
                <a:latin typeface="Arial"/>
                <a:cs typeface="Arial"/>
              </a:rPr>
              <a:t>Does it </a:t>
            </a:r>
            <a:r>
              <a:rPr lang="en-US" sz="2400" dirty="0" smtClean="0">
                <a:solidFill>
                  <a:srgbClr val="FF0000"/>
                </a:solidFill>
                <a:latin typeface="Arial"/>
                <a:cs typeface="Arial"/>
              </a:rPr>
              <a:t>solve </a:t>
            </a:r>
            <a:r>
              <a:rPr lang="en-US" sz="2400" dirty="0" smtClean="0">
                <a:latin typeface="Arial"/>
                <a:cs typeface="Arial"/>
              </a:rPr>
              <a:t>the customers problem?</a:t>
            </a:r>
          </a:p>
          <a:p>
            <a:r>
              <a:rPr lang="en-US" sz="2800" dirty="0" smtClean="0">
                <a:latin typeface="Arial"/>
                <a:cs typeface="Arial"/>
              </a:rPr>
              <a:t>How do you </a:t>
            </a:r>
            <a:r>
              <a:rPr lang="en-US" sz="2800" dirty="0" smtClean="0">
                <a:solidFill>
                  <a:srgbClr val="FF0000"/>
                </a:solidFill>
                <a:latin typeface="Arial"/>
                <a:cs typeface="Arial"/>
              </a:rPr>
              <a:t>create demand</a:t>
            </a:r>
            <a:r>
              <a:rPr lang="en-US" sz="2800" dirty="0" smtClean="0">
                <a:latin typeface="Arial"/>
                <a:cs typeface="Arial"/>
              </a:rPr>
              <a:t>?</a:t>
            </a:r>
          </a:p>
          <a:p>
            <a:r>
              <a:rPr lang="en-US" sz="2800" dirty="0" smtClean="0">
                <a:latin typeface="Arial"/>
                <a:cs typeface="Arial"/>
              </a:rPr>
              <a:t>How do you </a:t>
            </a:r>
            <a:r>
              <a:rPr lang="en-US" sz="2800" dirty="0" smtClean="0">
                <a:solidFill>
                  <a:srgbClr val="FF0000"/>
                </a:solidFill>
                <a:latin typeface="Arial"/>
                <a:cs typeface="Arial"/>
              </a:rPr>
              <a:t>deliver </a:t>
            </a:r>
            <a:r>
              <a:rPr lang="en-US" sz="2800" dirty="0" smtClean="0">
                <a:latin typeface="Arial"/>
                <a:cs typeface="Arial"/>
              </a:rPr>
              <a:t>the product?</a:t>
            </a:r>
          </a:p>
          <a:p>
            <a:r>
              <a:rPr lang="en-US" sz="2800" dirty="0" smtClean="0">
                <a:latin typeface="Arial"/>
                <a:cs typeface="Arial"/>
              </a:rPr>
              <a:t>How do you </a:t>
            </a:r>
            <a:r>
              <a:rPr lang="en-US" sz="2800" dirty="0" smtClean="0">
                <a:solidFill>
                  <a:srgbClr val="FF0000"/>
                </a:solidFill>
                <a:latin typeface="Arial"/>
                <a:cs typeface="Arial"/>
              </a:rPr>
              <a:t>make money</a:t>
            </a:r>
            <a:r>
              <a:rPr lang="en-US" sz="2800" dirty="0" smtClean="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533400" y="1447800"/>
            <a:ext cx="8153400" cy="1470025"/>
          </a:xfrm>
        </p:spPr>
        <p:txBody>
          <a:bodyPr/>
          <a:lstStyle/>
          <a:p>
            <a:r>
              <a:rPr lang="en-US" b="0" dirty="0" smtClean="0">
                <a:solidFill>
                  <a:schemeClr val="bg1">
                    <a:lumMod val="85000"/>
                  </a:schemeClr>
                </a:solidFill>
              </a:rPr>
              <a:t>Customer Development =</a:t>
            </a:r>
            <a:br>
              <a:rPr lang="en-US" b="0" dirty="0" smtClean="0">
                <a:solidFill>
                  <a:schemeClr val="bg1">
                    <a:lumMod val="85000"/>
                  </a:schemeClr>
                </a:solidFill>
              </a:rPr>
            </a:br>
            <a:r>
              <a:rPr lang="en-US" b="0" i="1" dirty="0" smtClean="0">
                <a:solidFill>
                  <a:schemeClr val="bg1">
                    <a:lumMod val="85000"/>
                  </a:schemeClr>
                </a:solidFill>
              </a:rPr>
              <a:t>process </a:t>
            </a:r>
            <a:r>
              <a:rPr lang="en-US" b="0" dirty="0" smtClean="0">
                <a:solidFill>
                  <a:schemeClr val="bg1">
                    <a:lumMod val="85000"/>
                  </a:schemeClr>
                </a:solidFill>
              </a:rPr>
              <a:t>to search</a:t>
            </a:r>
            <a:r>
              <a:rPr lang="en-US" dirty="0" smtClean="0">
                <a:solidFill>
                  <a:schemeClr val="bg1">
                    <a:lumMod val="85000"/>
                  </a:schemeClr>
                </a:solidFill>
              </a:rPr>
              <a:t/>
            </a:r>
            <a:br>
              <a:rPr lang="en-US" dirty="0" smtClean="0">
                <a:solidFill>
                  <a:schemeClr val="bg1">
                    <a:lumMod val="85000"/>
                  </a:schemeClr>
                </a:solidFill>
              </a:rPr>
            </a:br>
            <a:r>
              <a:rPr lang="en-US" dirty="0" smtClean="0">
                <a:solidFill>
                  <a:srgbClr val="FF0000"/>
                </a:solidFill>
              </a:rPr>
              <a:t/>
            </a:r>
            <a:br>
              <a:rPr lang="en-US" dirty="0" smtClean="0">
                <a:solidFill>
                  <a:srgbClr val="FF0000"/>
                </a:solidFill>
              </a:rPr>
            </a:br>
            <a:r>
              <a:rPr lang="en-US" dirty="0" smtClean="0">
                <a:solidFill>
                  <a:srgbClr val="FF0000"/>
                </a:solidFill>
              </a:rPr>
              <a:t>Business Model Canvas </a:t>
            </a:r>
            <a:r>
              <a:rPr lang="en-US" dirty="0" smtClean="0">
                <a:solidFill>
                  <a:srgbClr val="000000"/>
                </a:solidFill>
              </a:rPr>
              <a:t>=</a:t>
            </a:r>
            <a:br>
              <a:rPr lang="en-US" dirty="0" smtClean="0">
                <a:solidFill>
                  <a:srgbClr val="000000"/>
                </a:solidFill>
              </a:rPr>
            </a:br>
            <a:r>
              <a:rPr lang="en-US" dirty="0" smtClean="0">
                <a:solidFill>
                  <a:srgbClr val="FF0000"/>
                </a:solidFill>
              </a:rPr>
              <a:t>the </a:t>
            </a:r>
            <a:r>
              <a:rPr lang="en-US" i="1" dirty="0" smtClean="0">
                <a:solidFill>
                  <a:srgbClr val="FF0000"/>
                </a:solidFill>
              </a:rPr>
              <a:t>Scorecard</a:t>
            </a: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chemeClr val="bg1"/>
                </a:solidFill>
              </a:rPr>
              <a:t>Agile Engineering is How </a:t>
            </a:r>
            <a:br>
              <a:rPr lang="en-US" dirty="0" smtClean="0">
                <a:solidFill>
                  <a:schemeClr val="bg1"/>
                </a:solidFill>
              </a:rPr>
            </a:br>
            <a:r>
              <a:rPr lang="en-US" dirty="0" smtClean="0">
                <a:solidFill>
                  <a:schemeClr val="bg1"/>
                </a:solidFill>
              </a:rPr>
              <a:t>We Build Startups</a:t>
            </a:r>
            <a:endParaRPr lang="en-US" dirty="0">
              <a:solidFill>
                <a:schemeClr val="bg1"/>
              </a:solidFill>
            </a:endParaRPr>
          </a:p>
        </p:txBody>
      </p:sp>
      <p:pic>
        <p:nvPicPr>
          <p:cNvPr id="4" name="Picture 23"/>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54" t="2615" r="2615" b="2615"/>
          <a:stretch>
            <a:fillRect/>
          </a:stretch>
        </p:blipFill>
        <p:spPr bwMode="auto">
          <a:xfrm>
            <a:off x="1600200" y="2784475"/>
            <a:ext cx="6127856" cy="40735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extBox 4"/>
          <p:cNvSpPr txBox="1">
            <a:spLocks noChangeArrowheads="1"/>
          </p:cNvSpPr>
          <p:nvPr/>
        </p:nvSpPr>
        <p:spPr bwMode="auto">
          <a:xfrm>
            <a:off x="1752600" y="3581400"/>
            <a:ext cx="880364" cy="1546577"/>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1050" dirty="0" smtClean="0"/>
              <a:t>Research Labs</a:t>
            </a:r>
          </a:p>
          <a:p>
            <a:pPr eaLnBrk="1" hangingPunct="1">
              <a:buFont typeface="Arial" pitchFamily="34" charset="0"/>
              <a:buChar char="•"/>
            </a:pPr>
            <a:r>
              <a:rPr lang="en-US" sz="1050" dirty="0" smtClean="0"/>
              <a:t>Equipment Manufacturers</a:t>
            </a:r>
          </a:p>
          <a:p>
            <a:pPr eaLnBrk="1" hangingPunct="1">
              <a:buFont typeface="Arial" pitchFamily="34" charset="0"/>
              <a:buChar char="•"/>
            </a:pPr>
            <a:r>
              <a:rPr lang="en-US" sz="1050" dirty="0" smtClean="0"/>
              <a:t>Distribution Network</a:t>
            </a:r>
          </a:p>
          <a:p>
            <a:pPr eaLnBrk="1" hangingPunct="1">
              <a:buFont typeface="Arial" pitchFamily="34" charset="0"/>
              <a:buChar char="•"/>
            </a:pPr>
            <a:r>
              <a:rPr lang="en-US" sz="1050" dirty="0" smtClean="0"/>
              <a:t>Service Providers</a:t>
            </a:r>
          </a:p>
        </p:txBody>
      </p:sp>
      <p:sp>
        <p:nvSpPr>
          <p:cNvPr id="7" name="TextBox 15"/>
          <p:cNvSpPr txBox="1">
            <a:spLocks noChangeArrowheads="1"/>
          </p:cNvSpPr>
          <p:nvPr/>
        </p:nvSpPr>
        <p:spPr bwMode="auto">
          <a:xfrm>
            <a:off x="2971800" y="3429000"/>
            <a:ext cx="887762" cy="92333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900" dirty="0" smtClean="0"/>
              <a:t>Technology Design</a:t>
            </a:r>
          </a:p>
          <a:p>
            <a:pPr eaLnBrk="1" hangingPunct="1">
              <a:buFont typeface="Arial" pitchFamily="34" charset="0"/>
              <a:buChar char="•"/>
            </a:pPr>
            <a:r>
              <a:rPr lang="en-US" sz="900" dirty="0" smtClean="0"/>
              <a:t>Marketing</a:t>
            </a:r>
          </a:p>
          <a:p>
            <a:pPr eaLnBrk="1" hangingPunct="1">
              <a:buFont typeface="Arial" pitchFamily="34" charset="0"/>
              <a:buChar char="•"/>
            </a:pPr>
            <a:r>
              <a:rPr lang="en-US" sz="900" dirty="0" smtClean="0">
                <a:solidFill>
                  <a:srgbClr val="FF0000"/>
                </a:solidFill>
              </a:rPr>
              <a:t>Demo and customer feedback</a:t>
            </a:r>
            <a:endParaRPr lang="en-US" sz="600" dirty="0">
              <a:solidFill>
                <a:srgbClr val="FF0000"/>
              </a:solidFill>
            </a:endParaRPr>
          </a:p>
        </p:txBody>
      </p:sp>
      <p:sp>
        <p:nvSpPr>
          <p:cNvPr id="8" name="TextBox 16"/>
          <p:cNvSpPr txBox="1">
            <a:spLocks noChangeArrowheads="1"/>
          </p:cNvSpPr>
          <p:nvPr/>
        </p:nvSpPr>
        <p:spPr bwMode="auto">
          <a:xfrm>
            <a:off x="4191000" y="3657600"/>
            <a:ext cx="887762" cy="14465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1100" dirty="0" smtClean="0"/>
              <a:t>Cost Reduction</a:t>
            </a:r>
          </a:p>
          <a:p>
            <a:pPr eaLnBrk="1" hangingPunct="1">
              <a:buFont typeface="Arial" pitchFamily="34" charset="0"/>
              <a:buChar char="•"/>
            </a:pPr>
            <a:r>
              <a:rPr lang="en-US" sz="1100" dirty="0" smtClean="0">
                <a:solidFill>
                  <a:srgbClr val="FF0000"/>
                </a:solidFill>
              </a:rPr>
              <a:t>Remove labor force pains</a:t>
            </a:r>
          </a:p>
          <a:p>
            <a:pPr eaLnBrk="1" hangingPunct="1">
              <a:buFont typeface="Arial" pitchFamily="34" charset="0"/>
              <a:buChar char="•"/>
            </a:pPr>
            <a:r>
              <a:rPr lang="en-US" sz="1100" dirty="0" smtClean="0">
                <a:solidFill>
                  <a:srgbClr val="FF0000"/>
                </a:solidFill>
              </a:rPr>
              <a:t>Eliminate bio-waste hazards</a:t>
            </a:r>
            <a:endParaRPr lang="en-US" sz="900" dirty="0">
              <a:solidFill>
                <a:srgbClr val="FF0000"/>
              </a:solidFill>
            </a:endParaRPr>
          </a:p>
        </p:txBody>
      </p:sp>
      <p:sp>
        <p:nvSpPr>
          <p:cNvPr id="9" name="TextBox 17"/>
          <p:cNvSpPr txBox="1">
            <a:spLocks noChangeArrowheads="1"/>
          </p:cNvSpPr>
          <p:nvPr/>
        </p:nvSpPr>
        <p:spPr bwMode="auto">
          <a:xfrm>
            <a:off x="3048000" y="4419600"/>
            <a:ext cx="887762" cy="1169551"/>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1000" dirty="0" smtClean="0">
                <a:solidFill>
                  <a:srgbClr val="FF0000"/>
                </a:solidFill>
              </a:rPr>
              <a:t>IP – Patents</a:t>
            </a:r>
          </a:p>
          <a:p>
            <a:pPr eaLnBrk="1" hangingPunct="1">
              <a:buFont typeface="Arial" pitchFamily="34" charset="0"/>
              <a:buChar char="•"/>
            </a:pPr>
            <a:r>
              <a:rPr lang="en-US" sz="1000" dirty="0" smtClean="0">
                <a:solidFill>
                  <a:srgbClr val="FF0000"/>
                </a:solidFill>
              </a:rPr>
              <a:t>Video Classifier Files</a:t>
            </a:r>
          </a:p>
          <a:p>
            <a:pPr eaLnBrk="1" hangingPunct="1">
              <a:buFont typeface="Arial" pitchFamily="34" charset="0"/>
              <a:buChar char="•"/>
            </a:pPr>
            <a:r>
              <a:rPr lang="en-US" sz="1000" dirty="0" smtClean="0"/>
              <a:t>Robust Technology</a:t>
            </a:r>
          </a:p>
        </p:txBody>
      </p:sp>
      <p:sp>
        <p:nvSpPr>
          <p:cNvPr id="10" name="TextBox 18"/>
          <p:cNvSpPr txBox="1">
            <a:spLocks noChangeArrowheads="1"/>
          </p:cNvSpPr>
          <p:nvPr/>
        </p:nvSpPr>
        <p:spPr bwMode="auto">
          <a:xfrm>
            <a:off x="5410200" y="3352800"/>
            <a:ext cx="887762" cy="1061829"/>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900" b="1" dirty="0" smtClean="0"/>
              <a:t>Farming conventions.</a:t>
            </a:r>
          </a:p>
          <a:p>
            <a:pPr eaLnBrk="1" hangingPunct="1">
              <a:buFont typeface="Arial" pitchFamily="34" charset="0"/>
              <a:buChar char="•"/>
            </a:pPr>
            <a:r>
              <a:rPr lang="en-US" sz="900" b="1" dirty="0" smtClean="0">
                <a:solidFill>
                  <a:srgbClr val="FF0000"/>
                </a:solidFill>
              </a:rPr>
              <a:t>Demo, demo, and demo!!</a:t>
            </a:r>
          </a:p>
          <a:p>
            <a:pPr eaLnBrk="1" hangingPunct="1">
              <a:buFont typeface="Arial" pitchFamily="34" charset="0"/>
              <a:buChar char="•"/>
            </a:pPr>
            <a:r>
              <a:rPr lang="en-US" sz="900" b="1" dirty="0" smtClean="0">
                <a:solidFill>
                  <a:srgbClr val="FF0000"/>
                </a:solidFill>
              </a:rPr>
              <a:t>Proximity is paramount</a:t>
            </a:r>
            <a:endParaRPr lang="en-US" sz="600" b="1" dirty="0">
              <a:solidFill>
                <a:srgbClr val="FF0000"/>
              </a:solidFill>
            </a:endParaRPr>
          </a:p>
        </p:txBody>
      </p:sp>
      <p:sp>
        <p:nvSpPr>
          <p:cNvPr id="11" name="TextBox 19"/>
          <p:cNvSpPr txBox="1">
            <a:spLocks noChangeArrowheads="1"/>
          </p:cNvSpPr>
          <p:nvPr/>
        </p:nvSpPr>
        <p:spPr bwMode="auto">
          <a:xfrm>
            <a:off x="6629400" y="3733800"/>
            <a:ext cx="932151" cy="1277273"/>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1100" dirty="0" smtClean="0"/>
              <a:t>Organic Farmers</a:t>
            </a:r>
          </a:p>
          <a:p>
            <a:pPr eaLnBrk="1" hangingPunct="1">
              <a:buFont typeface="Arial" pitchFamily="34" charset="0"/>
              <a:buChar char="•"/>
            </a:pPr>
            <a:r>
              <a:rPr lang="en-US" sz="1100" dirty="0" smtClean="0">
                <a:solidFill>
                  <a:srgbClr val="FF0000"/>
                </a:solidFill>
              </a:rPr>
              <a:t>Weeding Service Providers</a:t>
            </a:r>
          </a:p>
          <a:p>
            <a:pPr eaLnBrk="1" hangingPunct="1">
              <a:buFont typeface="Arial" pitchFamily="34" charset="0"/>
              <a:buChar char="•"/>
            </a:pPr>
            <a:r>
              <a:rPr lang="en-US" sz="1100" dirty="0" smtClean="0">
                <a:solidFill>
                  <a:srgbClr val="FF0000"/>
                </a:solidFill>
              </a:rPr>
              <a:t>Conventional Farmers</a:t>
            </a:r>
            <a:endParaRPr lang="en-US" sz="1100" dirty="0">
              <a:solidFill>
                <a:srgbClr val="FF0000"/>
              </a:solidFill>
            </a:endParaRPr>
          </a:p>
        </p:txBody>
      </p:sp>
      <p:sp>
        <p:nvSpPr>
          <p:cNvPr id="12" name="TextBox 20"/>
          <p:cNvSpPr txBox="1">
            <a:spLocks noChangeArrowheads="1"/>
          </p:cNvSpPr>
          <p:nvPr/>
        </p:nvSpPr>
        <p:spPr bwMode="auto">
          <a:xfrm>
            <a:off x="5410200" y="4724400"/>
            <a:ext cx="1066800" cy="646331"/>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900" strike="sngStrike" dirty="0" smtClean="0"/>
              <a:t>Dealers</a:t>
            </a:r>
          </a:p>
          <a:p>
            <a:pPr eaLnBrk="1" hangingPunct="1">
              <a:buFont typeface="Arial" pitchFamily="34" charset="0"/>
              <a:buChar char="•"/>
            </a:pPr>
            <a:r>
              <a:rPr lang="en-US" sz="900" dirty="0" smtClean="0">
                <a:solidFill>
                  <a:srgbClr val="FF0000"/>
                </a:solidFill>
              </a:rPr>
              <a:t>Direct Service</a:t>
            </a:r>
          </a:p>
          <a:p>
            <a:pPr eaLnBrk="1" hangingPunct="1">
              <a:buFont typeface="Arial" pitchFamily="34" charset="0"/>
              <a:buChar char="•"/>
            </a:pPr>
            <a:r>
              <a:rPr lang="en-US" sz="900" dirty="0" smtClean="0">
                <a:solidFill>
                  <a:srgbClr val="FF0000"/>
                </a:solidFill>
              </a:rPr>
              <a:t>Indirect Service</a:t>
            </a:r>
          </a:p>
          <a:p>
            <a:pPr eaLnBrk="1" hangingPunct="1">
              <a:buFont typeface="Arial" pitchFamily="34" charset="0"/>
              <a:buChar char="•"/>
            </a:pPr>
            <a:r>
              <a:rPr lang="en-US" sz="900" dirty="0" smtClean="0">
                <a:solidFill>
                  <a:srgbClr val="FF0000"/>
                </a:solidFill>
              </a:rPr>
              <a:t> … then Dealers</a:t>
            </a:r>
            <a:endParaRPr lang="en-US" sz="600" dirty="0">
              <a:solidFill>
                <a:srgbClr val="FF0000"/>
              </a:solidFill>
            </a:endParaRPr>
          </a:p>
        </p:txBody>
      </p:sp>
      <p:sp>
        <p:nvSpPr>
          <p:cNvPr id="13" name="TextBox 21"/>
          <p:cNvSpPr txBox="1">
            <a:spLocks noChangeArrowheads="1"/>
          </p:cNvSpPr>
          <p:nvPr/>
        </p:nvSpPr>
        <p:spPr bwMode="auto">
          <a:xfrm>
            <a:off x="5367296" y="5867400"/>
            <a:ext cx="1643104" cy="738664"/>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pitchFamily="34" charset="0"/>
              <a:buChar char="•"/>
            </a:pPr>
            <a:r>
              <a:rPr lang="en-US" sz="1050" strike="sngStrike" dirty="0" smtClean="0"/>
              <a:t>Asset Sale</a:t>
            </a:r>
          </a:p>
          <a:p>
            <a:pPr eaLnBrk="1" hangingPunct="1">
              <a:buFont typeface="Arial" pitchFamily="34" charset="0"/>
              <a:buChar char="•"/>
            </a:pPr>
            <a:r>
              <a:rPr lang="en-US" sz="1050" dirty="0" smtClean="0">
                <a:solidFill>
                  <a:srgbClr val="FF0000"/>
                </a:solidFill>
              </a:rPr>
              <a:t>Direct Service with equipment rental</a:t>
            </a:r>
          </a:p>
          <a:p>
            <a:pPr eaLnBrk="1" hangingPunct="1">
              <a:buFont typeface="Arial" pitchFamily="34" charset="0"/>
              <a:buChar char="•"/>
            </a:pPr>
            <a:r>
              <a:rPr lang="en-US" sz="1050" dirty="0" smtClean="0">
                <a:solidFill>
                  <a:srgbClr val="FF0000"/>
                </a:solidFill>
              </a:rPr>
              <a:t>… then Asset Sale</a:t>
            </a:r>
            <a:endParaRPr lang="en-US" sz="800" dirty="0">
              <a:solidFill>
                <a:srgbClr val="FF0000"/>
              </a:solidFill>
            </a:endParaRPr>
          </a:p>
        </p:txBody>
      </p:sp>
      <p:sp>
        <p:nvSpPr>
          <p:cNvPr id="14" name="TextBox 22"/>
          <p:cNvSpPr txBox="1">
            <a:spLocks noChangeArrowheads="1"/>
          </p:cNvSpPr>
          <p:nvPr/>
        </p:nvSpPr>
        <p:spPr bwMode="auto">
          <a:xfrm>
            <a:off x="2971800" y="5867400"/>
            <a:ext cx="747200" cy="584776"/>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100" dirty="0" smtClean="0"/>
              <a:t>Value-Driven</a:t>
            </a:r>
            <a:br>
              <a:rPr lang="en-US" sz="1100" dirty="0" smtClean="0"/>
            </a:br>
            <a:endParaRPr lang="en-US" sz="9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smtClean="0">
                <a:latin typeface="Arial" charset="0"/>
              </a:rPr>
              <a:t>The </a:t>
            </a:r>
            <a:r>
              <a:rPr lang="en-US" dirty="0" smtClean="0">
                <a:solidFill>
                  <a:srgbClr val="FF3300"/>
                </a:solidFill>
                <a:latin typeface="Arial" charset="0"/>
              </a:rPr>
              <a:t>Minimum Viable Product (MVP)</a:t>
            </a:r>
          </a:p>
        </p:txBody>
      </p:sp>
      <p:pic>
        <p:nvPicPr>
          <p:cNvPr id="139267" name="Picture 2"/>
          <p:cNvPicPr>
            <a:picLocks noChangeAspect="1"/>
          </p:cNvPicPr>
          <p:nvPr/>
        </p:nvPicPr>
        <p:blipFill>
          <a:blip r:embed="rId2"/>
          <a:srcRect/>
          <a:stretch>
            <a:fillRect/>
          </a:stretch>
        </p:blipFill>
        <p:spPr bwMode="auto">
          <a:xfrm>
            <a:off x="762000" y="1828800"/>
            <a:ext cx="8001000" cy="2298700"/>
          </a:xfrm>
          <a:prstGeom prst="rect">
            <a:avLst/>
          </a:prstGeom>
          <a:noFill/>
          <a:ln w="9525">
            <a:noFill/>
            <a:miter lim="800000"/>
            <a:headEnd/>
            <a:tailEnd/>
          </a:ln>
        </p:spPr>
      </p:pic>
      <p:sp>
        <p:nvSpPr>
          <p:cNvPr id="139268" name="TextBox 3"/>
          <p:cNvSpPr txBox="1">
            <a:spLocks noChangeArrowheads="1"/>
          </p:cNvSpPr>
          <p:nvPr/>
        </p:nvSpPr>
        <p:spPr bwMode="auto">
          <a:xfrm>
            <a:off x="1066800" y="4724414"/>
            <a:ext cx="7620000" cy="1508105"/>
          </a:xfrm>
          <a:prstGeom prst="rect">
            <a:avLst/>
          </a:prstGeom>
          <a:noFill/>
          <a:ln w="9525">
            <a:noFill/>
            <a:miter lim="800000"/>
            <a:headEnd/>
            <a:tailEnd/>
          </a:ln>
        </p:spPr>
        <p:txBody>
          <a:bodyPr wrap="square">
            <a:prstTxWarp prst="textNoShape">
              <a:avLst/>
            </a:prstTxWarp>
            <a:spAutoFit/>
          </a:bodyPr>
          <a:lstStyle/>
          <a:p>
            <a:pPr>
              <a:spcBef>
                <a:spcPts val="1200"/>
              </a:spcBef>
              <a:buFont typeface="Arial" charset="0"/>
              <a:buChar char="•"/>
            </a:pPr>
            <a:r>
              <a:rPr lang="en-US" sz="2400" dirty="0" smtClean="0">
                <a:solidFill>
                  <a:srgbClr val="000000"/>
                </a:solidFill>
              </a:rPr>
              <a:t> </a:t>
            </a:r>
            <a:r>
              <a:rPr lang="en-US" sz="2400" dirty="0" smtClean="0">
                <a:solidFill>
                  <a:srgbClr val="FF0000"/>
                </a:solidFill>
              </a:rPr>
              <a:t>Smallest feature set </a:t>
            </a:r>
            <a:r>
              <a:rPr lang="en-US" sz="2400" dirty="0" smtClean="0">
                <a:solidFill>
                  <a:srgbClr val="000000"/>
                </a:solidFill>
              </a:rPr>
              <a:t>that gets you the most …</a:t>
            </a:r>
          </a:p>
          <a:p>
            <a:pPr lvl="1">
              <a:spcBef>
                <a:spcPts val="1200"/>
              </a:spcBef>
            </a:pPr>
            <a:r>
              <a:rPr lang="en-US" sz="2400" dirty="0" smtClean="0">
                <a:solidFill>
                  <a:srgbClr val="000000"/>
                </a:solidFill>
              </a:rPr>
              <a:t> - orders, learning, feedback, failure…</a:t>
            </a:r>
          </a:p>
          <a:p>
            <a:pPr lvl="1">
              <a:spcBef>
                <a:spcPts val="1200"/>
              </a:spcBef>
            </a:pPr>
            <a:r>
              <a:rPr lang="en-US" sz="2400" dirty="0" smtClean="0">
                <a:solidFill>
                  <a:srgbClr val="000000"/>
                </a:solidFill>
              </a:rPr>
              <a:t> - incremental and iterative </a:t>
            </a:r>
            <a:endParaRPr lang="en-US" dirty="0" smtClean="0">
              <a:solidFill>
                <a:srgbClr val="00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smtClean="0">
                <a:latin typeface="Arial" charset="0"/>
              </a:rPr>
              <a:t>Hypotheses </a:t>
            </a:r>
            <a:r>
              <a:rPr lang="en-US" dirty="0" smtClean="0">
                <a:solidFill>
                  <a:srgbClr val="FF0000"/>
                </a:solidFill>
                <a:latin typeface="Arial" charset="0"/>
              </a:rPr>
              <a:t>Testing </a:t>
            </a:r>
            <a:r>
              <a:rPr lang="en-US" dirty="0" smtClean="0">
                <a:latin typeface="Arial" charset="0"/>
              </a:rPr>
              <a:t>and </a:t>
            </a:r>
            <a:r>
              <a:rPr lang="en-US" dirty="0" smtClean="0">
                <a:solidFill>
                  <a:srgbClr val="FF0000"/>
                </a:solidFill>
                <a:latin typeface="Arial" charset="0"/>
              </a:rPr>
              <a:t>Insight</a:t>
            </a:r>
          </a:p>
        </p:txBody>
      </p:sp>
      <p:pic>
        <p:nvPicPr>
          <p:cNvPr id="5" name="Picture 4"/>
          <p:cNvPicPr>
            <a:picLocks noChangeAspect="1"/>
          </p:cNvPicPr>
          <p:nvPr/>
        </p:nvPicPr>
        <p:blipFill>
          <a:blip r:embed="rId2"/>
          <a:stretch>
            <a:fillRect/>
          </a:stretch>
        </p:blipFill>
        <p:spPr>
          <a:xfrm>
            <a:off x="1981200" y="1828800"/>
            <a:ext cx="5012266" cy="42672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Oval 2"/>
          <p:cNvSpPr>
            <a:spLocks noChangeArrowheads="1"/>
          </p:cNvSpPr>
          <p:nvPr/>
        </p:nvSpPr>
        <p:spPr bwMode="auto">
          <a:xfrm>
            <a:off x="6938963" y="2070100"/>
            <a:ext cx="1220787" cy="1216025"/>
          </a:xfrm>
          <a:prstGeom prst="ellipse">
            <a:avLst/>
          </a:prstGeom>
          <a:solidFill>
            <a:srgbClr val="C0C0C0"/>
          </a:solidFill>
          <a:ln w="9525">
            <a:solidFill>
              <a:srgbClr val="C0C0C0"/>
            </a:solidFill>
            <a:round/>
            <a:headEnd/>
            <a:tailEnd/>
          </a:ln>
        </p:spPr>
        <p:txBody>
          <a:bodyPr>
            <a:prstTxWarp prst="textNoShape">
              <a:avLst/>
            </a:prstTxWarp>
          </a:bodyPr>
          <a:lstStyle/>
          <a:p>
            <a:endParaRPr lang="en-US"/>
          </a:p>
        </p:txBody>
      </p:sp>
      <p:sp>
        <p:nvSpPr>
          <p:cNvPr id="137219" name="Oval 3"/>
          <p:cNvSpPr>
            <a:spLocks noChangeArrowheads="1"/>
          </p:cNvSpPr>
          <p:nvPr/>
        </p:nvSpPr>
        <p:spPr bwMode="auto">
          <a:xfrm>
            <a:off x="1447800" y="2073275"/>
            <a:ext cx="1219200" cy="1216025"/>
          </a:xfrm>
          <a:prstGeom prst="ellipse">
            <a:avLst/>
          </a:prstGeom>
          <a:solidFill>
            <a:srgbClr val="C0C0C0"/>
          </a:solidFill>
          <a:ln w="9525">
            <a:solidFill>
              <a:srgbClr val="C0C0C0"/>
            </a:solidFill>
            <a:round/>
            <a:headEnd/>
            <a:tailEnd/>
          </a:ln>
        </p:spPr>
        <p:txBody>
          <a:bodyPr>
            <a:prstTxWarp prst="textNoShape">
              <a:avLst/>
            </a:prstTxWarp>
          </a:bodyPr>
          <a:lstStyle/>
          <a:p>
            <a:endParaRPr lang="en-US"/>
          </a:p>
        </p:txBody>
      </p:sp>
      <p:sp>
        <p:nvSpPr>
          <p:cNvPr id="137220" name="Oval 4"/>
          <p:cNvSpPr>
            <a:spLocks noChangeArrowheads="1"/>
          </p:cNvSpPr>
          <p:nvPr/>
        </p:nvSpPr>
        <p:spPr bwMode="auto">
          <a:xfrm>
            <a:off x="5165725" y="2073275"/>
            <a:ext cx="1219200" cy="1216025"/>
          </a:xfrm>
          <a:prstGeom prst="ellipse">
            <a:avLst/>
          </a:prstGeom>
          <a:solidFill>
            <a:srgbClr val="C0C0C0"/>
          </a:solidFill>
          <a:ln w="9525">
            <a:solidFill>
              <a:srgbClr val="C0C0C0"/>
            </a:solidFill>
            <a:round/>
            <a:headEnd/>
            <a:tailEnd/>
          </a:ln>
        </p:spPr>
        <p:txBody>
          <a:bodyPr>
            <a:prstTxWarp prst="textNoShape">
              <a:avLst/>
            </a:prstTxWarp>
          </a:bodyPr>
          <a:lstStyle/>
          <a:p>
            <a:endParaRPr lang="en-US"/>
          </a:p>
        </p:txBody>
      </p:sp>
      <p:sp>
        <p:nvSpPr>
          <p:cNvPr id="137221" name="Oval 5"/>
          <p:cNvSpPr>
            <a:spLocks noChangeArrowheads="1"/>
          </p:cNvSpPr>
          <p:nvPr/>
        </p:nvSpPr>
        <p:spPr bwMode="auto">
          <a:xfrm>
            <a:off x="3181350" y="2073275"/>
            <a:ext cx="1222375" cy="1216025"/>
          </a:xfrm>
          <a:prstGeom prst="ellipse">
            <a:avLst/>
          </a:prstGeom>
          <a:solidFill>
            <a:srgbClr val="FFFF00"/>
          </a:solidFill>
          <a:ln w="38100">
            <a:solidFill>
              <a:srgbClr val="000000"/>
            </a:solidFill>
            <a:round/>
            <a:headEnd/>
            <a:tailEnd/>
          </a:ln>
        </p:spPr>
        <p:txBody>
          <a:bodyPr>
            <a:prstTxWarp prst="textNoShape">
              <a:avLst/>
            </a:prstTxWarp>
          </a:bodyPr>
          <a:lstStyle/>
          <a:p>
            <a:endParaRPr lang="en-US"/>
          </a:p>
        </p:txBody>
      </p:sp>
      <p:sp>
        <p:nvSpPr>
          <p:cNvPr id="137222" name="Rectangle 6"/>
          <p:cNvSpPr>
            <a:spLocks noGrp="1" noChangeArrowheads="1"/>
          </p:cNvSpPr>
          <p:nvPr>
            <p:ph type="title"/>
          </p:nvPr>
        </p:nvSpPr>
        <p:spPr>
          <a:solidFill>
            <a:srgbClr val="FFFFFF"/>
          </a:solidFill>
        </p:spPr>
        <p:txBody>
          <a:bodyPr anchor="t"/>
          <a:lstStyle/>
          <a:p>
            <a:pPr eaLnBrk="1" hangingPunct="1"/>
            <a:r>
              <a:rPr lang="en-US" dirty="0">
                <a:latin typeface="Arial" charset="0"/>
              </a:rPr>
              <a:t>Customer </a:t>
            </a:r>
            <a:r>
              <a:rPr lang="en-US" dirty="0">
                <a:solidFill>
                  <a:srgbClr val="FF0000"/>
                </a:solidFill>
                <a:latin typeface="Arial" charset="0"/>
              </a:rPr>
              <a:t>Validation</a:t>
            </a:r>
          </a:p>
        </p:txBody>
      </p:sp>
      <p:sp>
        <p:nvSpPr>
          <p:cNvPr id="137223" name="Line 7"/>
          <p:cNvSpPr>
            <a:spLocks noChangeShapeType="1"/>
          </p:cNvSpPr>
          <p:nvPr/>
        </p:nvSpPr>
        <p:spPr bwMode="auto">
          <a:xfrm flipH="1" flipV="1">
            <a:off x="1739900" y="3162300"/>
            <a:ext cx="58738" cy="55563"/>
          </a:xfrm>
          <a:prstGeom prst="line">
            <a:avLst/>
          </a:prstGeom>
          <a:noFill/>
          <a:ln w="9525">
            <a:solidFill>
              <a:srgbClr val="C0C0C0"/>
            </a:solidFill>
            <a:round/>
            <a:headEnd/>
            <a:tailEnd/>
          </a:ln>
        </p:spPr>
        <p:txBody>
          <a:bodyPr>
            <a:prstTxWarp prst="textNoShape">
              <a:avLst/>
            </a:prstTxWarp>
          </a:bodyPr>
          <a:lstStyle/>
          <a:p>
            <a:endParaRPr lang="en-US"/>
          </a:p>
        </p:txBody>
      </p:sp>
      <p:sp>
        <p:nvSpPr>
          <p:cNvPr id="137224" name="Line 8"/>
          <p:cNvSpPr>
            <a:spLocks noChangeShapeType="1"/>
          </p:cNvSpPr>
          <p:nvPr/>
        </p:nvSpPr>
        <p:spPr bwMode="auto">
          <a:xfrm>
            <a:off x="4152900" y="2230438"/>
            <a:ext cx="1588" cy="1587"/>
          </a:xfrm>
          <a:prstGeom prst="line">
            <a:avLst/>
          </a:prstGeom>
          <a:noFill/>
          <a:ln w="9525">
            <a:solidFill>
              <a:srgbClr val="000000"/>
            </a:solidFill>
            <a:round/>
            <a:headEnd/>
            <a:tailEnd/>
          </a:ln>
        </p:spPr>
        <p:txBody>
          <a:bodyPr>
            <a:prstTxWarp prst="textNoShape">
              <a:avLst/>
            </a:prstTxWarp>
          </a:bodyPr>
          <a:lstStyle/>
          <a:p>
            <a:endParaRPr lang="en-US"/>
          </a:p>
        </p:txBody>
      </p:sp>
      <p:sp>
        <p:nvSpPr>
          <p:cNvPr id="137225" name="Freeform 9"/>
          <p:cNvSpPr>
            <a:spLocks/>
          </p:cNvSpPr>
          <p:nvPr/>
        </p:nvSpPr>
        <p:spPr bwMode="auto">
          <a:xfrm>
            <a:off x="4114800" y="2209800"/>
            <a:ext cx="117475" cy="115888"/>
          </a:xfrm>
          <a:custGeom>
            <a:avLst/>
            <a:gdLst>
              <a:gd name="T0" fmla="*/ 2147483647 w 68"/>
              <a:gd name="T1" fmla="*/ 0 h 67"/>
              <a:gd name="T2" fmla="*/ 0 w 68"/>
              <a:gd name="T3" fmla="*/ 2147483647 h 67"/>
              <a:gd name="T4" fmla="*/ 2147483647 w 68"/>
              <a:gd name="T5" fmla="*/ 2147483647 h 67"/>
              <a:gd name="T6" fmla="*/ 2147483647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4"/>
                </a:lnTo>
                <a:lnTo>
                  <a:pt x="68" y="67"/>
                </a:lnTo>
                <a:lnTo>
                  <a:pt x="68" y="0"/>
                </a:lnTo>
                <a:close/>
              </a:path>
            </a:pathLst>
          </a:custGeom>
          <a:solidFill>
            <a:srgbClr val="FF0000"/>
          </a:solidFill>
          <a:ln w="9525">
            <a:noFill/>
            <a:round/>
            <a:headEnd/>
            <a:tailEnd/>
          </a:ln>
        </p:spPr>
        <p:txBody>
          <a:bodyPr>
            <a:prstTxWarp prst="textNoShape">
              <a:avLst/>
            </a:prstTxWarp>
          </a:bodyPr>
          <a:lstStyle/>
          <a:p>
            <a:endParaRPr lang="en-US"/>
          </a:p>
        </p:txBody>
      </p:sp>
      <p:grpSp>
        <p:nvGrpSpPr>
          <p:cNvPr id="2" name="Group 10"/>
          <p:cNvGrpSpPr>
            <a:grpSpLocks/>
          </p:cNvGrpSpPr>
          <p:nvPr/>
        </p:nvGrpSpPr>
        <p:grpSpPr bwMode="auto">
          <a:xfrm>
            <a:off x="3352796" y="3047994"/>
            <a:ext cx="105640" cy="113748"/>
            <a:chOff x="2312" y="2329"/>
            <a:chExt cx="61" cy="85"/>
          </a:xfrm>
          <a:solidFill>
            <a:srgbClr val="FF0000"/>
          </a:solidFill>
        </p:grpSpPr>
        <p:sp>
          <p:nvSpPr>
            <p:cNvPr id="148505" name="Line 11"/>
            <p:cNvSpPr>
              <a:spLocks noChangeShapeType="1"/>
            </p:cNvSpPr>
            <p:nvPr/>
          </p:nvSpPr>
          <p:spPr bwMode="auto">
            <a:xfrm flipH="1" flipV="1">
              <a:off x="2342" y="2385"/>
              <a:ext cx="14" cy="29"/>
            </a:xfrm>
            <a:prstGeom prst="line">
              <a:avLst/>
            </a:prstGeom>
            <a:grpFill/>
            <a:ln w="9525">
              <a:solidFill>
                <a:srgbClr val="000000"/>
              </a:solidFill>
              <a:round/>
              <a:headEnd/>
              <a:tailEnd/>
            </a:ln>
          </p:spPr>
          <p:txBody>
            <a:bodyPr>
              <a:prstTxWarp prst="textNoShape">
                <a:avLst/>
              </a:prstTxWarp>
            </a:bodyPr>
            <a:lstStyle/>
            <a:p>
              <a:pPr>
                <a:defRPr/>
              </a:pPr>
              <a:endParaRPr lang="en-US"/>
            </a:p>
          </p:txBody>
        </p:sp>
        <p:sp>
          <p:nvSpPr>
            <p:cNvPr id="148506" name="Freeform 12"/>
            <p:cNvSpPr>
              <a:spLocks/>
            </p:cNvSpPr>
            <p:nvPr/>
          </p:nvSpPr>
          <p:spPr bwMode="auto">
            <a:xfrm>
              <a:off x="2312" y="2329"/>
              <a:ext cx="61" cy="75"/>
            </a:xfrm>
            <a:custGeom>
              <a:avLst/>
              <a:gdLst>
                <a:gd name="T0" fmla="*/ 61 w 61"/>
                <a:gd name="T1" fmla="*/ 46 h 75"/>
                <a:gd name="T2" fmla="*/ 0 w 61"/>
                <a:gd name="T3" fmla="*/ 0 h 75"/>
                <a:gd name="T4" fmla="*/ 0 w 61"/>
                <a:gd name="T5" fmla="*/ 75 h 75"/>
                <a:gd name="T6" fmla="*/ 61 w 61"/>
                <a:gd name="T7" fmla="*/ 46 h 75"/>
                <a:gd name="T8" fmla="*/ 0 60000 65536"/>
                <a:gd name="T9" fmla="*/ 0 60000 65536"/>
                <a:gd name="T10" fmla="*/ 0 60000 65536"/>
                <a:gd name="T11" fmla="*/ 0 60000 65536"/>
                <a:gd name="T12" fmla="*/ 0 w 61"/>
                <a:gd name="T13" fmla="*/ 0 h 75"/>
                <a:gd name="T14" fmla="*/ 61 w 61"/>
                <a:gd name="T15" fmla="*/ 75 h 75"/>
              </a:gdLst>
              <a:ahLst/>
              <a:cxnLst>
                <a:cxn ang="T8">
                  <a:pos x="T0" y="T1"/>
                </a:cxn>
                <a:cxn ang="T9">
                  <a:pos x="T2" y="T3"/>
                </a:cxn>
                <a:cxn ang="T10">
                  <a:pos x="T4" y="T5"/>
                </a:cxn>
                <a:cxn ang="T11">
                  <a:pos x="T6" y="T7"/>
                </a:cxn>
              </a:cxnLst>
              <a:rect l="T12" t="T13" r="T14" b="T15"/>
              <a:pathLst>
                <a:path w="61" h="75">
                  <a:moveTo>
                    <a:pt x="61" y="46"/>
                  </a:moveTo>
                  <a:lnTo>
                    <a:pt x="0" y="0"/>
                  </a:lnTo>
                  <a:lnTo>
                    <a:pt x="0" y="75"/>
                  </a:lnTo>
                  <a:lnTo>
                    <a:pt x="61" y="46"/>
                  </a:lnTo>
                  <a:close/>
                </a:path>
              </a:pathLst>
            </a:custGeom>
            <a:grpFill/>
            <a:ln w="9525">
              <a:noFill/>
              <a:round/>
              <a:headEnd/>
              <a:tailEnd/>
            </a:ln>
          </p:spPr>
          <p:txBody>
            <a:bodyPr>
              <a:prstTxWarp prst="textNoShape">
                <a:avLst/>
              </a:prstTxWarp>
            </a:bodyPr>
            <a:lstStyle/>
            <a:p>
              <a:pPr>
                <a:defRPr/>
              </a:pPr>
              <a:endParaRPr lang="en-US"/>
            </a:p>
          </p:txBody>
        </p:sp>
      </p:grpSp>
      <p:sp>
        <p:nvSpPr>
          <p:cNvPr id="137227" name="Rectangle 13"/>
          <p:cNvSpPr>
            <a:spLocks noChangeArrowheads="1"/>
          </p:cNvSpPr>
          <p:nvPr/>
        </p:nvSpPr>
        <p:spPr bwMode="auto">
          <a:xfrm>
            <a:off x="1616075" y="2432050"/>
            <a:ext cx="939800" cy="492125"/>
          </a:xfrm>
          <a:prstGeom prst="rect">
            <a:avLst/>
          </a:prstGeom>
          <a:noFill/>
          <a:ln w="9525">
            <a:noFill/>
            <a:miter lim="800000"/>
            <a:headEnd/>
            <a:tailEnd/>
          </a:ln>
        </p:spPr>
        <p:txBody>
          <a:bodyPr lIns="0" tIns="0" rIns="0" bIns="0">
            <a:prstTxWarp prst="textNoShape">
              <a:avLst/>
            </a:prstTxWarp>
            <a:spAutoFit/>
          </a:bodyPr>
          <a:lstStyle/>
          <a:p>
            <a:pPr algn="ctr"/>
            <a:r>
              <a:rPr lang="en-US" sz="1600">
                <a:solidFill>
                  <a:srgbClr val="6666FF"/>
                </a:solidFill>
                <a:latin typeface="Tahoma" charset="0"/>
              </a:rPr>
              <a:t>Customer</a:t>
            </a:r>
            <a:br>
              <a:rPr lang="en-US" sz="1600">
                <a:solidFill>
                  <a:srgbClr val="6666FF"/>
                </a:solidFill>
                <a:latin typeface="Tahoma" charset="0"/>
              </a:rPr>
            </a:br>
            <a:r>
              <a:rPr lang="en-US" sz="1600">
                <a:solidFill>
                  <a:srgbClr val="6666FF"/>
                </a:solidFill>
                <a:latin typeface="Tahoma" charset="0"/>
              </a:rPr>
              <a:t>Discovery</a:t>
            </a:r>
          </a:p>
        </p:txBody>
      </p:sp>
      <p:sp>
        <p:nvSpPr>
          <p:cNvPr id="137228" name="Rectangle 14"/>
          <p:cNvSpPr>
            <a:spLocks noChangeArrowheads="1"/>
          </p:cNvSpPr>
          <p:nvPr/>
        </p:nvSpPr>
        <p:spPr bwMode="auto">
          <a:xfrm>
            <a:off x="3317875" y="2433638"/>
            <a:ext cx="1085850" cy="539750"/>
          </a:xfrm>
          <a:prstGeom prst="rect">
            <a:avLst/>
          </a:prstGeom>
          <a:noFill/>
          <a:ln w="9525">
            <a:noFill/>
            <a:miter lim="800000"/>
            <a:headEnd/>
            <a:tailEnd/>
          </a:ln>
        </p:spPr>
        <p:txBody>
          <a:bodyPr>
            <a:prstTxWarp prst="textNoShape">
              <a:avLst/>
            </a:prstTxWarp>
          </a:bodyPr>
          <a:lstStyle/>
          <a:p>
            <a:endParaRPr lang="en-US"/>
          </a:p>
        </p:txBody>
      </p:sp>
      <p:sp>
        <p:nvSpPr>
          <p:cNvPr id="137229" name="Rectangle 15"/>
          <p:cNvSpPr>
            <a:spLocks noChangeArrowheads="1"/>
          </p:cNvSpPr>
          <p:nvPr/>
        </p:nvSpPr>
        <p:spPr bwMode="auto">
          <a:xfrm>
            <a:off x="3484563" y="2508250"/>
            <a:ext cx="879475" cy="260350"/>
          </a:xfrm>
          <a:prstGeom prst="rect">
            <a:avLst/>
          </a:prstGeom>
          <a:noFill/>
          <a:ln w="9525">
            <a:noFill/>
            <a:miter lim="800000"/>
            <a:headEnd/>
            <a:tailEnd/>
          </a:ln>
        </p:spPr>
        <p:txBody>
          <a:bodyPr>
            <a:prstTxWarp prst="textNoShape">
              <a:avLst/>
            </a:prstTxWarp>
          </a:bodyPr>
          <a:lstStyle/>
          <a:p>
            <a:endParaRPr lang="en-US"/>
          </a:p>
        </p:txBody>
      </p:sp>
      <p:sp>
        <p:nvSpPr>
          <p:cNvPr id="137230" name="Rectangle 16"/>
          <p:cNvSpPr>
            <a:spLocks noChangeArrowheads="1"/>
          </p:cNvSpPr>
          <p:nvPr/>
        </p:nvSpPr>
        <p:spPr bwMode="auto">
          <a:xfrm>
            <a:off x="3219450" y="2432050"/>
            <a:ext cx="1125538" cy="492125"/>
          </a:xfrm>
          <a:prstGeom prst="rect">
            <a:avLst/>
          </a:prstGeom>
          <a:noFill/>
          <a:ln w="9525">
            <a:noFill/>
            <a:miter lim="800000"/>
            <a:headEnd/>
            <a:tailEnd/>
          </a:ln>
        </p:spPr>
        <p:txBody>
          <a:bodyPr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Validation</a:t>
            </a:r>
            <a:endParaRPr lang="en-US" sz="1600" b="1">
              <a:latin typeface="Tahoma" charset="0"/>
            </a:endParaRPr>
          </a:p>
        </p:txBody>
      </p:sp>
      <p:sp>
        <p:nvSpPr>
          <p:cNvPr id="137231" name="Rectangle 17"/>
          <p:cNvSpPr>
            <a:spLocks noChangeArrowheads="1"/>
          </p:cNvSpPr>
          <p:nvPr/>
        </p:nvSpPr>
        <p:spPr bwMode="auto">
          <a:xfrm>
            <a:off x="5276850" y="2432050"/>
            <a:ext cx="996950" cy="492125"/>
          </a:xfrm>
          <a:prstGeom prst="rect">
            <a:avLst/>
          </a:prstGeom>
          <a:noFill/>
          <a:ln w="9525">
            <a:noFill/>
            <a:miter lim="800000"/>
            <a:headEnd/>
            <a:tailEnd/>
          </a:ln>
        </p:spPr>
        <p:txBody>
          <a:bodyPr lIns="0" tIns="0" rIns="0" bIns="0">
            <a:prstTxWarp prst="textNoShape">
              <a:avLst/>
            </a:prstTxWarp>
            <a:spAutoFit/>
          </a:bodyPr>
          <a:lstStyle/>
          <a:p>
            <a:pPr algn="ctr"/>
            <a:r>
              <a:rPr lang="en-US" sz="1600">
                <a:solidFill>
                  <a:srgbClr val="6666FF"/>
                </a:solidFill>
                <a:latin typeface="Tahoma" charset="0"/>
              </a:rPr>
              <a:t>Customer Creation</a:t>
            </a:r>
          </a:p>
        </p:txBody>
      </p:sp>
      <p:sp>
        <p:nvSpPr>
          <p:cNvPr id="137232" name="Rectangle 18"/>
          <p:cNvSpPr>
            <a:spLocks noChangeArrowheads="1"/>
          </p:cNvSpPr>
          <p:nvPr/>
        </p:nvSpPr>
        <p:spPr bwMode="auto">
          <a:xfrm>
            <a:off x="7031038" y="2432050"/>
            <a:ext cx="976312" cy="492125"/>
          </a:xfrm>
          <a:prstGeom prst="rect">
            <a:avLst/>
          </a:prstGeom>
          <a:noFill/>
          <a:ln w="9525">
            <a:noFill/>
            <a:miter lim="800000"/>
            <a:headEnd/>
            <a:tailEnd/>
          </a:ln>
        </p:spPr>
        <p:txBody>
          <a:bodyPr lIns="0" tIns="0" rIns="0" bIns="0">
            <a:prstTxWarp prst="textNoShape">
              <a:avLst/>
            </a:prstTxWarp>
            <a:spAutoFit/>
          </a:bodyPr>
          <a:lstStyle/>
          <a:p>
            <a:pPr algn="ctr"/>
            <a:r>
              <a:rPr lang="en-US" sz="1600">
                <a:solidFill>
                  <a:srgbClr val="6666FF"/>
                </a:solidFill>
                <a:latin typeface="Tahoma" charset="0"/>
              </a:rPr>
              <a:t>Company</a:t>
            </a:r>
          </a:p>
          <a:p>
            <a:pPr algn="ctr"/>
            <a:r>
              <a:rPr lang="en-US" sz="1600">
                <a:solidFill>
                  <a:srgbClr val="6666FF"/>
                </a:solidFill>
                <a:latin typeface="Tahoma" charset="0"/>
              </a:rPr>
              <a:t>Building</a:t>
            </a:r>
          </a:p>
        </p:txBody>
      </p:sp>
      <p:sp>
        <p:nvSpPr>
          <p:cNvPr id="137233" name="Line 19"/>
          <p:cNvSpPr>
            <a:spLocks noChangeShapeType="1"/>
          </p:cNvSpPr>
          <p:nvPr/>
        </p:nvSpPr>
        <p:spPr bwMode="auto">
          <a:xfrm flipH="1">
            <a:off x="3778250" y="3297238"/>
            <a:ext cx="0" cy="474662"/>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137234" name="Line 20"/>
          <p:cNvSpPr>
            <a:spLocks noChangeShapeType="1"/>
          </p:cNvSpPr>
          <p:nvPr/>
        </p:nvSpPr>
        <p:spPr bwMode="auto">
          <a:xfrm flipH="1" flipV="1">
            <a:off x="2057400" y="3771900"/>
            <a:ext cx="1720850" cy="0"/>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137235" name="Line 21"/>
          <p:cNvSpPr>
            <a:spLocks noChangeShapeType="1"/>
          </p:cNvSpPr>
          <p:nvPr/>
        </p:nvSpPr>
        <p:spPr bwMode="auto">
          <a:xfrm flipH="1" flipV="1">
            <a:off x="2025650" y="3297238"/>
            <a:ext cx="0" cy="474662"/>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9958" name="Text Box 22"/>
          <p:cNvSpPr txBox="1">
            <a:spLocks noChangeArrowheads="1"/>
          </p:cNvSpPr>
          <p:nvPr/>
        </p:nvSpPr>
        <p:spPr bwMode="auto">
          <a:xfrm>
            <a:off x="552450" y="4335463"/>
            <a:ext cx="8347075" cy="1816100"/>
          </a:xfrm>
          <a:prstGeom prst="rect">
            <a:avLst/>
          </a:prstGeom>
          <a:noFill/>
          <a:ln w="9525">
            <a:noFill/>
            <a:miter lim="800000"/>
            <a:headEnd/>
            <a:tailEnd/>
          </a:ln>
        </p:spPr>
        <p:txBody>
          <a:bodyPr>
            <a:prstTxWarp prst="textNoShape">
              <a:avLst/>
            </a:prstTxWarp>
            <a:spAutoFit/>
          </a:bodyPr>
          <a:lstStyle/>
          <a:p>
            <a:pPr marL="284163" indent="-284163">
              <a:spcBef>
                <a:spcPct val="50000"/>
              </a:spcBef>
              <a:buFontTx/>
              <a:buChar char="•"/>
            </a:pPr>
            <a:r>
              <a:rPr lang="en-US" sz="2800"/>
              <a:t>Repeatable and scalable </a:t>
            </a:r>
            <a:r>
              <a:rPr lang="en-US" sz="2800">
                <a:solidFill>
                  <a:srgbClr val="FF0000"/>
                </a:solidFill>
              </a:rPr>
              <a:t>business model</a:t>
            </a:r>
            <a:r>
              <a:rPr lang="en-US" sz="2800"/>
              <a:t>?</a:t>
            </a:r>
          </a:p>
          <a:p>
            <a:pPr marL="284163" indent="-284163">
              <a:spcBef>
                <a:spcPct val="50000"/>
              </a:spcBef>
              <a:buFontTx/>
              <a:buChar char="•"/>
            </a:pPr>
            <a:r>
              <a:rPr lang="en-US" sz="2800"/>
              <a:t>Passionate </a:t>
            </a:r>
            <a:r>
              <a:rPr lang="en-US" sz="2800">
                <a:solidFill>
                  <a:srgbClr val="FF0000"/>
                </a:solidFill>
              </a:rPr>
              <a:t>earlyvangelists</a:t>
            </a:r>
            <a:r>
              <a:rPr lang="en-US" sz="2800"/>
              <a:t>?</a:t>
            </a:r>
          </a:p>
          <a:p>
            <a:pPr marL="284163" indent="-284163">
              <a:spcBef>
                <a:spcPct val="50000"/>
              </a:spcBef>
              <a:buFontTx/>
              <a:buChar char="•"/>
            </a:pPr>
            <a:r>
              <a:rPr lang="en-US" sz="2800">
                <a:solidFill>
                  <a:srgbClr val="FF0000"/>
                </a:solidFill>
              </a:rPr>
              <a:t>Pivot </a:t>
            </a:r>
            <a:r>
              <a:rPr lang="en-US" sz="2800"/>
              <a:t>back to Discovery if no customers</a:t>
            </a:r>
          </a:p>
        </p:txBody>
      </p:sp>
      <p:sp>
        <p:nvSpPr>
          <p:cNvPr id="137237" name="Line 23"/>
          <p:cNvSpPr>
            <a:spLocks noChangeShapeType="1"/>
          </p:cNvSpPr>
          <p:nvPr/>
        </p:nvSpPr>
        <p:spPr bwMode="auto">
          <a:xfrm flipV="1">
            <a:off x="4368800" y="2705100"/>
            <a:ext cx="812800"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sp>
        <p:nvSpPr>
          <p:cNvPr id="137238" name="Line 24"/>
          <p:cNvSpPr>
            <a:spLocks noChangeShapeType="1"/>
          </p:cNvSpPr>
          <p:nvPr/>
        </p:nvSpPr>
        <p:spPr bwMode="auto">
          <a:xfrm flipV="1">
            <a:off x="2636838" y="2705100"/>
            <a:ext cx="56356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sp>
        <p:nvSpPr>
          <p:cNvPr id="137239" name="Line 25"/>
          <p:cNvSpPr>
            <a:spLocks noChangeShapeType="1"/>
          </p:cNvSpPr>
          <p:nvPr/>
        </p:nvSpPr>
        <p:spPr bwMode="auto">
          <a:xfrm flipV="1">
            <a:off x="6376988" y="2705100"/>
            <a:ext cx="58261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sp>
        <p:nvSpPr>
          <p:cNvPr id="27" name="TextBox 26"/>
          <p:cNvSpPr txBox="1"/>
          <p:nvPr/>
        </p:nvSpPr>
        <p:spPr>
          <a:xfrm>
            <a:off x="2514600" y="3352800"/>
            <a:ext cx="810989" cy="400110"/>
          </a:xfrm>
          <a:prstGeom prst="rect">
            <a:avLst/>
          </a:prstGeom>
          <a:noFill/>
        </p:spPr>
        <p:txBody>
          <a:bodyPr wrap="square" rtlCol="0">
            <a:spAutoFit/>
          </a:bodyPr>
          <a:lstStyle/>
          <a:p>
            <a:r>
              <a:rPr lang="en-US" sz="2000" dirty="0" smtClean="0">
                <a:solidFill>
                  <a:srgbClr val="FF0000"/>
                </a:solidFill>
              </a:rPr>
              <a:t>Pivot</a:t>
            </a:r>
            <a:endParaRPr lang="en-US" sz="2000" dirty="0">
              <a:solidFill>
                <a:srgbClr val="FF0000"/>
              </a:solidFill>
            </a:endParaRPr>
          </a:p>
        </p:txBody>
      </p:sp>
      <p:sp>
        <p:nvSpPr>
          <p:cNvPr id="28" name="Rectangle 27"/>
          <p:cNvSpPr/>
          <p:nvPr/>
        </p:nvSpPr>
        <p:spPr>
          <a:xfrm>
            <a:off x="4648200" y="12954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019800" y="3276600"/>
            <a:ext cx="1655471" cy="461665"/>
          </a:xfrm>
          <a:prstGeom prst="rect">
            <a:avLst/>
          </a:prstGeom>
          <a:noFill/>
        </p:spPr>
        <p:txBody>
          <a:bodyPr wrap="none" rtlCol="0">
            <a:spAutoFit/>
          </a:bodyPr>
          <a:lstStyle/>
          <a:p>
            <a:r>
              <a:rPr lang="en-US" sz="2400" b="1" dirty="0" smtClean="0">
                <a:solidFill>
                  <a:schemeClr val="bg1">
                    <a:lumMod val="85000"/>
                  </a:schemeClr>
                </a:solidFill>
              </a:rPr>
              <a:t>Execution</a:t>
            </a:r>
            <a:endParaRPr lang="en-US" b="1" dirty="0">
              <a:solidFill>
                <a:schemeClr val="bg1">
                  <a:lumMod val="85000"/>
                </a:schemeClr>
              </a:solidFill>
            </a:endParaRPr>
          </a:p>
        </p:txBody>
      </p:sp>
      <p:sp>
        <p:nvSpPr>
          <p:cNvPr id="30" name="Rectangle 29"/>
          <p:cNvSpPr/>
          <p:nvPr/>
        </p:nvSpPr>
        <p:spPr>
          <a:xfrm>
            <a:off x="609600" y="12954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057400" y="1371600"/>
            <a:ext cx="1211239" cy="461665"/>
          </a:xfrm>
          <a:prstGeom prst="rect">
            <a:avLst/>
          </a:prstGeom>
          <a:noFill/>
        </p:spPr>
        <p:txBody>
          <a:bodyPr wrap="none" rtlCol="0">
            <a:spAutoFit/>
          </a:bodyPr>
          <a:lstStyle/>
          <a:p>
            <a:r>
              <a:rPr lang="en-US" sz="2400" b="1" dirty="0" smtClean="0">
                <a:solidFill>
                  <a:srgbClr val="FF0000"/>
                </a:solidFill>
              </a:rPr>
              <a:t>Search</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8"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smtClean="0">
                <a:latin typeface="Arial" charset="0"/>
              </a:rPr>
              <a:t>The </a:t>
            </a:r>
            <a:r>
              <a:rPr lang="en-US" dirty="0" smtClean="0">
                <a:solidFill>
                  <a:srgbClr val="FF3300"/>
                </a:solidFill>
                <a:latin typeface="Arial" charset="0"/>
              </a:rPr>
              <a:t>Pivot</a:t>
            </a:r>
          </a:p>
        </p:txBody>
      </p:sp>
      <p:sp>
        <p:nvSpPr>
          <p:cNvPr id="139268" name="TextBox 3"/>
          <p:cNvSpPr txBox="1">
            <a:spLocks noChangeArrowheads="1"/>
          </p:cNvSpPr>
          <p:nvPr/>
        </p:nvSpPr>
        <p:spPr bwMode="auto">
          <a:xfrm>
            <a:off x="1066800" y="4724400"/>
            <a:ext cx="6781800" cy="1692771"/>
          </a:xfrm>
          <a:prstGeom prst="rect">
            <a:avLst/>
          </a:prstGeom>
          <a:noFill/>
          <a:ln w="9525">
            <a:noFill/>
            <a:miter lim="800000"/>
            <a:headEnd/>
            <a:tailEnd/>
          </a:ln>
        </p:spPr>
        <p:txBody>
          <a:bodyPr wrap="square">
            <a:prstTxWarp prst="textNoShape">
              <a:avLst/>
            </a:prstTxWarp>
            <a:spAutoFit/>
          </a:bodyPr>
          <a:lstStyle/>
          <a:p>
            <a:pPr>
              <a:spcBef>
                <a:spcPts val="1200"/>
              </a:spcBef>
              <a:buFont typeface="Arial" charset="0"/>
              <a:buChar char="•"/>
            </a:pPr>
            <a:r>
              <a:rPr lang="en-US" sz="2400" dirty="0">
                <a:solidFill>
                  <a:srgbClr val="000000"/>
                </a:solidFill>
              </a:rPr>
              <a:t> </a:t>
            </a:r>
            <a:r>
              <a:rPr lang="en-US" sz="2800" dirty="0">
                <a:solidFill>
                  <a:srgbClr val="000000"/>
                </a:solidFill>
              </a:rPr>
              <a:t>The heart of Customer Development</a:t>
            </a:r>
          </a:p>
          <a:p>
            <a:pPr>
              <a:spcBef>
                <a:spcPts val="1200"/>
              </a:spcBef>
              <a:buFont typeface="Arial" charset="0"/>
              <a:buChar char="•"/>
            </a:pPr>
            <a:r>
              <a:rPr lang="en-US" sz="2800" dirty="0">
                <a:solidFill>
                  <a:srgbClr val="000000"/>
                </a:solidFill>
              </a:rPr>
              <a:t> </a:t>
            </a:r>
            <a:r>
              <a:rPr lang="en-US" sz="2800" dirty="0">
                <a:solidFill>
                  <a:srgbClr val="FF0000"/>
                </a:solidFill>
              </a:rPr>
              <a:t>Iteration without crisis</a:t>
            </a:r>
          </a:p>
          <a:p>
            <a:pPr>
              <a:spcBef>
                <a:spcPts val="1200"/>
              </a:spcBef>
              <a:buFont typeface="Arial" charset="0"/>
              <a:buChar char="•"/>
            </a:pPr>
            <a:r>
              <a:rPr lang="en-US" sz="2800" dirty="0">
                <a:solidFill>
                  <a:srgbClr val="000000"/>
                </a:solidFill>
              </a:rPr>
              <a:t> </a:t>
            </a:r>
            <a:r>
              <a:rPr lang="en-US" sz="2800" dirty="0">
                <a:solidFill>
                  <a:srgbClr val="FF0000"/>
                </a:solidFill>
              </a:rPr>
              <a:t>Fast, agile </a:t>
            </a:r>
            <a:r>
              <a:rPr lang="en-US" sz="2800" dirty="0"/>
              <a:t>and </a:t>
            </a:r>
            <a:r>
              <a:rPr lang="en-US" sz="2800" dirty="0">
                <a:solidFill>
                  <a:srgbClr val="FF0000"/>
                </a:solidFill>
              </a:rPr>
              <a:t>opportunistic</a:t>
            </a:r>
          </a:p>
        </p:txBody>
      </p:sp>
      <p:sp>
        <p:nvSpPr>
          <p:cNvPr id="5" name="Oval 12"/>
          <p:cNvSpPr>
            <a:spLocks noChangeArrowheads="1"/>
          </p:cNvSpPr>
          <p:nvPr/>
        </p:nvSpPr>
        <p:spPr bwMode="auto">
          <a:xfrm>
            <a:off x="2667000" y="2248543"/>
            <a:ext cx="129881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6" name="Oval 13"/>
          <p:cNvSpPr>
            <a:spLocks noChangeArrowheads="1"/>
          </p:cNvSpPr>
          <p:nvPr/>
        </p:nvSpPr>
        <p:spPr bwMode="auto">
          <a:xfrm>
            <a:off x="4818154" y="2248543"/>
            <a:ext cx="1302500" cy="1295120"/>
          </a:xfrm>
          <a:prstGeom prst="ellipse">
            <a:avLst/>
          </a:prstGeom>
          <a:solidFill>
            <a:srgbClr val="FFFF00"/>
          </a:solidFill>
          <a:ln w="9525">
            <a:solidFill>
              <a:srgbClr val="000000"/>
            </a:solidFill>
            <a:round/>
            <a:headEnd/>
            <a:tailEnd/>
          </a:ln>
        </p:spPr>
        <p:txBody>
          <a:bodyPr>
            <a:prstTxWarp prst="textNoShape">
              <a:avLst/>
            </a:prstTxWarp>
          </a:bodyPr>
          <a:lstStyle/>
          <a:p>
            <a:endParaRPr lang="en-US" sz="2000"/>
          </a:p>
        </p:txBody>
      </p:sp>
      <p:sp>
        <p:nvSpPr>
          <p:cNvPr id="7" name="Freeform 15"/>
          <p:cNvSpPr>
            <a:spLocks/>
          </p:cNvSpPr>
          <p:nvPr/>
        </p:nvSpPr>
        <p:spPr bwMode="auto">
          <a:xfrm>
            <a:off x="3552552" y="2263302"/>
            <a:ext cx="125453" cy="123608"/>
          </a:xfrm>
          <a:custGeom>
            <a:avLst/>
            <a:gdLst>
              <a:gd name="T0" fmla="*/ 0 w 68"/>
              <a:gd name="T1" fmla="*/ 67 h 67"/>
              <a:gd name="T2" fmla="*/ 68 w 68"/>
              <a:gd name="T3" fmla="*/ 34 h 67"/>
              <a:gd name="T4" fmla="*/ 0 w 68"/>
              <a:gd name="T5" fmla="*/ 0 h 67"/>
              <a:gd name="T6" fmla="*/ 0 w 68"/>
              <a:gd name="T7" fmla="*/ 6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8" name="Freeform 16"/>
          <p:cNvSpPr>
            <a:spLocks/>
          </p:cNvSpPr>
          <p:nvPr/>
        </p:nvSpPr>
        <p:spPr bwMode="auto">
          <a:xfrm>
            <a:off x="2812747" y="3316740"/>
            <a:ext cx="132833" cy="134678"/>
          </a:xfrm>
          <a:custGeom>
            <a:avLst/>
            <a:gdLst>
              <a:gd name="T0" fmla="*/ 72 w 72"/>
              <a:gd name="T1" fmla="*/ 25 h 73"/>
              <a:gd name="T2" fmla="*/ 0 w 72"/>
              <a:gd name="T3" fmla="*/ 0 h 73"/>
              <a:gd name="T4" fmla="*/ 24 w 72"/>
              <a:gd name="T5" fmla="*/ 73 h 73"/>
              <a:gd name="T6" fmla="*/ 72 w 72"/>
              <a:gd name="T7" fmla="*/ 25 h 73"/>
              <a:gd name="T8" fmla="*/ 0 60000 65536"/>
              <a:gd name="T9" fmla="*/ 0 60000 65536"/>
              <a:gd name="T10" fmla="*/ 0 60000 65536"/>
              <a:gd name="T11" fmla="*/ 0 60000 65536"/>
              <a:gd name="T12" fmla="*/ 0 w 72"/>
              <a:gd name="T13" fmla="*/ 0 h 73"/>
              <a:gd name="T14" fmla="*/ 72 w 72"/>
              <a:gd name="T15" fmla="*/ 73 h 73"/>
            </a:gdLst>
            <a:ahLst/>
            <a:cxnLst>
              <a:cxn ang="T8">
                <a:pos x="T0" y="T1"/>
              </a:cxn>
              <a:cxn ang="T9">
                <a:pos x="T2" y="T3"/>
              </a:cxn>
              <a:cxn ang="T10">
                <a:pos x="T4" y="T5"/>
              </a:cxn>
              <a:cxn ang="T11">
                <a:pos x="T6" y="T7"/>
              </a:cxn>
            </a:cxnLst>
            <a:rect l="T12" t="T13" r="T14" b="T15"/>
            <a:pathLst>
              <a:path w="72" h="73">
                <a:moveTo>
                  <a:pt x="72" y="25"/>
                </a:moveTo>
                <a:lnTo>
                  <a:pt x="0" y="0"/>
                </a:lnTo>
                <a:lnTo>
                  <a:pt x="24" y="73"/>
                </a:lnTo>
                <a:lnTo>
                  <a:pt x="72" y="25"/>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9" name="Freeform 17"/>
          <p:cNvSpPr>
            <a:spLocks/>
          </p:cNvSpPr>
          <p:nvPr/>
        </p:nvSpPr>
        <p:spPr bwMode="auto">
          <a:xfrm>
            <a:off x="5611461" y="2244853"/>
            <a:ext cx="125453" cy="123608"/>
          </a:xfrm>
          <a:custGeom>
            <a:avLst/>
            <a:gdLst>
              <a:gd name="T0" fmla="*/ 68 w 68"/>
              <a:gd name="T1" fmla="*/ 0 h 67"/>
              <a:gd name="T2" fmla="*/ 0 w 68"/>
              <a:gd name="T3" fmla="*/ 34 h 67"/>
              <a:gd name="T4" fmla="*/ 68 w 68"/>
              <a:gd name="T5" fmla="*/ 67 h 67"/>
              <a:gd name="T6" fmla="*/ 68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4"/>
                </a:lnTo>
                <a:lnTo>
                  <a:pt x="68" y="67"/>
                </a:lnTo>
                <a:lnTo>
                  <a:pt x="68" y="0"/>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10" name="Rectangle 18"/>
          <p:cNvSpPr>
            <a:spLocks noChangeArrowheads="1"/>
          </p:cNvSpPr>
          <p:nvPr/>
        </p:nvSpPr>
        <p:spPr bwMode="auto">
          <a:xfrm>
            <a:off x="2667000" y="2600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11" name="Rectangle 19"/>
          <p:cNvSpPr>
            <a:spLocks noChangeArrowheads="1"/>
          </p:cNvSpPr>
          <p:nvPr/>
        </p:nvSpPr>
        <p:spPr bwMode="auto">
          <a:xfrm>
            <a:off x="4827379" y="2600919"/>
            <a:ext cx="1156753" cy="575609"/>
          </a:xfrm>
          <a:prstGeom prst="rect">
            <a:avLst/>
          </a:prstGeom>
          <a:noFill/>
          <a:ln w="9525">
            <a:noFill/>
            <a:miter lim="800000"/>
            <a:headEnd/>
            <a:tailEnd/>
          </a:ln>
        </p:spPr>
        <p:txBody>
          <a:bodyPr>
            <a:prstTxWarp prst="textNoShape">
              <a:avLst/>
            </a:prstTxWarp>
          </a:bodyPr>
          <a:lstStyle/>
          <a:p>
            <a:endParaRPr lang="en-US" sz="2000"/>
          </a:p>
        </p:txBody>
      </p:sp>
      <p:sp>
        <p:nvSpPr>
          <p:cNvPr id="12" name="Line 25"/>
          <p:cNvSpPr>
            <a:spLocks noChangeShapeType="1"/>
          </p:cNvSpPr>
          <p:nvPr/>
        </p:nvSpPr>
        <p:spPr bwMode="auto">
          <a:xfrm>
            <a:off x="5257240" y="3573182"/>
            <a:ext cx="0" cy="531331"/>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13" name="Line 26"/>
          <p:cNvSpPr>
            <a:spLocks noChangeShapeType="1"/>
          </p:cNvSpPr>
          <p:nvPr/>
        </p:nvSpPr>
        <p:spPr bwMode="auto">
          <a:xfrm flipH="1">
            <a:off x="3220470" y="4104513"/>
            <a:ext cx="2036770" cy="0"/>
          </a:xfrm>
          <a:prstGeom prst="line">
            <a:avLst/>
          </a:prstGeom>
          <a:noFill/>
          <a:ln w="38100">
            <a:solidFill>
              <a:schemeClr val="tx1"/>
            </a:solidFill>
            <a:round/>
            <a:headEnd/>
            <a:tailEnd/>
          </a:ln>
        </p:spPr>
        <p:txBody>
          <a:bodyPr wrap="none">
            <a:prstTxWarp prst="textNoShape">
              <a:avLst/>
            </a:prstTxWarp>
          </a:bodyPr>
          <a:lstStyle/>
          <a:p>
            <a:endParaRPr lang="en-US" sz="2000"/>
          </a:p>
        </p:txBody>
      </p:sp>
      <p:sp>
        <p:nvSpPr>
          <p:cNvPr id="14" name="Line 27"/>
          <p:cNvSpPr>
            <a:spLocks noChangeShapeType="1"/>
          </p:cNvSpPr>
          <p:nvPr/>
        </p:nvSpPr>
        <p:spPr bwMode="auto">
          <a:xfrm flipV="1">
            <a:off x="3220470" y="3573182"/>
            <a:ext cx="0" cy="531331"/>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15" name="Line 28"/>
          <p:cNvSpPr>
            <a:spLocks noChangeShapeType="1"/>
          </p:cNvSpPr>
          <p:nvPr/>
        </p:nvSpPr>
        <p:spPr bwMode="auto">
          <a:xfrm>
            <a:off x="5257240" y="3750292"/>
            <a:ext cx="0" cy="88555"/>
          </a:xfrm>
          <a:prstGeom prst="line">
            <a:avLst/>
          </a:prstGeom>
          <a:noFill/>
          <a:ln w="9525">
            <a:solidFill>
              <a:schemeClr val="tx1"/>
            </a:solidFill>
            <a:round/>
            <a:headEnd/>
            <a:tailEnd type="triangle" w="med" len="med"/>
          </a:ln>
        </p:spPr>
        <p:txBody>
          <a:bodyPr wrap="none">
            <a:prstTxWarp prst="textNoShape">
              <a:avLst/>
            </a:prstTxWarp>
          </a:bodyPr>
          <a:lstStyle/>
          <a:p>
            <a:endParaRPr lang="en-US" sz="2000"/>
          </a:p>
        </p:txBody>
      </p:sp>
      <p:sp>
        <p:nvSpPr>
          <p:cNvPr id="16" name="Line 29"/>
          <p:cNvSpPr>
            <a:spLocks noChangeShapeType="1"/>
          </p:cNvSpPr>
          <p:nvPr/>
        </p:nvSpPr>
        <p:spPr bwMode="auto">
          <a:xfrm>
            <a:off x="6120654" y="2864740"/>
            <a:ext cx="885552"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sp>
        <p:nvSpPr>
          <p:cNvPr id="17" name="Line 30"/>
          <p:cNvSpPr>
            <a:spLocks noChangeShapeType="1"/>
          </p:cNvSpPr>
          <p:nvPr/>
        </p:nvSpPr>
        <p:spPr bwMode="auto">
          <a:xfrm>
            <a:off x="3995328" y="2864740"/>
            <a:ext cx="796997"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sz="2000"/>
          </a:p>
        </p:txBody>
      </p:sp>
      <p:pic>
        <p:nvPicPr>
          <p:cNvPr id="18" name="Picture 32" descr="stopsign"/>
          <p:cNvPicPr>
            <a:picLocks noChangeAspect="1" noChangeArrowheads="1"/>
          </p:cNvPicPr>
          <p:nvPr/>
        </p:nvPicPr>
        <p:blipFill>
          <a:blip r:embed="rId2"/>
          <a:srcRect/>
          <a:stretch>
            <a:fillRect/>
          </a:stretch>
        </p:blipFill>
        <p:spPr bwMode="auto">
          <a:xfrm>
            <a:off x="3906773" y="2735596"/>
            <a:ext cx="261976" cy="263821"/>
          </a:xfrm>
          <a:prstGeom prst="rect">
            <a:avLst/>
          </a:prstGeom>
          <a:noFill/>
          <a:ln w="9525">
            <a:noFill/>
            <a:miter lim="800000"/>
            <a:headEnd/>
            <a:tailEnd/>
          </a:ln>
        </p:spPr>
      </p:pic>
      <p:pic>
        <p:nvPicPr>
          <p:cNvPr id="19" name="Picture 34" descr="stopsign"/>
          <p:cNvPicPr>
            <a:picLocks noChangeAspect="1" noChangeArrowheads="1"/>
          </p:cNvPicPr>
          <p:nvPr/>
        </p:nvPicPr>
        <p:blipFill>
          <a:blip r:embed="rId2"/>
          <a:srcRect/>
          <a:stretch>
            <a:fillRect/>
          </a:stretch>
        </p:blipFill>
        <p:spPr bwMode="auto">
          <a:xfrm>
            <a:off x="6033944" y="2735596"/>
            <a:ext cx="263821" cy="263821"/>
          </a:xfrm>
          <a:prstGeom prst="rect">
            <a:avLst/>
          </a:prstGeom>
          <a:noFill/>
          <a:ln w="9525">
            <a:noFill/>
            <a:miter lim="800000"/>
            <a:headEnd/>
            <a:tailEnd/>
          </a:ln>
        </p:spPr>
      </p:pic>
      <p:sp>
        <p:nvSpPr>
          <p:cNvPr id="20" name="Freeform 35"/>
          <p:cNvSpPr>
            <a:spLocks/>
          </p:cNvSpPr>
          <p:nvPr/>
        </p:nvSpPr>
        <p:spPr bwMode="auto">
          <a:xfrm>
            <a:off x="5013714" y="3361018"/>
            <a:ext cx="132833" cy="130988"/>
          </a:xfrm>
          <a:custGeom>
            <a:avLst/>
            <a:gdLst>
              <a:gd name="T0" fmla="*/ 72 w 72"/>
              <a:gd name="T1" fmla="*/ 24 h 71"/>
              <a:gd name="T2" fmla="*/ 0 w 72"/>
              <a:gd name="T3" fmla="*/ 0 h 71"/>
              <a:gd name="T4" fmla="*/ 24 w 72"/>
              <a:gd name="T5" fmla="*/ 71 h 71"/>
              <a:gd name="T6" fmla="*/ 72 w 72"/>
              <a:gd name="T7" fmla="*/ 24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sz="2000"/>
          </a:p>
        </p:txBody>
      </p:sp>
      <p:sp>
        <p:nvSpPr>
          <p:cNvPr id="21" name="Rectangle 39"/>
          <p:cNvSpPr>
            <a:spLocks noChangeArrowheads="1"/>
          </p:cNvSpPr>
          <p:nvPr/>
        </p:nvSpPr>
        <p:spPr bwMode="auto">
          <a:xfrm>
            <a:off x="2845955" y="2652576"/>
            <a:ext cx="1012850"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Discovery</a:t>
            </a:r>
            <a:endParaRPr lang="en-US" sz="1600" b="1">
              <a:latin typeface="Tahoma" charset="0"/>
            </a:endParaRPr>
          </a:p>
        </p:txBody>
      </p:sp>
      <p:sp>
        <p:nvSpPr>
          <p:cNvPr id="22" name="Rectangle 40"/>
          <p:cNvSpPr>
            <a:spLocks noChangeArrowheads="1"/>
          </p:cNvSpPr>
          <p:nvPr/>
        </p:nvSpPr>
        <p:spPr bwMode="auto">
          <a:xfrm>
            <a:off x="4908554" y="2652576"/>
            <a:ext cx="1049748" cy="492443"/>
          </a:xfrm>
          <a:prstGeom prst="rect">
            <a:avLst/>
          </a:prstGeom>
          <a:noFill/>
          <a:ln w="9525">
            <a:noFill/>
            <a:miter lim="800000"/>
            <a:headEnd/>
            <a:tailEnd/>
          </a:ln>
        </p:spPr>
        <p:txBody>
          <a:bodyPr wrap="squar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Validation</a:t>
            </a:r>
            <a:endParaRPr lang="en-US" sz="1600" b="1">
              <a:latin typeface="Tahoma" charset="0"/>
            </a:endParaRPr>
          </a:p>
        </p:txBody>
      </p:sp>
      <p:sp>
        <p:nvSpPr>
          <p:cNvPr id="23" name="TextBox 22"/>
          <p:cNvSpPr txBox="1"/>
          <p:nvPr/>
        </p:nvSpPr>
        <p:spPr>
          <a:xfrm>
            <a:off x="3733800" y="3505200"/>
            <a:ext cx="1524000" cy="584776"/>
          </a:xfrm>
          <a:prstGeom prst="rect">
            <a:avLst/>
          </a:prstGeom>
          <a:noFill/>
        </p:spPr>
        <p:txBody>
          <a:bodyPr wrap="square" rtlCol="0">
            <a:spAutoFit/>
          </a:bodyPr>
          <a:lstStyle/>
          <a:p>
            <a:r>
              <a:rPr lang="en-US" sz="3200" b="1" dirty="0" smtClean="0">
                <a:solidFill>
                  <a:srgbClr val="FF0000"/>
                </a:solidFill>
              </a:rPr>
              <a:t>Pivot</a:t>
            </a:r>
            <a:endParaRPr lang="en-US" sz="2000" b="1" dirty="0">
              <a:solidFill>
                <a:srgbClr val="FF0000"/>
              </a:solidFill>
            </a:endParaRPr>
          </a:p>
        </p:txBody>
      </p:sp>
      <p:sp>
        <p:nvSpPr>
          <p:cNvPr id="24" name="Rectangle 23"/>
          <p:cNvSpPr/>
          <p:nvPr/>
        </p:nvSpPr>
        <p:spPr>
          <a:xfrm>
            <a:off x="2362200" y="18288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810000" y="1295400"/>
            <a:ext cx="1211239" cy="461665"/>
          </a:xfrm>
          <a:prstGeom prst="rect">
            <a:avLst/>
          </a:prstGeom>
          <a:noFill/>
        </p:spPr>
        <p:txBody>
          <a:bodyPr wrap="none" rtlCol="0">
            <a:spAutoFit/>
          </a:bodyPr>
          <a:lstStyle/>
          <a:p>
            <a:r>
              <a:rPr lang="en-US" sz="2400" b="1" dirty="0" smtClean="0">
                <a:solidFill>
                  <a:schemeClr val="bg1">
                    <a:lumMod val="85000"/>
                  </a:schemeClr>
                </a:solidFill>
              </a:rPr>
              <a:t>Search</a:t>
            </a:r>
            <a:endParaRPr lang="en-US" b="1"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p:txBody>
          <a:bodyPr/>
          <a:lstStyle/>
          <a:p>
            <a:r>
              <a:rPr lang="en-US" dirty="0" smtClean="0">
                <a:latin typeface="Arial" charset="0"/>
              </a:rPr>
              <a:t>Instead of </a:t>
            </a:r>
            <a:r>
              <a:rPr lang="en-US" dirty="0" smtClean="0">
                <a:solidFill>
                  <a:srgbClr val="FF0000"/>
                </a:solidFill>
                <a:latin typeface="Arial" charset="0"/>
              </a:rPr>
              <a:t>Firing Founders When They Don’t Make the Plan</a:t>
            </a:r>
            <a:r>
              <a:rPr lang="en-US" dirty="0" smtClean="0">
                <a:latin typeface="Arial" charset="0"/>
              </a:rPr>
              <a:t/>
            </a:r>
            <a:br>
              <a:rPr lang="en-US" dirty="0" smtClean="0">
                <a:latin typeface="Arial" charset="0"/>
              </a:rPr>
            </a:br>
            <a:r>
              <a:rPr lang="en-US" dirty="0" smtClean="0">
                <a:latin typeface="Arial" charset="0"/>
              </a:rPr>
              <a:t/>
            </a:r>
            <a:br>
              <a:rPr lang="en-US" dirty="0" smtClean="0">
                <a:latin typeface="Arial" charset="0"/>
              </a:rPr>
            </a:br>
            <a:endParaRPr lang="en-US" dirty="0" smtClean="0">
              <a:latin typeface="Arial" charset="0"/>
            </a:endParaRPr>
          </a:p>
        </p:txBody>
      </p:sp>
      <p:sp>
        <p:nvSpPr>
          <p:cNvPr id="81923" name="Subtitle 3"/>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p:txBody>
          <a:bodyPr/>
          <a:lstStyle/>
          <a:p>
            <a:r>
              <a:rPr lang="en-US" dirty="0" smtClean="0">
                <a:solidFill>
                  <a:schemeClr val="bg1">
                    <a:lumMod val="75000"/>
                  </a:schemeClr>
                </a:solidFill>
                <a:latin typeface="Arial" charset="0"/>
              </a:rPr>
              <a:t>Instead of Firing Founders When They Don’t Make the Plan</a:t>
            </a:r>
            <a:r>
              <a:rPr lang="en-US" dirty="0" smtClean="0">
                <a:latin typeface="Arial" charset="0"/>
              </a:rPr>
              <a:t/>
            </a:r>
            <a:br>
              <a:rPr lang="en-US" dirty="0" smtClean="0">
                <a:latin typeface="Arial" charset="0"/>
              </a:rPr>
            </a:br>
            <a:r>
              <a:rPr lang="en-US" dirty="0" smtClean="0">
                <a:latin typeface="Arial" charset="0"/>
              </a:rPr>
              <a:t/>
            </a:r>
            <a:br>
              <a:rPr lang="en-US" dirty="0" smtClean="0">
                <a:latin typeface="Arial" charset="0"/>
              </a:rPr>
            </a:br>
            <a:r>
              <a:rPr lang="en-US" dirty="0" smtClean="0">
                <a:latin typeface="Arial" charset="0"/>
              </a:rPr>
              <a:t>First, </a:t>
            </a:r>
            <a:r>
              <a:rPr lang="en-US" dirty="0" smtClean="0">
                <a:solidFill>
                  <a:srgbClr val="FF0000"/>
                </a:solidFill>
                <a:latin typeface="Arial" charset="0"/>
              </a:rPr>
              <a:t>Fire the Plan</a:t>
            </a:r>
          </a:p>
        </p:txBody>
      </p:sp>
      <p:sp>
        <p:nvSpPr>
          <p:cNvPr id="81923" name="Subtitle 3"/>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smtClean="0">
                <a:latin typeface="Arial" charset="0"/>
              </a:rPr>
              <a:t>Pivot </a:t>
            </a:r>
            <a:r>
              <a:rPr lang="en-US" dirty="0" smtClean="0">
                <a:solidFill>
                  <a:srgbClr val="FF0000"/>
                </a:solidFill>
                <a:latin typeface="Arial" charset="0"/>
              </a:rPr>
              <a:t>Cycle Time Matters</a:t>
            </a:r>
          </a:p>
        </p:txBody>
      </p:sp>
      <p:sp>
        <p:nvSpPr>
          <p:cNvPr id="139268" name="TextBox 3"/>
          <p:cNvSpPr txBox="1">
            <a:spLocks noChangeArrowheads="1"/>
          </p:cNvSpPr>
          <p:nvPr/>
        </p:nvSpPr>
        <p:spPr bwMode="auto">
          <a:xfrm>
            <a:off x="1066800" y="4724400"/>
            <a:ext cx="7162800" cy="2123658"/>
          </a:xfrm>
          <a:prstGeom prst="rect">
            <a:avLst/>
          </a:prstGeom>
          <a:noFill/>
          <a:ln w="9525">
            <a:noFill/>
            <a:miter lim="800000"/>
            <a:headEnd/>
            <a:tailEnd/>
          </a:ln>
        </p:spPr>
        <p:txBody>
          <a:bodyPr wrap="square">
            <a:prstTxWarp prst="textNoShape">
              <a:avLst/>
            </a:prstTxWarp>
            <a:spAutoFit/>
          </a:bodyPr>
          <a:lstStyle/>
          <a:p>
            <a:pPr>
              <a:spcBef>
                <a:spcPts val="1200"/>
              </a:spcBef>
              <a:buFont typeface="Arial" charset="0"/>
              <a:buChar char="•"/>
            </a:pPr>
            <a:r>
              <a:rPr lang="en-US" sz="2800" dirty="0" smtClean="0">
                <a:solidFill>
                  <a:srgbClr val="000000"/>
                </a:solidFill>
              </a:rPr>
              <a:t> </a:t>
            </a:r>
            <a:r>
              <a:rPr lang="en-US" sz="2800" dirty="0" smtClean="0">
                <a:solidFill>
                  <a:srgbClr val="FF0000"/>
                </a:solidFill>
              </a:rPr>
              <a:t>Speed </a:t>
            </a:r>
            <a:r>
              <a:rPr lang="en-US" sz="2800" dirty="0" smtClean="0">
                <a:solidFill>
                  <a:srgbClr val="000000"/>
                </a:solidFill>
              </a:rPr>
              <a:t>of cycle minimizes cash needs</a:t>
            </a:r>
          </a:p>
          <a:p>
            <a:pPr>
              <a:spcBef>
                <a:spcPts val="1200"/>
              </a:spcBef>
              <a:buFont typeface="Arial" charset="0"/>
              <a:buChar char="•"/>
            </a:pPr>
            <a:r>
              <a:rPr lang="en-US" sz="2800" dirty="0" smtClean="0">
                <a:solidFill>
                  <a:srgbClr val="000000"/>
                </a:solidFill>
              </a:rPr>
              <a:t> </a:t>
            </a:r>
            <a:r>
              <a:rPr lang="en-US" sz="2800" dirty="0" smtClean="0">
                <a:solidFill>
                  <a:srgbClr val="FF0000"/>
                </a:solidFill>
              </a:rPr>
              <a:t>Minimum feature set </a:t>
            </a:r>
            <a:r>
              <a:rPr lang="en-US" sz="2800" dirty="0" smtClean="0">
                <a:solidFill>
                  <a:schemeClr val="tx1">
                    <a:lumMod val="95000"/>
                    <a:lumOff val="5000"/>
                  </a:schemeClr>
                </a:solidFill>
              </a:rPr>
              <a:t>speeds up cycle time</a:t>
            </a:r>
          </a:p>
          <a:p>
            <a:pPr marL="177800" indent="-177800">
              <a:spcBef>
                <a:spcPts val="1200"/>
              </a:spcBef>
              <a:buFont typeface="Arial" charset="0"/>
              <a:buChar char="•"/>
            </a:pPr>
            <a:r>
              <a:rPr lang="en-US" sz="2800" dirty="0" smtClean="0">
                <a:solidFill>
                  <a:srgbClr val="FF0000"/>
                </a:solidFill>
              </a:rPr>
              <a:t>Near instantaneous customer feedback drives feature set</a:t>
            </a:r>
            <a:endParaRPr lang="en-US" sz="2800" dirty="0">
              <a:solidFill>
                <a:srgbClr val="FF0000"/>
              </a:solidFill>
            </a:endParaRPr>
          </a:p>
        </p:txBody>
      </p:sp>
      <p:sp>
        <p:nvSpPr>
          <p:cNvPr id="6" name="Curved Down Arrow 5"/>
          <p:cNvSpPr/>
          <p:nvPr/>
        </p:nvSpPr>
        <p:spPr>
          <a:xfrm>
            <a:off x="1676400" y="838200"/>
            <a:ext cx="1981200" cy="1219200"/>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urved Down Arrow 6"/>
          <p:cNvSpPr>
            <a:spLocks noChangeAspect="1"/>
          </p:cNvSpPr>
          <p:nvPr/>
        </p:nvSpPr>
        <p:spPr>
          <a:xfrm flipH="1" flipV="1">
            <a:off x="1676400" y="3276600"/>
            <a:ext cx="1981200" cy="1219200"/>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Oval 5"/>
          <p:cNvSpPr>
            <a:spLocks noChangeArrowheads="1"/>
          </p:cNvSpPr>
          <p:nvPr/>
        </p:nvSpPr>
        <p:spPr bwMode="auto">
          <a:xfrm>
            <a:off x="6805613" y="1905000"/>
            <a:ext cx="1271587" cy="1265238"/>
          </a:xfrm>
          <a:prstGeom prst="ellipse">
            <a:avLst/>
          </a:prstGeom>
          <a:solidFill>
            <a:srgbClr val="777777">
              <a:alpha val="29019"/>
            </a:srgbClr>
          </a:solidFill>
          <a:ln w="9525">
            <a:solidFill>
              <a:srgbClr val="000000"/>
            </a:solidFill>
            <a:round/>
            <a:headEnd/>
            <a:tailEnd/>
          </a:ln>
        </p:spPr>
        <p:txBody>
          <a:bodyPr>
            <a:prstTxWarp prst="textNoShape">
              <a:avLst/>
            </a:prstTxWarp>
          </a:bodyPr>
          <a:lstStyle/>
          <a:p>
            <a:endParaRPr lang="en-US">
              <a:solidFill>
                <a:schemeClr val="bg1">
                  <a:lumMod val="85000"/>
                </a:schemeClr>
              </a:solidFill>
            </a:endParaRPr>
          </a:p>
        </p:txBody>
      </p:sp>
      <p:sp>
        <p:nvSpPr>
          <p:cNvPr id="10" name="Line 6"/>
          <p:cNvSpPr>
            <a:spLocks noChangeShapeType="1"/>
          </p:cNvSpPr>
          <p:nvPr/>
        </p:nvSpPr>
        <p:spPr bwMode="auto">
          <a:xfrm>
            <a:off x="3567113" y="2755900"/>
            <a:ext cx="33337" cy="3175"/>
          </a:xfrm>
          <a:prstGeom prst="line">
            <a:avLst/>
          </a:prstGeom>
          <a:noFill/>
          <a:ln w="9525">
            <a:solidFill>
              <a:srgbClr val="000000"/>
            </a:solidFill>
            <a:round/>
            <a:headEnd/>
            <a:tailEnd/>
          </a:ln>
        </p:spPr>
        <p:txBody>
          <a:bodyPr>
            <a:prstTxWarp prst="textNoShape">
              <a:avLst/>
            </a:prstTxWarp>
          </a:bodyPr>
          <a:lstStyle/>
          <a:p>
            <a:endParaRPr lang="en-US"/>
          </a:p>
        </p:txBody>
      </p:sp>
      <p:sp>
        <p:nvSpPr>
          <p:cNvPr id="11" name="Freeform 7"/>
          <p:cNvSpPr>
            <a:spLocks/>
          </p:cNvSpPr>
          <p:nvPr/>
        </p:nvSpPr>
        <p:spPr bwMode="auto">
          <a:xfrm>
            <a:off x="3582988" y="2703513"/>
            <a:ext cx="107950" cy="106362"/>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7F7F7">
              <a:alpha val="29019"/>
            </a:srgbClr>
          </a:solidFill>
          <a:ln w="9525">
            <a:noFill/>
            <a:round/>
            <a:headEnd/>
            <a:tailEnd/>
          </a:ln>
        </p:spPr>
        <p:txBody>
          <a:bodyPr>
            <a:prstTxWarp prst="textNoShape">
              <a:avLst/>
            </a:prstTxWarp>
          </a:bodyPr>
          <a:lstStyle/>
          <a:p>
            <a:endParaRPr lang="en-US"/>
          </a:p>
        </p:txBody>
      </p:sp>
      <p:sp>
        <p:nvSpPr>
          <p:cNvPr id="12" name="Oval 8"/>
          <p:cNvSpPr>
            <a:spLocks noChangeArrowheads="1"/>
          </p:cNvSpPr>
          <p:nvPr/>
        </p:nvSpPr>
        <p:spPr bwMode="auto">
          <a:xfrm>
            <a:off x="990600" y="1905000"/>
            <a:ext cx="1295400" cy="1219200"/>
          </a:xfrm>
          <a:prstGeom prst="ellipse">
            <a:avLst/>
          </a:prstGeom>
          <a:solidFill>
            <a:srgbClr val="FFFF00"/>
          </a:solidFill>
          <a:ln w="9525">
            <a:solidFill>
              <a:srgbClr val="000000"/>
            </a:solidFill>
            <a:round/>
            <a:headEnd/>
            <a:tailEnd/>
          </a:ln>
        </p:spPr>
        <p:txBody>
          <a:bodyPr>
            <a:prstTxWarp prst="textNoShape">
              <a:avLst/>
            </a:prstTxWarp>
          </a:bodyPr>
          <a:lstStyle/>
          <a:p>
            <a:endParaRPr lang="en-US"/>
          </a:p>
        </p:txBody>
      </p:sp>
      <p:sp>
        <p:nvSpPr>
          <p:cNvPr id="13" name="Oval 9"/>
          <p:cNvSpPr>
            <a:spLocks noChangeArrowheads="1"/>
          </p:cNvSpPr>
          <p:nvPr/>
        </p:nvSpPr>
        <p:spPr bwMode="auto">
          <a:xfrm>
            <a:off x="2895600" y="1900238"/>
            <a:ext cx="1273175" cy="1223962"/>
          </a:xfrm>
          <a:prstGeom prst="ellipse">
            <a:avLst/>
          </a:prstGeom>
          <a:solidFill>
            <a:srgbClr val="FFFF00"/>
          </a:solidFill>
          <a:ln w="9525">
            <a:solidFill>
              <a:srgbClr val="000000"/>
            </a:solidFill>
            <a:round/>
            <a:headEnd/>
            <a:tailEnd/>
          </a:ln>
        </p:spPr>
        <p:txBody>
          <a:bodyPr>
            <a:prstTxWarp prst="textNoShape">
              <a:avLst/>
            </a:prstTxWarp>
          </a:bodyPr>
          <a:lstStyle/>
          <a:p>
            <a:endParaRPr lang="en-US"/>
          </a:p>
        </p:txBody>
      </p:sp>
      <p:sp>
        <p:nvSpPr>
          <p:cNvPr id="14" name="Oval 10"/>
          <p:cNvSpPr>
            <a:spLocks noChangeArrowheads="1"/>
          </p:cNvSpPr>
          <p:nvPr/>
        </p:nvSpPr>
        <p:spPr bwMode="auto">
          <a:xfrm>
            <a:off x="4876800" y="1905000"/>
            <a:ext cx="1273175" cy="1223963"/>
          </a:xfrm>
          <a:prstGeom prst="ellipse">
            <a:avLst/>
          </a:prstGeom>
          <a:solidFill>
            <a:srgbClr val="777777">
              <a:alpha val="29019"/>
            </a:srgbClr>
          </a:solidFill>
          <a:ln w="9525">
            <a:solidFill>
              <a:srgbClr val="000000"/>
            </a:solidFill>
            <a:round/>
            <a:headEnd/>
            <a:tailEnd/>
          </a:ln>
        </p:spPr>
        <p:txBody>
          <a:bodyPr>
            <a:prstTxWarp prst="textNoShape">
              <a:avLst/>
            </a:prstTxWarp>
          </a:bodyPr>
          <a:lstStyle/>
          <a:p>
            <a:endParaRPr lang="en-US">
              <a:solidFill>
                <a:schemeClr val="bg1">
                  <a:lumMod val="85000"/>
                </a:schemeClr>
              </a:solidFill>
            </a:endParaRPr>
          </a:p>
        </p:txBody>
      </p:sp>
      <p:sp>
        <p:nvSpPr>
          <p:cNvPr id="15" name="Freeform 11"/>
          <p:cNvSpPr>
            <a:spLocks/>
          </p:cNvSpPr>
          <p:nvPr/>
        </p:nvSpPr>
        <p:spPr bwMode="auto">
          <a:xfrm>
            <a:off x="1905000" y="1951038"/>
            <a:ext cx="107950" cy="106362"/>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3300"/>
          </a:solidFill>
          <a:ln w="9525">
            <a:noFill/>
            <a:round/>
            <a:headEnd/>
            <a:tailEnd/>
          </a:ln>
        </p:spPr>
        <p:txBody>
          <a:bodyPr>
            <a:prstTxWarp prst="textNoShape">
              <a:avLst/>
            </a:prstTxWarp>
          </a:bodyPr>
          <a:lstStyle/>
          <a:p>
            <a:endParaRPr lang="en-US"/>
          </a:p>
        </p:txBody>
      </p:sp>
      <p:sp>
        <p:nvSpPr>
          <p:cNvPr id="16" name="Rectangle 13"/>
          <p:cNvSpPr>
            <a:spLocks noChangeArrowheads="1"/>
          </p:cNvSpPr>
          <p:nvPr/>
        </p:nvSpPr>
        <p:spPr bwMode="auto">
          <a:xfrm>
            <a:off x="1314450" y="2241550"/>
            <a:ext cx="995363" cy="495300"/>
          </a:xfrm>
          <a:prstGeom prst="rect">
            <a:avLst/>
          </a:prstGeom>
          <a:noFill/>
          <a:ln w="9525">
            <a:noFill/>
            <a:miter lim="800000"/>
            <a:headEnd/>
            <a:tailEnd/>
          </a:ln>
        </p:spPr>
        <p:txBody>
          <a:bodyPr>
            <a:prstTxWarp prst="textNoShape">
              <a:avLst/>
            </a:prstTxWarp>
          </a:bodyPr>
          <a:lstStyle/>
          <a:p>
            <a:endParaRPr lang="en-US"/>
          </a:p>
        </p:txBody>
      </p:sp>
      <p:sp>
        <p:nvSpPr>
          <p:cNvPr id="17" name="Line 16"/>
          <p:cNvSpPr>
            <a:spLocks noChangeShapeType="1"/>
          </p:cNvSpPr>
          <p:nvPr/>
        </p:nvSpPr>
        <p:spPr bwMode="auto">
          <a:xfrm flipH="1" flipV="1">
            <a:off x="5478463" y="3052763"/>
            <a:ext cx="50800" cy="52387"/>
          </a:xfrm>
          <a:prstGeom prst="line">
            <a:avLst/>
          </a:prstGeom>
          <a:noFill/>
          <a:ln w="9525">
            <a:solidFill>
              <a:srgbClr val="000000"/>
            </a:solidFill>
            <a:round/>
            <a:headEnd/>
            <a:tailEnd/>
          </a:ln>
        </p:spPr>
        <p:txBody>
          <a:bodyPr>
            <a:prstTxWarp prst="textNoShape">
              <a:avLst/>
            </a:prstTxWarp>
          </a:bodyPr>
          <a:lstStyle/>
          <a:p>
            <a:endParaRPr lang="en-US"/>
          </a:p>
        </p:txBody>
      </p:sp>
      <p:sp>
        <p:nvSpPr>
          <p:cNvPr id="18" name="Line 18"/>
          <p:cNvSpPr>
            <a:spLocks noChangeShapeType="1"/>
          </p:cNvSpPr>
          <p:nvPr/>
        </p:nvSpPr>
        <p:spPr bwMode="auto">
          <a:xfrm>
            <a:off x="4191000" y="2468563"/>
            <a:ext cx="762000"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sp>
        <p:nvSpPr>
          <p:cNvPr id="19" name="Line 19"/>
          <p:cNvSpPr>
            <a:spLocks noChangeShapeType="1"/>
          </p:cNvSpPr>
          <p:nvPr/>
        </p:nvSpPr>
        <p:spPr bwMode="auto">
          <a:xfrm>
            <a:off x="2286000" y="2468563"/>
            <a:ext cx="609600"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sp>
        <p:nvSpPr>
          <p:cNvPr id="20" name="Line 20"/>
          <p:cNvSpPr>
            <a:spLocks noChangeShapeType="1"/>
          </p:cNvSpPr>
          <p:nvPr/>
        </p:nvSpPr>
        <p:spPr bwMode="auto">
          <a:xfrm>
            <a:off x="6191250" y="2468563"/>
            <a:ext cx="609600" cy="0"/>
          </a:xfrm>
          <a:prstGeom prst="line">
            <a:avLst/>
          </a:prstGeom>
          <a:noFill/>
          <a:ln w="38100">
            <a:solidFill>
              <a:schemeClr val="tx1"/>
            </a:solidFill>
            <a:round/>
            <a:headEnd/>
            <a:tailEnd type="triangle" w="med" len="med"/>
          </a:ln>
        </p:spPr>
        <p:txBody>
          <a:bodyPr wrap="none">
            <a:prstTxWarp prst="textNoShape">
              <a:avLst/>
            </a:prstTxWarp>
          </a:bodyPr>
          <a:lstStyle/>
          <a:p>
            <a:endParaRPr lang="en-US"/>
          </a:p>
        </p:txBody>
      </p:sp>
      <p:pic>
        <p:nvPicPr>
          <p:cNvPr id="21" name="Picture 21" descr="stopsign"/>
          <p:cNvPicPr>
            <a:picLocks noChangeAspect="1" noChangeArrowheads="1"/>
          </p:cNvPicPr>
          <p:nvPr/>
        </p:nvPicPr>
        <p:blipFill>
          <a:blip r:embed="rId2"/>
          <a:srcRect/>
          <a:stretch>
            <a:fillRect/>
          </a:stretch>
        </p:blipFill>
        <p:spPr bwMode="auto">
          <a:xfrm>
            <a:off x="2209800" y="2362200"/>
            <a:ext cx="225425" cy="227013"/>
          </a:xfrm>
          <a:prstGeom prst="rect">
            <a:avLst/>
          </a:prstGeom>
          <a:noFill/>
          <a:ln w="9525">
            <a:noFill/>
            <a:miter lim="800000"/>
            <a:headEnd/>
            <a:tailEnd/>
          </a:ln>
        </p:spPr>
      </p:pic>
      <p:sp>
        <p:nvSpPr>
          <p:cNvPr id="22" name="Freeform 23"/>
          <p:cNvSpPr>
            <a:spLocks/>
          </p:cNvSpPr>
          <p:nvPr/>
        </p:nvSpPr>
        <p:spPr bwMode="auto">
          <a:xfrm>
            <a:off x="7277100" y="3087688"/>
            <a:ext cx="114300" cy="112712"/>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7F7F7">
              <a:alpha val="29019"/>
            </a:srgbClr>
          </a:solidFill>
          <a:ln w="9525">
            <a:noFill/>
            <a:round/>
            <a:headEnd/>
            <a:tailEnd/>
          </a:ln>
        </p:spPr>
        <p:txBody>
          <a:bodyPr>
            <a:prstTxWarp prst="textNoShape">
              <a:avLst/>
            </a:prstTxWarp>
          </a:bodyPr>
          <a:lstStyle/>
          <a:p>
            <a:endParaRPr lang="en-US"/>
          </a:p>
        </p:txBody>
      </p:sp>
      <p:sp>
        <p:nvSpPr>
          <p:cNvPr id="23" name="Rectangle 24"/>
          <p:cNvSpPr>
            <a:spLocks noChangeArrowheads="1"/>
          </p:cNvSpPr>
          <p:nvPr/>
        </p:nvSpPr>
        <p:spPr bwMode="auto">
          <a:xfrm>
            <a:off x="1144588" y="2209800"/>
            <a:ext cx="995362" cy="488950"/>
          </a:xfrm>
          <a:prstGeom prst="rect">
            <a:avLst/>
          </a:prstGeom>
          <a:noFill/>
          <a:ln w="9525">
            <a:noFill/>
            <a:miter lim="800000"/>
            <a:headEnd/>
            <a:tailEnd/>
          </a:ln>
        </p:spPr>
        <p:txBody>
          <a:bodyPr wrap="none" lIns="0" tIns="0" rIns="0" bIns="0">
            <a:prstTxWarp prst="textNoShape">
              <a:avLst/>
            </a:prstTxWarp>
            <a:spAutoFit/>
          </a:bodyPr>
          <a:lstStyle/>
          <a:p>
            <a:pPr algn="ctr"/>
            <a:r>
              <a:rPr lang="en-US" sz="1600" b="1">
                <a:solidFill>
                  <a:srgbClr val="000000"/>
                </a:solidFill>
                <a:latin typeface="Tahoma" charset="0"/>
              </a:rPr>
              <a:t>Customer</a:t>
            </a:r>
            <a:br>
              <a:rPr lang="en-US" sz="1600" b="1">
                <a:solidFill>
                  <a:srgbClr val="000000"/>
                </a:solidFill>
                <a:latin typeface="Tahoma" charset="0"/>
              </a:rPr>
            </a:br>
            <a:r>
              <a:rPr lang="en-US" sz="1600" b="1">
                <a:solidFill>
                  <a:srgbClr val="000000"/>
                </a:solidFill>
                <a:latin typeface="Tahoma" charset="0"/>
              </a:rPr>
              <a:t>Discovery</a:t>
            </a:r>
            <a:endParaRPr lang="en-US" sz="1600" b="1">
              <a:latin typeface="Tahoma" charset="0"/>
            </a:endParaRPr>
          </a:p>
        </p:txBody>
      </p:sp>
      <p:sp>
        <p:nvSpPr>
          <p:cNvPr id="24" name="Rectangle 25"/>
          <p:cNvSpPr>
            <a:spLocks noChangeArrowheads="1"/>
          </p:cNvSpPr>
          <p:nvPr/>
        </p:nvSpPr>
        <p:spPr bwMode="auto">
          <a:xfrm>
            <a:off x="2962582" y="2286000"/>
            <a:ext cx="1055076" cy="492443"/>
          </a:xfrm>
          <a:prstGeom prst="rect">
            <a:avLst/>
          </a:prstGeom>
          <a:noFill/>
          <a:ln w="9525">
            <a:noFill/>
            <a:miter lim="800000"/>
            <a:headEnd/>
            <a:tailEnd/>
          </a:ln>
        </p:spPr>
        <p:txBody>
          <a:bodyPr wrap="none" lIns="0" tIns="0" rIns="0" bIns="0">
            <a:prstTxWarp prst="textNoShape">
              <a:avLst/>
            </a:prstTxWarp>
            <a:spAutoFit/>
          </a:bodyPr>
          <a:lstStyle/>
          <a:p>
            <a:pPr algn="ctr"/>
            <a:r>
              <a:rPr lang="en-US" sz="1600" b="1" dirty="0">
                <a:latin typeface="Tahoma" charset="0"/>
              </a:rPr>
              <a:t>Customer</a:t>
            </a:r>
            <a:br>
              <a:rPr lang="en-US" sz="1600" b="1" dirty="0">
                <a:latin typeface="Tahoma" charset="0"/>
              </a:rPr>
            </a:br>
            <a:r>
              <a:rPr lang="en-US" sz="1600" b="1" dirty="0">
                <a:latin typeface="Tahoma" charset="0"/>
              </a:rPr>
              <a:t>Validation</a:t>
            </a:r>
          </a:p>
        </p:txBody>
      </p:sp>
      <p:sp>
        <p:nvSpPr>
          <p:cNvPr id="25" name="Freeform 27"/>
          <p:cNvSpPr>
            <a:spLocks/>
          </p:cNvSpPr>
          <p:nvPr/>
        </p:nvSpPr>
        <p:spPr bwMode="auto">
          <a:xfrm>
            <a:off x="1447800" y="3048000"/>
            <a:ext cx="114300" cy="112713"/>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3300"/>
          </a:solidFill>
          <a:ln w="9525">
            <a:noFill/>
            <a:round/>
            <a:headEnd/>
            <a:tailEnd/>
          </a:ln>
        </p:spPr>
        <p:txBody>
          <a:bodyPr>
            <a:prstTxWarp prst="textNoShape">
              <a:avLst/>
            </a:prstTxWarp>
          </a:bodyPr>
          <a:lstStyle/>
          <a:p>
            <a:endParaRPr lang="en-US"/>
          </a:p>
        </p:txBody>
      </p:sp>
      <p:sp>
        <p:nvSpPr>
          <p:cNvPr id="26" name="Rectangle 28"/>
          <p:cNvSpPr>
            <a:spLocks noChangeArrowheads="1"/>
          </p:cNvSpPr>
          <p:nvPr/>
        </p:nvSpPr>
        <p:spPr bwMode="auto">
          <a:xfrm>
            <a:off x="6997514" y="2286000"/>
            <a:ext cx="859210" cy="492443"/>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chemeClr val="bg1">
                    <a:lumMod val="75000"/>
                  </a:schemeClr>
                </a:solidFill>
                <a:latin typeface="Tahoma" charset="0"/>
              </a:rPr>
              <a:t>Company</a:t>
            </a:r>
          </a:p>
          <a:p>
            <a:pPr algn="ctr"/>
            <a:r>
              <a:rPr lang="en-US" sz="1600">
                <a:solidFill>
                  <a:schemeClr val="bg1">
                    <a:lumMod val="75000"/>
                  </a:schemeClr>
                </a:solidFill>
                <a:latin typeface="Tahoma" charset="0"/>
              </a:rPr>
              <a:t>Building</a:t>
            </a:r>
            <a:endParaRPr lang="en-US" sz="1600" b="1">
              <a:solidFill>
                <a:schemeClr val="bg1">
                  <a:lumMod val="75000"/>
                </a:schemeClr>
              </a:solidFill>
              <a:latin typeface="Tahoma" charset="0"/>
            </a:endParaRPr>
          </a:p>
        </p:txBody>
      </p:sp>
      <p:sp>
        <p:nvSpPr>
          <p:cNvPr id="27" name="Rectangle 29"/>
          <p:cNvSpPr>
            <a:spLocks noChangeArrowheads="1"/>
          </p:cNvSpPr>
          <p:nvPr/>
        </p:nvSpPr>
        <p:spPr bwMode="auto">
          <a:xfrm>
            <a:off x="5082361" y="2286000"/>
            <a:ext cx="876342" cy="492443"/>
          </a:xfrm>
          <a:prstGeom prst="rect">
            <a:avLst/>
          </a:prstGeom>
          <a:noFill/>
          <a:ln w="9525">
            <a:noFill/>
            <a:miter lim="800000"/>
            <a:headEnd/>
            <a:tailEnd/>
          </a:ln>
        </p:spPr>
        <p:txBody>
          <a:bodyPr wrap="none" lIns="0" tIns="0" rIns="0" bIns="0">
            <a:prstTxWarp prst="textNoShape">
              <a:avLst/>
            </a:prstTxWarp>
            <a:spAutoFit/>
          </a:bodyPr>
          <a:lstStyle/>
          <a:p>
            <a:pPr algn="ctr"/>
            <a:r>
              <a:rPr lang="en-US" sz="1600" dirty="0">
                <a:solidFill>
                  <a:schemeClr val="bg1">
                    <a:lumMod val="75000"/>
                  </a:schemeClr>
                </a:solidFill>
                <a:latin typeface="Tahoma" charset="0"/>
              </a:rPr>
              <a:t>Customer</a:t>
            </a:r>
            <a:br>
              <a:rPr lang="en-US" sz="1600" dirty="0">
                <a:solidFill>
                  <a:schemeClr val="bg1">
                    <a:lumMod val="75000"/>
                  </a:schemeClr>
                </a:solidFill>
                <a:latin typeface="Tahoma" charset="0"/>
              </a:rPr>
            </a:br>
            <a:r>
              <a:rPr lang="en-US" sz="1600" dirty="0">
                <a:solidFill>
                  <a:schemeClr val="bg1">
                    <a:lumMod val="75000"/>
                  </a:schemeClr>
                </a:solidFill>
                <a:latin typeface="Tahoma" charset="0"/>
              </a:rPr>
              <a:t>Creation</a:t>
            </a:r>
            <a:endParaRPr lang="en-US" sz="1600" b="1" dirty="0">
              <a:solidFill>
                <a:schemeClr val="bg1">
                  <a:lumMod val="75000"/>
                </a:schemeClr>
              </a:solidFill>
              <a:latin typeface="Tahoma" charset="0"/>
            </a:endParaRPr>
          </a:p>
        </p:txBody>
      </p:sp>
      <p:sp>
        <p:nvSpPr>
          <p:cNvPr id="28" name="Line 30"/>
          <p:cNvSpPr>
            <a:spLocks noChangeShapeType="1"/>
          </p:cNvSpPr>
          <p:nvPr/>
        </p:nvSpPr>
        <p:spPr bwMode="auto">
          <a:xfrm>
            <a:off x="3505200" y="3148013"/>
            <a:ext cx="0" cy="457200"/>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29" name="Line 31"/>
          <p:cNvSpPr>
            <a:spLocks noChangeShapeType="1"/>
          </p:cNvSpPr>
          <p:nvPr/>
        </p:nvSpPr>
        <p:spPr bwMode="auto">
          <a:xfrm flipH="1">
            <a:off x="1655763" y="3605213"/>
            <a:ext cx="1849437" cy="0"/>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30" name="Line 32"/>
          <p:cNvSpPr>
            <a:spLocks noChangeShapeType="1"/>
          </p:cNvSpPr>
          <p:nvPr/>
        </p:nvSpPr>
        <p:spPr bwMode="auto">
          <a:xfrm flipV="1">
            <a:off x="1655763" y="3148013"/>
            <a:ext cx="0" cy="4572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pic>
        <p:nvPicPr>
          <p:cNvPr id="31" name="Picture 33" descr="stopsign"/>
          <p:cNvPicPr>
            <a:picLocks noChangeAspect="1" noChangeArrowheads="1"/>
          </p:cNvPicPr>
          <p:nvPr/>
        </p:nvPicPr>
        <p:blipFill>
          <a:blip r:embed="rId2"/>
          <a:srcRect/>
          <a:stretch>
            <a:fillRect/>
          </a:stretch>
        </p:blipFill>
        <p:spPr bwMode="auto">
          <a:xfrm>
            <a:off x="4038600" y="2362200"/>
            <a:ext cx="225425" cy="227013"/>
          </a:xfrm>
          <a:prstGeom prst="rect">
            <a:avLst/>
          </a:prstGeom>
          <a:noFill/>
          <a:ln w="9525">
            <a:noFill/>
            <a:miter lim="800000"/>
            <a:headEnd/>
            <a:tailEnd/>
          </a:ln>
        </p:spPr>
      </p:pic>
      <p:pic>
        <p:nvPicPr>
          <p:cNvPr id="32" name="Picture 34" descr="stopsign"/>
          <p:cNvPicPr>
            <a:picLocks noChangeAspect="1" noChangeArrowheads="1"/>
          </p:cNvPicPr>
          <p:nvPr/>
        </p:nvPicPr>
        <p:blipFill>
          <a:blip r:embed="rId2"/>
          <a:srcRect/>
          <a:stretch>
            <a:fillRect/>
          </a:stretch>
        </p:blipFill>
        <p:spPr bwMode="auto">
          <a:xfrm>
            <a:off x="6019800" y="2362200"/>
            <a:ext cx="225425" cy="227013"/>
          </a:xfrm>
          <a:prstGeom prst="rect">
            <a:avLst/>
          </a:prstGeom>
          <a:noFill/>
          <a:ln w="9525">
            <a:noFill/>
            <a:miter lim="800000"/>
            <a:headEnd/>
            <a:tailEnd/>
          </a:ln>
        </p:spPr>
      </p:pic>
      <p:sp>
        <p:nvSpPr>
          <p:cNvPr id="33" name="Freeform 12"/>
          <p:cNvSpPr>
            <a:spLocks/>
          </p:cNvSpPr>
          <p:nvPr/>
        </p:nvSpPr>
        <p:spPr bwMode="auto">
          <a:xfrm>
            <a:off x="3848100" y="1981200"/>
            <a:ext cx="107950" cy="106363"/>
          </a:xfrm>
          <a:custGeom>
            <a:avLst/>
            <a:gdLst>
              <a:gd name="T0" fmla="*/ 2147483647 w 68"/>
              <a:gd name="T1" fmla="*/ 0 h 67"/>
              <a:gd name="T2" fmla="*/ 0 w 68"/>
              <a:gd name="T3" fmla="*/ 2147483647 h 67"/>
              <a:gd name="T4" fmla="*/ 2147483647 w 68"/>
              <a:gd name="T5" fmla="*/ 2147483647 h 67"/>
              <a:gd name="T6" fmla="*/ 2147483647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4"/>
                </a:lnTo>
                <a:lnTo>
                  <a:pt x="68" y="67"/>
                </a:lnTo>
                <a:lnTo>
                  <a:pt x="68" y="0"/>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34" name="Line 14"/>
          <p:cNvSpPr>
            <a:spLocks noChangeShapeType="1"/>
          </p:cNvSpPr>
          <p:nvPr/>
        </p:nvSpPr>
        <p:spPr bwMode="auto">
          <a:xfrm>
            <a:off x="5776913" y="1963738"/>
            <a:ext cx="33337" cy="3175"/>
          </a:xfrm>
          <a:prstGeom prst="line">
            <a:avLst/>
          </a:prstGeom>
          <a:noFill/>
          <a:ln w="9525">
            <a:solidFill>
              <a:srgbClr val="000000"/>
            </a:solidFill>
            <a:round/>
            <a:headEnd/>
            <a:tailEnd/>
          </a:ln>
        </p:spPr>
        <p:txBody>
          <a:bodyPr>
            <a:prstTxWarp prst="textNoShape">
              <a:avLst/>
            </a:prstTxWarp>
          </a:bodyPr>
          <a:lstStyle/>
          <a:p>
            <a:endParaRPr lang="en-US"/>
          </a:p>
        </p:txBody>
      </p:sp>
      <p:sp>
        <p:nvSpPr>
          <p:cNvPr id="35" name="Freeform 15"/>
          <p:cNvSpPr>
            <a:spLocks/>
          </p:cNvSpPr>
          <p:nvPr/>
        </p:nvSpPr>
        <p:spPr bwMode="auto">
          <a:xfrm>
            <a:off x="5792788" y="1911350"/>
            <a:ext cx="107950" cy="106363"/>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36" name="Freeform 17"/>
          <p:cNvSpPr>
            <a:spLocks/>
          </p:cNvSpPr>
          <p:nvPr/>
        </p:nvSpPr>
        <p:spPr bwMode="auto">
          <a:xfrm>
            <a:off x="5405438" y="3057525"/>
            <a:ext cx="114300" cy="112713"/>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37" name="Freeform 22"/>
          <p:cNvSpPr>
            <a:spLocks/>
          </p:cNvSpPr>
          <p:nvPr/>
        </p:nvSpPr>
        <p:spPr bwMode="auto">
          <a:xfrm>
            <a:off x="7486650" y="1874838"/>
            <a:ext cx="107950" cy="106362"/>
          </a:xfrm>
          <a:custGeom>
            <a:avLst/>
            <a:gdLst>
              <a:gd name="T0" fmla="*/ 0 w 68"/>
              <a:gd name="T1" fmla="*/ 2147483647 h 67"/>
              <a:gd name="T2" fmla="*/ 2147483647 w 68"/>
              <a:gd name="T3" fmla="*/ 2147483647 h 67"/>
              <a:gd name="T4" fmla="*/ 0 w 68"/>
              <a:gd name="T5" fmla="*/ 0 h 67"/>
              <a:gd name="T6" fmla="*/ 0 w 68"/>
              <a:gd name="T7" fmla="*/ 2147483647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0" y="67"/>
                </a:moveTo>
                <a:lnTo>
                  <a:pt x="68" y="34"/>
                </a:lnTo>
                <a:lnTo>
                  <a:pt x="0" y="0"/>
                </a:lnTo>
                <a:lnTo>
                  <a:pt x="0" y="67"/>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38" name="Freeform 26"/>
          <p:cNvSpPr>
            <a:spLocks/>
          </p:cNvSpPr>
          <p:nvPr/>
        </p:nvSpPr>
        <p:spPr bwMode="auto">
          <a:xfrm>
            <a:off x="3429000" y="3017838"/>
            <a:ext cx="114300" cy="112712"/>
          </a:xfrm>
          <a:custGeom>
            <a:avLst/>
            <a:gdLst>
              <a:gd name="T0" fmla="*/ 2147483647 w 72"/>
              <a:gd name="T1" fmla="*/ 2147483647 h 71"/>
              <a:gd name="T2" fmla="*/ 0 w 72"/>
              <a:gd name="T3" fmla="*/ 0 h 71"/>
              <a:gd name="T4" fmla="*/ 2147483647 w 72"/>
              <a:gd name="T5" fmla="*/ 2147483647 h 71"/>
              <a:gd name="T6" fmla="*/ 2147483647 w 72"/>
              <a:gd name="T7" fmla="*/ 2147483647 h 71"/>
              <a:gd name="T8" fmla="*/ 0 60000 65536"/>
              <a:gd name="T9" fmla="*/ 0 60000 65536"/>
              <a:gd name="T10" fmla="*/ 0 60000 65536"/>
              <a:gd name="T11" fmla="*/ 0 60000 65536"/>
              <a:gd name="T12" fmla="*/ 0 w 72"/>
              <a:gd name="T13" fmla="*/ 0 h 71"/>
              <a:gd name="T14" fmla="*/ 72 w 72"/>
              <a:gd name="T15" fmla="*/ 71 h 71"/>
            </a:gdLst>
            <a:ahLst/>
            <a:cxnLst>
              <a:cxn ang="T8">
                <a:pos x="T0" y="T1"/>
              </a:cxn>
              <a:cxn ang="T9">
                <a:pos x="T2" y="T3"/>
              </a:cxn>
              <a:cxn ang="T10">
                <a:pos x="T4" y="T5"/>
              </a:cxn>
              <a:cxn ang="T11">
                <a:pos x="T6" y="T7"/>
              </a:cxn>
            </a:cxnLst>
            <a:rect l="T12" t="T13" r="T14" b="T15"/>
            <a:pathLst>
              <a:path w="72" h="71">
                <a:moveTo>
                  <a:pt x="72" y="24"/>
                </a:moveTo>
                <a:lnTo>
                  <a:pt x="0" y="0"/>
                </a:lnTo>
                <a:lnTo>
                  <a:pt x="24" y="71"/>
                </a:lnTo>
                <a:lnTo>
                  <a:pt x="72" y="24"/>
                </a:lnTo>
                <a:close/>
              </a:path>
            </a:pathLst>
          </a:custGeom>
          <a:solidFill>
            <a:srgbClr val="FF0000">
              <a:alpha val="29019"/>
            </a:srgbClr>
          </a:solidFill>
          <a:ln w="9525">
            <a:noFill/>
            <a:round/>
            <a:headEnd/>
            <a:tailEnd/>
          </a:ln>
        </p:spPr>
        <p:txBody>
          <a:bodyPr>
            <a:prstTxWarp prst="textNoShape">
              <a:avLst/>
            </a:prstTxWarp>
          </a:bodyPr>
          <a:lstStyle/>
          <a:p>
            <a:endParaRPr lang="en-US"/>
          </a:p>
        </p:txBody>
      </p:sp>
      <p:sp>
        <p:nvSpPr>
          <p:cNvPr id="39" name="Rectangle 38"/>
          <p:cNvSpPr/>
          <p:nvPr/>
        </p:nvSpPr>
        <p:spPr>
          <a:xfrm>
            <a:off x="4495800" y="12954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715000" y="1371600"/>
            <a:ext cx="1655471" cy="461665"/>
          </a:xfrm>
          <a:prstGeom prst="rect">
            <a:avLst/>
          </a:prstGeom>
          <a:noFill/>
        </p:spPr>
        <p:txBody>
          <a:bodyPr wrap="none" rtlCol="0">
            <a:spAutoFit/>
          </a:bodyPr>
          <a:lstStyle/>
          <a:p>
            <a:r>
              <a:rPr lang="en-US" sz="2400" b="1" dirty="0" smtClean="0">
                <a:solidFill>
                  <a:schemeClr val="bg1">
                    <a:lumMod val="85000"/>
                  </a:schemeClr>
                </a:solidFill>
              </a:rPr>
              <a:t>Execution</a:t>
            </a:r>
            <a:endParaRPr lang="en-US" b="1" dirty="0">
              <a:solidFill>
                <a:schemeClr val="bg1">
                  <a:lumMod val="85000"/>
                </a:schemeClr>
              </a:solidFill>
            </a:endParaRPr>
          </a:p>
        </p:txBody>
      </p:sp>
      <p:sp>
        <p:nvSpPr>
          <p:cNvPr id="41" name="Rectangle 40"/>
          <p:cNvSpPr/>
          <p:nvPr/>
        </p:nvSpPr>
        <p:spPr>
          <a:xfrm>
            <a:off x="457200" y="1295400"/>
            <a:ext cx="4114800" cy="26670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1981200" y="1371600"/>
            <a:ext cx="1211239" cy="461665"/>
          </a:xfrm>
          <a:prstGeom prst="rect">
            <a:avLst/>
          </a:prstGeom>
          <a:noFill/>
        </p:spPr>
        <p:txBody>
          <a:bodyPr wrap="none" rtlCol="0">
            <a:spAutoFit/>
          </a:bodyPr>
          <a:lstStyle/>
          <a:p>
            <a:r>
              <a:rPr lang="en-US" sz="2400" b="1" dirty="0" smtClean="0">
                <a:solidFill>
                  <a:srgbClr val="D9D9D9"/>
                </a:solidFill>
              </a:rPr>
              <a:t>Search</a:t>
            </a:r>
            <a:endParaRPr lang="en-US" b="1" dirty="0">
              <a:solidFill>
                <a:srgbClr val="D9D9D9"/>
              </a:solidFill>
            </a:endParaRPr>
          </a:p>
        </p:txBody>
      </p:sp>
      <p:sp>
        <p:nvSpPr>
          <p:cNvPr id="43" name="TextBox 42"/>
          <p:cNvSpPr txBox="1"/>
          <p:nvPr/>
        </p:nvSpPr>
        <p:spPr>
          <a:xfrm>
            <a:off x="1905000" y="2819400"/>
            <a:ext cx="1447800" cy="523220"/>
          </a:xfrm>
          <a:prstGeom prst="rect">
            <a:avLst/>
          </a:prstGeom>
          <a:noFill/>
        </p:spPr>
        <p:txBody>
          <a:bodyPr wrap="square" rtlCol="0">
            <a:spAutoFit/>
          </a:bodyPr>
          <a:lstStyle/>
          <a:p>
            <a:pPr algn="ctr"/>
            <a:r>
              <a:rPr lang="en-US" sz="2800" b="1" dirty="0" smtClean="0">
                <a:solidFill>
                  <a:srgbClr val="FF0000"/>
                </a:solidFill>
              </a:rPr>
              <a:t>Pivot</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title"/>
          </p:nvPr>
        </p:nvSpPr>
        <p:spPr>
          <a:xfrm>
            <a:off x="609600" y="3505200"/>
            <a:ext cx="7772400" cy="1362075"/>
          </a:xfrm>
        </p:spPr>
        <p:txBody>
          <a:bodyPr/>
          <a:lstStyle/>
          <a:p>
            <a:r>
              <a:rPr lang="en-US" dirty="0" smtClean="0">
                <a:latin typeface="Arial" charset="0"/>
              </a:rPr>
              <a:t>How Does This Really Work?</a:t>
            </a:r>
            <a:br>
              <a:rPr lang="en-US" dirty="0" smtClean="0">
                <a:latin typeface="Arial" charset="0"/>
              </a:rPr>
            </a:br>
            <a:r>
              <a:rPr lang="en-US" dirty="0" smtClean="0">
                <a:latin typeface="Arial" charset="0"/>
              </a:rPr>
              <a:t/>
            </a:r>
            <a:br>
              <a:rPr lang="en-US" dirty="0" smtClean="0">
                <a:latin typeface="Arial" charset="0"/>
              </a:rPr>
            </a:br>
            <a:r>
              <a:rPr lang="en-US" dirty="0" smtClean="0">
                <a:solidFill>
                  <a:srgbClr val="FF0000"/>
                </a:solidFill>
                <a:latin typeface="Arial" charset="0"/>
              </a:rPr>
              <a:t>Lean </a:t>
            </a:r>
            <a:r>
              <a:rPr lang="en-US" dirty="0" err="1" smtClean="0">
                <a:solidFill>
                  <a:srgbClr val="FF0000"/>
                </a:solidFill>
                <a:latin typeface="Arial" charset="0"/>
              </a:rPr>
              <a:t>LaunchPad</a:t>
            </a:r>
            <a:r>
              <a:rPr lang="en-US" dirty="0" smtClean="0">
                <a:solidFill>
                  <a:srgbClr val="FF0000"/>
                </a:solidFill>
                <a:latin typeface="Arial" charset="0"/>
              </a:rPr>
              <a:t> Class</a:t>
            </a:r>
          </a:p>
        </p:txBody>
      </p:sp>
      <p:sp>
        <p:nvSpPr>
          <p:cNvPr id="11" name="Text Placeholder 10"/>
          <p:cNvSpPr>
            <a:spLocks noGrp="1"/>
          </p:cNvSpPr>
          <p:nvPr>
            <p:ph type="body" idx="1"/>
          </p:nvPr>
        </p:nvSpPr>
        <p:spPr>
          <a:xfrm>
            <a:off x="609600" y="2057400"/>
            <a:ext cx="7772400" cy="1500187"/>
          </a:xfrm>
        </p:spPr>
        <p:txBody>
          <a:bodyPr/>
          <a:lstStyle/>
          <a:p>
            <a:endParaRPr lang="en-US" dirty="0"/>
          </a:p>
        </p:txBody>
      </p:sp>
      <p:sp>
        <p:nvSpPr>
          <p:cNvPr id="12" name="TextBox 11"/>
          <p:cNvSpPr txBox="1"/>
          <p:nvPr/>
        </p:nvSpPr>
        <p:spPr>
          <a:xfrm>
            <a:off x="304800" y="381000"/>
            <a:ext cx="1518865" cy="461665"/>
          </a:xfrm>
          <a:prstGeom prst="rect">
            <a:avLst/>
          </a:prstGeom>
          <a:noFill/>
        </p:spPr>
        <p:txBody>
          <a:bodyPr wrap="none" rtlCol="0">
            <a:spAutoFit/>
          </a:bodyPr>
          <a:lstStyle/>
          <a:p>
            <a:r>
              <a:rPr lang="en-US" sz="2400" b="1" dirty="0" smtClean="0"/>
              <a:t>Lesson </a:t>
            </a:r>
            <a:r>
              <a:rPr lang="en-US" sz="2400" b="1" dirty="0" smtClean="0">
                <a:solidFill>
                  <a:srgbClr val="FF0000"/>
                </a:solidFill>
              </a:rPr>
              <a:t>4</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p:txBody>
          <a:bodyPr/>
          <a:lstStyle/>
          <a:p>
            <a:r>
              <a:rPr lang="en-US" dirty="0" smtClean="0"/>
              <a:t>Startups Are </a:t>
            </a:r>
            <a:r>
              <a:rPr lang="en-US" dirty="0" smtClean="0">
                <a:solidFill>
                  <a:srgbClr val="FF0000"/>
                </a:solidFill>
              </a:rPr>
              <a:t>Not </a:t>
            </a:r>
            <a:r>
              <a:rPr lang="en-US" dirty="0" smtClean="0"/>
              <a:t>Smaller Versions of Large Companies</a:t>
            </a:r>
            <a:endParaRPr lang="en-US" i="1" dirty="0" smtClean="0">
              <a:solidFill>
                <a:srgbClr val="FF0000"/>
              </a:solidFill>
            </a:endParaRPr>
          </a:p>
        </p:txBody>
      </p:sp>
      <p:sp>
        <p:nvSpPr>
          <p:cNvPr id="77827"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a:xfrm>
            <a:off x="762000" y="1600200"/>
            <a:ext cx="7772400" cy="1470025"/>
          </a:xfrm>
        </p:spPr>
        <p:txBody>
          <a:bodyPr/>
          <a:lstStyle/>
          <a:p>
            <a:r>
              <a:rPr lang="en-US" dirty="0" smtClean="0">
                <a:solidFill>
                  <a:schemeClr val="bg1">
                    <a:lumMod val="85000"/>
                  </a:schemeClr>
                </a:solidFill>
                <a:latin typeface="Arial" charset="0"/>
              </a:rPr>
              <a:t>How Does This Really Work?</a:t>
            </a:r>
            <a:r>
              <a:rPr lang="en-US" dirty="0" smtClean="0">
                <a:latin typeface="Arial" charset="0"/>
              </a:rPr>
              <a:t/>
            </a:r>
            <a:br>
              <a:rPr lang="en-US" dirty="0" smtClean="0">
                <a:latin typeface="Arial" charset="0"/>
              </a:rPr>
            </a:br>
            <a:r>
              <a:rPr lang="en-US" dirty="0" smtClean="0">
                <a:latin typeface="Arial" charset="0"/>
              </a:rPr>
              <a:t/>
            </a:r>
            <a:br>
              <a:rPr lang="en-US" dirty="0" smtClean="0">
                <a:latin typeface="Arial" charset="0"/>
              </a:rPr>
            </a:br>
            <a:r>
              <a:rPr lang="en-US" dirty="0" smtClean="0">
                <a:solidFill>
                  <a:srgbClr val="FF0000"/>
                </a:solidFill>
                <a:latin typeface="Arial" charset="0"/>
              </a:rPr>
              <a:t>Lean </a:t>
            </a:r>
            <a:r>
              <a:rPr lang="en-US" dirty="0" err="1" smtClean="0">
                <a:solidFill>
                  <a:srgbClr val="FF0000"/>
                </a:solidFill>
                <a:latin typeface="Arial" charset="0"/>
              </a:rPr>
              <a:t>LaunchPad</a:t>
            </a:r>
            <a:r>
              <a:rPr lang="en-US" dirty="0" smtClean="0">
                <a:solidFill>
                  <a:srgbClr val="FF0000"/>
                </a:solidFill>
                <a:latin typeface="Arial" charset="0"/>
              </a:rPr>
              <a:t> Class</a:t>
            </a:r>
          </a:p>
        </p:txBody>
      </p:sp>
      <p:pic>
        <p:nvPicPr>
          <p:cNvPr id="5" name="Picture 4"/>
          <p:cNvPicPr>
            <a:picLocks noChangeAspect="1"/>
          </p:cNvPicPr>
          <p:nvPr/>
        </p:nvPicPr>
        <p:blipFill>
          <a:blip r:embed="rId2"/>
          <a:stretch>
            <a:fillRect/>
          </a:stretch>
        </p:blipFill>
        <p:spPr>
          <a:xfrm>
            <a:off x="381000" y="3429000"/>
            <a:ext cx="2175029" cy="1828800"/>
          </a:xfrm>
          <a:prstGeom prst="rect">
            <a:avLst/>
          </a:prstGeom>
        </p:spPr>
      </p:pic>
      <p:pic>
        <p:nvPicPr>
          <p:cNvPr id="6" name="Picture 5"/>
          <p:cNvPicPr>
            <a:picLocks noChangeAspect="1"/>
          </p:cNvPicPr>
          <p:nvPr/>
        </p:nvPicPr>
        <p:blipFill>
          <a:blip r:embed="rId3"/>
          <a:stretch>
            <a:fillRect/>
          </a:stretch>
        </p:blipFill>
        <p:spPr>
          <a:xfrm>
            <a:off x="3429000" y="3581400"/>
            <a:ext cx="1866900" cy="927100"/>
          </a:xfrm>
          <a:prstGeom prst="rect">
            <a:avLst/>
          </a:prstGeom>
        </p:spPr>
      </p:pic>
      <p:pic>
        <p:nvPicPr>
          <p:cNvPr id="7" name="Picture 6"/>
          <p:cNvPicPr>
            <a:picLocks noChangeAspect="1"/>
          </p:cNvPicPr>
          <p:nvPr/>
        </p:nvPicPr>
        <p:blipFill>
          <a:blip r:embed="rId4"/>
          <a:stretch>
            <a:fillRect/>
          </a:stretch>
        </p:blipFill>
        <p:spPr>
          <a:xfrm>
            <a:off x="6477000" y="3200400"/>
            <a:ext cx="2036618" cy="1600200"/>
          </a:xfrm>
          <a:prstGeom prst="rect">
            <a:avLst/>
          </a:prstGeom>
        </p:spPr>
      </p:pic>
      <p:pic>
        <p:nvPicPr>
          <p:cNvPr id="8" name="Picture 7"/>
          <p:cNvPicPr>
            <a:picLocks noChangeAspect="1"/>
          </p:cNvPicPr>
          <p:nvPr/>
        </p:nvPicPr>
        <p:blipFill>
          <a:blip r:embed="rId5"/>
          <a:stretch>
            <a:fillRect/>
          </a:stretch>
        </p:blipFill>
        <p:spPr>
          <a:xfrm>
            <a:off x="2667000" y="4953000"/>
            <a:ext cx="1143000" cy="1160859"/>
          </a:xfrm>
          <a:prstGeom prst="rect">
            <a:avLst/>
          </a:prstGeom>
        </p:spPr>
      </p:pic>
      <p:sp>
        <p:nvSpPr>
          <p:cNvPr id="9" name="TextBox 8"/>
          <p:cNvSpPr txBox="1"/>
          <p:nvPr/>
        </p:nvSpPr>
        <p:spPr>
          <a:xfrm>
            <a:off x="1676400" y="6096000"/>
            <a:ext cx="3136120" cy="369332"/>
          </a:xfrm>
          <a:prstGeom prst="rect">
            <a:avLst/>
          </a:prstGeom>
          <a:noFill/>
        </p:spPr>
        <p:txBody>
          <a:bodyPr wrap="none" rtlCol="0">
            <a:spAutoFit/>
          </a:bodyPr>
          <a:lstStyle/>
          <a:p>
            <a:pPr algn="ctr"/>
            <a:r>
              <a:rPr lang="en-US" dirty="0" smtClean="0"/>
              <a:t>National Science Foundation</a:t>
            </a:r>
            <a:endParaRPr lang="en-US" dirty="0"/>
          </a:p>
        </p:txBody>
      </p:sp>
      <p:pic>
        <p:nvPicPr>
          <p:cNvPr id="10" name="Picture 9"/>
          <p:cNvPicPr>
            <a:picLocks noChangeAspect="1"/>
          </p:cNvPicPr>
          <p:nvPr/>
        </p:nvPicPr>
        <p:blipFill>
          <a:blip r:embed="rId6"/>
          <a:stretch>
            <a:fillRect/>
          </a:stretch>
        </p:blipFill>
        <p:spPr>
          <a:xfrm>
            <a:off x="5943600" y="5105400"/>
            <a:ext cx="1224643" cy="12192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Startups to Large Companies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2"/>
          <p:cNvSpPr>
            <a:spLocks noGrp="1"/>
          </p:cNvSpPr>
          <p:nvPr>
            <p:ph type="ctrTitle"/>
          </p:nvPr>
        </p:nvSpPr>
        <p:spPr/>
        <p:txBody>
          <a:bodyPr/>
          <a:lstStyle/>
          <a:p>
            <a:r>
              <a:rPr lang="en-US" dirty="0" smtClean="0">
                <a:solidFill>
                  <a:schemeClr val="bg1">
                    <a:lumMod val="85000"/>
                  </a:schemeClr>
                </a:solidFill>
                <a:latin typeface="Arial" charset="0"/>
              </a:rPr>
              <a:t>How Does This Really Work?</a:t>
            </a:r>
            <a:r>
              <a:rPr lang="en-US" dirty="0" smtClean="0">
                <a:latin typeface="Arial" charset="0"/>
              </a:rPr>
              <a:t/>
            </a:r>
            <a:br>
              <a:rPr lang="en-US" dirty="0" smtClean="0">
                <a:latin typeface="Arial" charset="0"/>
              </a:rPr>
            </a:br>
            <a:r>
              <a:rPr lang="en-US" dirty="0" smtClean="0">
                <a:latin typeface="Arial" charset="0"/>
              </a:rPr>
              <a:t/>
            </a:r>
            <a:br>
              <a:rPr lang="en-US" dirty="0" smtClean="0">
                <a:latin typeface="Arial" charset="0"/>
              </a:rPr>
            </a:br>
            <a:r>
              <a:rPr lang="en-US" dirty="0" smtClean="0">
                <a:solidFill>
                  <a:schemeClr val="tx1">
                    <a:lumMod val="95000"/>
                    <a:lumOff val="5000"/>
                  </a:schemeClr>
                </a:solidFill>
                <a:latin typeface="Arial" charset="0"/>
              </a:rPr>
              <a:t>The National Science Foundation</a:t>
            </a:r>
          </a:p>
        </p:txBody>
      </p:sp>
      <p:sp>
        <p:nvSpPr>
          <p:cNvPr id="4" name="Subtitle 3"/>
          <p:cNvSpPr>
            <a:spLocks noGrp="1"/>
          </p:cNvSpPr>
          <p:nvPr>
            <p:ph type="subTitle" idx="1"/>
          </p:nvPr>
        </p:nvSpPr>
        <p:spPr/>
        <p:txBody>
          <a:bodyPr/>
          <a:lstStyle/>
          <a:p>
            <a:r>
              <a:rPr lang="en-US" b="1" dirty="0" smtClean="0">
                <a:solidFill>
                  <a:srgbClr val="FF0000"/>
                </a:solidFill>
              </a:rPr>
              <a:t>8 Weeks </a:t>
            </a:r>
            <a:r>
              <a:rPr lang="en-US" dirty="0" smtClean="0">
                <a:solidFill>
                  <a:srgbClr val="FF0000"/>
                </a:solidFill>
              </a:rPr>
              <a:t>From an Idea to a Business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GF Movie.mp4">
            <a:hlinkClick r:id="" action="ppaction://media"/>
          </p:cNvPr>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bg1">
                <a:lumMod val="95000"/>
              </a:schemeClr>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26627" name="TextBox 10"/>
          <p:cNvSpPr txBox="1">
            <a:spLocks noChangeArrowheads="1"/>
          </p:cNvSpPr>
          <p:nvPr/>
        </p:nvSpPr>
        <p:spPr bwMode="auto">
          <a:xfrm>
            <a:off x="168275" y="228600"/>
            <a:ext cx="7832725" cy="1015663"/>
          </a:xfrm>
          <a:prstGeom prst="rect">
            <a:avLst/>
          </a:prstGeom>
          <a:noFill/>
          <a:ln w="9525">
            <a:noFill/>
            <a:miter lim="800000"/>
            <a:headEnd/>
            <a:tailEnd/>
          </a:ln>
        </p:spPr>
        <p:txBody>
          <a:bodyPr wrap="square">
            <a:spAutoFit/>
          </a:bodyPr>
          <a:lstStyle/>
          <a:p>
            <a:pPr fontAlgn="base">
              <a:spcBef>
                <a:spcPct val="0"/>
              </a:spcBef>
              <a:spcAft>
                <a:spcPct val="0"/>
              </a:spcAft>
            </a:pPr>
            <a:r>
              <a:rPr lang="en-US" sz="6000" b="1" dirty="0" smtClean="0">
                <a:solidFill>
                  <a:srgbClr val="FF0000"/>
                </a:solidFill>
                <a:latin typeface="Calibri"/>
                <a:cs typeface="Calibri"/>
              </a:rPr>
              <a:t>Graphene Frontiers</a:t>
            </a:r>
            <a:endParaRPr lang="en-US" sz="6000" b="1" dirty="0">
              <a:solidFill>
                <a:srgbClr val="FF0000"/>
              </a:solidFill>
              <a:latin typeface="Calibri"/>
              <a:cs typeface="Calibri"/>
            </a:endParaRPr>
          </a:p>
        </p:txBody>
      </p:sp>
      <p:pic>
        <p:nvPicPr>
          <p:cNvPr id="26628" name="Picture 1">
            <a:hlinkClick r:id="rId5"/>
          </p:cNvPr>
          <p:cNvPicPr>
            <a:picLocks noChangeAspect="1"/>
          </p:cNvPicPr>
          <p:nvPr/>
        </p:nvPicPr>
        <p:blipFill>
          <a:blip r:embed="rId6"/>
          <a:srcRect/>
          <a:stretch>
            <a:fillRect/>
          </a:stretch>
        </p:blipFill>
        <p:spPr bwMode="auto">
          <a:xfrm>
            <a:off x="7543800" y="76200"/>
            <a:ext cx="1431925" cy="1777206"/>
          </a:xfrm>
          <a:prstGeom prst="rect">
            <a:avLst/>
          </a:prstGeom>
          <a:noFill/>
          <a:ln w="9525">
            <a:noFill/>
            <a:miter lim="800000"/>
            <a:headEnd/>
            <a:tailEnd/>
          </a:ln>
        </p:spPr>
      </p:pic>
      <p:sp>
        <p:nvSpPr>
          <p:cNvPr id="2" name="Rectangle 1"/>
          <p:cNvSpPr/>
          <p:nvPr/>
        </p:nvSpPr>
        <p:spPr>
          <a:xfrm>
            <a:off x="304800" y="3960674"/>
            <a:ext cx="8839200" cy="1754326"/>
          </a:xfrm>
          <a:prstGeom prst="rect">
            <a:avLst/>
          </a:prstGeom>
          <a:noFill/>
        </p:spPr>
        <p:txBody>
          <a:bodyPr wrap="square" lIns="91440" tIns="45720" rIns="91440" bIns="45720">
            <a:spAutoFit/>
          </a:bodyPr>
          <a:lstStyle/>
          <a:p>
            <a:pPr algn="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a:cs typeface="Calibri"/>
              </a:rPr>
              <a:t>48 Companies</a:t>
            </a:r>
          </a:p>
          <a:p>
            <a:pPr algn="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a:cs typeface="Calibri"/>
              </a:rPr>
              <a:t>70+ Conversations</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a:cs typeface="Calibri"/>
            </a:endParaRPr>
          </a:p>
        </p:txBody>
      </p:sp>
      <p:sp>
        <p:nvSpPr>
          <p:cNvPr id="3" name="TextBox 2"/>
          <p:cNvSpPr txBox="1"/>
          <p:nvPr/>
        </p:nvSpPr>
        <p:spPr>
          <a:xfrm>
            <a:off x="381000" y="1524000"/>
            <a:ext cx="7802563" cy="2308324"/>
          </a:xfrm>
          <a:prstGeom prst="rect">
            <a:avLst/>
          </a:prstGeom>
          <a:noFill/>
        </p:spPr>
        <p:txBody>
          <a:bodyPr wrap="square" rtlCol="0">
            <a:spAutoFit/>
          </a:bodyPr>
          <a:lstStyle/>
          <a:p>
            <a:r>
              <a:rPr lang="en-US" sz="3600" dirty="0" smtClean="0">
                <a:latin typeface="Calibri"/>
                <a:cs typeface="Calibri"/>
              </a:rPr>
              <a:t>We are a nanotechnology materials company with a proprietary process for producing high quality, low cost, large area  graphene films at commercial scale</a:t>
            </a:r>
            <a:endParaRPr lang="en-US" sz="3600" dirty="0">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69131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t> Team:  Graphene Frontiers</a:t>
            </a:r>
            <a:endParaRPr lang="en-US" dirty="0"/>
          </a:p>
        </p:txBody>
      </p:sp>
      <p:pic>
        <p:nvPicPr>
          <p:cNvPr id="48134"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48135" name="Content Placeholder 2"/>
          <p:cNvSpPr txBox="1">
            <a:spLocks/>
          </p:cNvSpPr>
          <p:nvPr/>
        </p:nvSpPr>
        <p:spPr bwMode="auto">
          <a:xfrm>
            <a:off x="76200" y="996950"/>
            <a:ext cx="4502150" cy="3465513"/>
          </a:xfrm>
          <a:prstGeom prst="rect">
            <a:avLst/>
          </a:prstGeom>
          <a:noFill/>
          <a:ln w="9525">
            <a:noFill/>
            <a:miter lim="800000"/>
            <a:headEnd/>
            <a:tailEnd/>
          </a:ln>
        </p:spPr>
        <p:txBody>
          <a:bodyPr lIns="0" tIns="0" rIns="0" bIns="0"/>
          <a:lstStyle/>
          <a:p>
            <a:pPr eaLnBrk="0" fontAlgn="base" hangingPunct="0">
              <a:lnSpc>
                <a:spcPts val="2200"/>
              </a:lnSpc>
              <a:spcBef>
                <a:spcPct val="0"/>
              </a:spcBef>
              <a:spcAft>
                <a:spcPts val="400"/>
              </a:spcAft>
              <a:buClr>
                <a:srgbClr val="1F497D"/>
              </a:buClr>
            </a:pPr>
            <a:r>
              <a:rPr lang="en-US" sz="1400" b="1" u="sng" dirty="0" smtClean="0">
                <a:solidFill>
                  <a:srgbClr val="FF0000"/>
                </a:solidFill>
                <a:latin typeface="Arial" charset="0"/>
                <a:ea typeface="ＭＳ Ｐゴシック"/>
                <a:cs typeface="Arial" charset="0"/>
              </a:rPr>
              <a:t>EL:</a:t>
            </a:r>
            <a:r>
              <a:rPr lang="en-US" sz="1400" b="1" u="sng" dirty="0" smtClean="0">
                <a:latin typeface="Arial" charset="0"/>
                <a:ea typeface="ＭＳ Ｐゴシック"/>
                <a:cs typeface="Arial" charset="0"/>
              </a:rPr>
              <a:t>  </a:t>
            </a:r>
            <a:r>
              <a:rPr lang="en-US" sz="1400" b="1" u="sng" dirty="0" smtClean="0">
                <a:solidFill>
                  <a:prstClr val="black"/>
                </a:solidFill>
                <a:latin typeface="Arial" charset="0"/>
                <a:ea typeface="ＭＳ Ｐゴシック"/>
                <a:cs typeface="Arial" charset="0"/>
              </a:rPr>
              <a:t>Zhengtang </a:t>
            </a:r>
            <a:r>
              <a:rPr lang="en-US" sz="1400" b="1" u="sng" dirty="0">
                <a:solidFill>
                  <a:prstClr val="black"/>
                </a:solidFill>
                <a:latin typeface="Arial" charset="0"/>
                <a:ea typeface="ＭＳ Ｐゴシック"/>
                <a:cs typeface="Arial" charset="0"/>
              </a:rPr>
              <a:t>Luo, PhD – Chief Science Officer</a:t>
            </a:r>
            <a:r>
              <a:rPr lang="en-US" sz="1400" b="1" dirty="0">
                <a:solidFill>
                  <a:prstClr val="black"/>
                </a:solidFill>
                <a:latin typeface="Arial" charset="0"/>
                <a:ea typeface="ＭＳ Ｐゴシック"/>
                <a:cs typeface="Arial" charset="0"/>
              </a:rPr>
              <a:t>      </a:t>
            </a:r>
          </a:p>
          <a:p>
            <a:pPr fontAlgn="base">
              <a:spcBef>
                <a:spcPct val="0"/>
              </a:spcBef>
              <a:spcAft>
                <a:spcPts val="600"/>
              </a:spcAft>
              <a:buClr>
                <a:prstClr val="black"/>
              </a:buClr>
            </a:pPr>
            <a:r>
              <a:rPr lang="en-US" sz="1400" dirty="0">
                <a:solidFill>
                  <a:prstClr val="black"/>
                </a:solidFill>
                <a:latin typeface="Arial" charset="0"/>
                <a:ea typeface="ＭＳ Ｐゴシック"/>
                <a:cs typeface="Arial" charset="0"/>
              </a:rPr>
              <a:t>10+ years experience in synthesis of carbon nanomaterials and product development for applications in the area of materials chemistry, chemical separation and electronic devices.</a:t>
            </a:r>
          </a:p>
          <a:p>
            <a:pPr fontAlgn="base">
              <a:spcBef>
                <a:spcPct val="0"/>
              </a:spcBef>
              <a:spcAft>
                <a:spcPts val="600"/>
              </a:spcAft>
              <a:buClr>
                <a:prstClr val="black"/>
              </a:buClr>
            </a:pPr>
            <a:endParaRPr lang="en-US" sz="800" dirty="0">
              <a:solidFill>
                <a:prstClr val="black"/>
              </a:solidFill>
              <a:latin typeface="Arial" charset="0"/>
              <a:ea typeface="ＭＳ Ｐゴシック"/>
              <a:cs typeface="Arial" charset="0"/>
            </a:endParaRPr>
          </a:p>
          <a:p>
            <a:pPr eaLnBrk="0" fontAlgn="base" hangingPunct="0">
              <a:lnSpc>
                <a:spcPts val="2200"/>
              </a:lnSpc>
              <a:spcBef>
                <a:spcPct val="0"/>
              </a:spcBef>
              <a:spcAft>
                <a:spcPts val="400"/>
              </a:spcAft>
              <a:buClr>
                <a:srgbClr val="1F497D"/>
              </a:buClr>
            </a:pPr>
            <a:r>
              <a:rPr lang="en-US" sz="1400" b="1" u="sng" dirty="0" smtClean="0">
                <a:solidFill>
                  <a:srgbClr val="FF0000"/>
                </a:solidFill>
                <a:latin typeface="Arial" charset="0"/>
                <a:ea typeface="ＭＳ Ｐゴシック"/>
                <a:cs typeface="Arial" charset="0"/>
              </a:rPr>
              <a:t>Mentor:</a:t>
            </a:r>
            <a:r>
              <a:rPr lang="en-US" sz="1400" b="1" u="sng" dirty="0" smtClean="0">
                <a:solidFill>
                  <a:prstClr val="black"/>
                </a:solidFill>
                <a:latin typeface="Arial" charset="0"/>
                <a:ea typeface="ＭＳ Ｐゴシック"/>
                <a:cs typeface="Arial" charset="0"/>
              </a:rPr>
              <a:t>  Mike </a:t>
            </a:r>
            <a:r>
              <a:rPr lang="en-US" sz="1400" b="1" u="sng" dirty="0">
                <a:solidFill>
                  <a:prstClr val="black"/>
                </a:solidFill>
                <a:latin typeface="Arial" charset="0"/>
                <a:ea typeface="ＭＳ Ｐゴシック"/>
                <a:cs typeface="Arial" charset="0"/>
              </a:rPr>
              <a:t>Patterson – CEO </a:t>
            </a:r>
          </a:p>
          <a:p>
            <a:pPr fontAlgn="base">
              <a:spcBef>
                <a:spcPct val="0"/>
              </a:spcBef>
              <a:spcAft>
                <a:spcPts val="600"/>
              </a:spcAft>
              <a:buClr>
                <a:prstClr val="black"/>
              </a:buClr>
            </a:pPr>
            <a:r>
              <a:rPr lang="en-US" sz="1400" dirty="0">
                <a:solidFill>
                  <a:prstClr val="black"/>
                </a:solidFill>
                <a:latin typeface="Arial" charset="0"/>
                <a:ea typeface="ＭＳ Ｐゴシック"/>
                <a:cs typeface="Arial" charset="0"/>
              </a:rPr>
              <a:t>Experienced entrepreneurial leader, manager, and trusted adviser to startups and Fortune 500 companies, providing expertise in growth strategy and international operations. Patterson is an Executive MBA candidate (Entrepreneurial Management, April 2012) at the Wharton School, University of Pennsylvania.</a:t>
            </a:r>
          </a:p>
        </p:txBody>
      </p:sp>
      <p:pic>
        <p:nvPicPr>
          <p:cNvPr id="48136" name="Picture 2"/>
          <p:cNvPicPr>
            <a:picLocks noChangeAspect="1" noChangeArrowheads="1"/>
          </p:cNvPicPr>
          <p:nvPr/>
        </p:nvPicPr>
        <p:blipFill>
          <a:blip r:embed="rId6"/>
          <a:srcRect/>
          <a:stretch>
            <a:fillRect/>
          </a:stretch>
        </p:blipFill>
        <p:spPr bwMode="auto">
          <a:xfrm>
            <a:off x="4780077" y="1012208"/>
            <a:ext cx="4280049" cy="3373438"/>
          </a:xfrm>
          <a:prstGeom prst="rect">
            <a:avLst/>
          </a:prstGeom>
          <a:noFill/>
          <a:ln w="9525">
            <a:noFill/>
            <a:miter lim="800000"/>
            <a:headEnd/>
            <a:tailEnd/>
          </a:ln>
        </p:spPr>
      </p:pic>
      <p:sp>
        <p:nvSpPr>
          <p:cNvPr id="48137" name="Content Placeholder 2"/>
          <p:cNvSpPr txBox="1">
            <a:spLocks/>
          </p:cNvSpPr>
          <p:nvPr/>
        </p:nvSpPr>
        <p:spPr bwMode="auto">
          <a:xfrm>
            <a:off x="76200" y="4494830"/>
            <a:ext cx="8820150" cy="1208087"/>
          </a:xfrm>
          <a:prstGeom prst="rect">
            <a:avLst/>
          </a:prstGeom>
          <a:noFill/>
          <a:ln w="9525">
            <a:noFill/>
            <a:miter lim="800000"/>
            <a:headEnd/>
            <a:tailEnd/>
          </a:ln>
        </p:spPr>
        <p:txBody>
          <a:bodyPr lIns="0" tIns="0" rIns="0" bIns="0"/>
          <a:lstStyle/>
          <a:p>
            <a:pPr eaLnBrk="0" fontAlgn="base" hangingPunct="0">
              <a:lnSpc>
                <a:spcPts val="2200"/>
              </a:lnSpc>
              <a:spcBef>
                <a:spcPct val="0"/>
              </a:spcBef>
              <a:spcAft>
                <a:spcPts val="400"/>
              </a:spcAft>
              <a:buClr>
                <a:srgbClr val="1F497D"/>
              </a:buClr>
            </a:pPr>
            <a:r>
              <a:rPr lang="en-US" sz="1400" b="1" u="sng" dirty="0" smtClean="0">
                <a:solidFill>
                  <a:srgbClr val="FF0000"/>
                </a:solidFill>
                <a:latin typeface="Arial" charset="0"/>
                <a:ea typeface="ＭＳ Ｐゴシック"/>
                <a:cs typeface="Arial" charset="0"/>
              </a:rPr>
              <a:t>PI:</a:t>
            </a:r>
            <a:r>
              <a:rPr lang="en-US" sz="1400" b="1" u="sng" dirty="0" smtClean="0">
                <a:solidFill>
                  <a:prstClr val="black"/>
                </a:solidFill>
                <a:latin typeface="Arial" charset="0"/>
                <a:ea typeface="ＭＳ Ｐゴシック"/>
                <a:cs typeface="Arial" charset="0"/>
              </a:rPr>
              <a:t>  A.T</a:t>
            </a:r>
            <a:r>
              <a:rPr lang="en-US" sz="1400" b="1" u="sng" dirty="0">
                <a:solidFill>
                  <a:prstClr val="black"/>
                </a:solidFill>
                <a:latin typeface="Arial" charset="0"/>
                <a:ea typeface="ＭＳ Ｐゴシック"/>
                <a:cs typeface="Arial" charset="0"/>
              </a:rPr>
              <a:t>. Charlie Johnson, PhD – Founder,  Scientific Advisory Board</a:t>
            </a:r>
          </a:p>
          <a:p>
            <a:pPr fontAlgn="base">
              <a:spcBef>
                <a:spcPct val="0"/>
              </a:spcBef>
              <a:spcAft>
                <a:spcPts val="600"/>
              </a:spcAft>
              <a:buClr>
                <a:prstClr val="black"/>
              </a:buClr>
            </a:pPr>
            <a:r>
              <a:rPr lang="en-US" sz="1400" dirty="0">
                <a:solidFill>
                  <a:prstClr val="black"/>
                </a:solidFill>
                <a:latin typeface="Arial" charset="0"/>
                <a:ea typeface="ＭＳ Ｐゴシック"/>
                <a:cs typeface="Arial" charset="0"/>
              </a:rPr>
              <a:t>Known internationally for his work in graphene electronics and carbon nanotube electronics. IP from his lab on DNA-carbon nanotube devices for use in an electronic nose system pursued by </a:t>
            </a:r>
            <a:r>
              <a:rPr lang="en-US" sz="1400" dirty="0" err="1">
                <a:solidFill>
                  <a:prstClr val="black"/>
                </a:solidFill>
                <a:latin typeface="Arial" charset="0"/>
                <a:ea typeface="ＭＳ Ｐゴシック"/>
                <a:cs typeface="Arial" charset="0"/>
              </a:rPr>
              <a:t>Nanosense</a:t>
            </a:r>
            <a:r>
              <a:rPr lang="en-US" sz="1400" dirty="0">
                <a:solidFill>
                  <a:prstClr val="black"/>
                </a:solidFill>
                <a:latin typeface="Arial" charset="0"/>
                <a:ea typeface="ＭＳ Ｐゴシック"/>
                <a:cs typeface="Arial" charset="0"/>
              </a:rPr>
              <a:t>. An author of over 130 peer-reviewed articles, Johnson holds two issued patents, with 18 other patents submitted.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53681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latin typeface="Calibri"/>
                <a:cs typeface="Calibri"/>
              </a:rPr>
              <a:t> Background:  Graphene Applications</a:t>
            </a:r>
            <a:endParaRPr lang="en-US" dirty="0">
              <a:latin typeface="Calibri"/>
              <a:cs typeface="Calibri"/>
            </a:endParaRPr>
          </a:p>
        </p:txBody>
      </p:sp>
      <p:sp>
        <p:nvSpPr>
          <p:cNvPr id="10" name="Rectangle 9"/>
          <p:cNvSpPr/>
          <p:nvPr/>
        </p:nvSpPr>
        <p:spPr>
          <a:xfrm>
            <a:off x="228600" y="990600"/>
            <a:ext cx="8686800" cy="1938992"/>
          </a:xfrm>
          <a:prstGeom prst="rect">
            <a:avLst/>
          </a:prstGeom>
        </p:spPr>
        <p:txBody>
          <a:bodyPr>
            <a:spAutoFit/>
          </a:bodyPr>
          <a:lstStyle/>
          <a:p>
            <a:pPr algn="ctr">
              <a:defRPr/>
            </a:pPr>
            <a:r>
              <a:rPr lang="en-US" sz="3200" dirty="0">
                <a:solidFill>
                  <a:prstClr val="black"/>
                </a:solidFill>
                <a:latin typeface="Calibri"/>
                <a:ea typeface="ＭＳ Ｐゴシック" charset="-128"/>
                <a:cs typeface="Calibri"/>
              </a:rPr>
              <a:t>“Wonder Material” Graphene</a:t>
            </a:r>
          </a:p>
          <a:p>
            <a:pPr algn="ctr">
              <a:defRPr/>
            </a:pPr>
            <a:endParaRPr lang="en-US" sz="400" dirty="0">
              <a:solidFill>
                <a:prstClr val="black"/>
              </a:solidFill>
              <a:latin typeface="Calibri"/>
              <a:ea typeface="ＭＳ Ｐゴシック" charset="-128"/>
              <a:cs typeface="Calibri"/>
            </a:endParaRPr>
          </a:p>
          <a:p>
            <a:pPr marL="457200" indent="-457200">
              <a:buFont typeface="Arial" pitchFamily="34" charset="0"/>
              <a:buChar char="•"/>
              <a:defRPr/>
            </a:pPr>
            <a:r>
              <a:rPr lang="en-US" sz="2800" dirty="0" smtClean="0">
                <a:solidFill>
                  <a:prstClr val="black"/>
                </a:solidFill>
                <a:latin typeface="Calibri"/>
                <a:ea typeface="ＭＳ Ｐゴシック" charset="-128"/>
                <a:cs typeface="Calibri"/>
              </a:rPr>
              <a:t>Nano Material Subject </a:t>
            </a:r>
            <a:r>
              <a:rPr lang="en-US" sz="2800" dirty="0">
                <a:solidFill>
                  <a:prstClr val="black"/>
                </a:solidFill>
                <a:latin typeface="Calibri"/>
                <a:ea typeface="ＭＳ Ｐゴシック" charset="-128"/>
                <a:cs typeface="Calibri"/>
              </a:rPr>
              <a:t>of 2010 Nobel Prize in Physics </a:t>
            </a:r>
            <a:endParaRPr lang="en-US" sz="2800" dirty="0" smtClean="0">
              <a:solidFill>
                <a:prstClr val="black"/>
              </a:solidFill>
              <a:latin typeface="Calibri"/>
              <a:ea typeface="ＭＳ Ｐゴシック" charset="-128"/>
              <a:cs typeface="Calibri"/>
            </a:endParaRPr>
          </a:p>
          <a:p>
            <a:pPr marL="457200" indent="-457200">
              <a:buFont typeface="Arial" pitchFamily="34" charset="0"/>
              <a:buChar char="•"/>
              <a:defRPr/>
            </a:pPr>
            <a:r>
              <a:rPr lang="en-US" sz="2800" dirty="0" smtClean="0">
                <a:solidFill>
                  <a:prstClr val="black"/>
                </a:solidFill>
                <a:latin typeface="Calibri"/>
                <a:ea typeface="ＭＳ Ｐゴシック" charset="-128"/>
                <a:cs typeface="Calibri"/>
              </a:rPr>
              <a:t>2D Carbon:  Strong, Flexible, Conductive, Transparent</a:t>
            </a:r>
            <a:endParaRPr lang="en-US" sz="2800" dirty="0">
              <a:solidFill>
                <a:prstClr val="black"/>
              </a:solidFill>
              <a:latin typeface="Calibri"/>
              <a:ea typeface="ＭＳ Ｐゴシック" charset="-128"/>
              <a:cs typeface="Calibri"/>
            </a:endParaRPr>
          </a:p>
          <a:p>
            <a:pPr marL="457200" indent="-457200">
              <a:buFont typeface="Arial" pitchFamily="34" charset="0"/>
              <a:buChar char="•"/>
              <a:defRPr/>
            </a:pPr>
            <a:r>
              <a:rPr lang="en-US" sz="2800" dirty="0">
                <a:solidFill>
                  <a:prstClr val="black"/>
                </a:solidFill>
                <a:latin typeface="Calibri"/>
                <a:ea typeface="ＭＳ Ｐゴシック" charset="-128"/>
                <a:cs typeface="Calibri"/>
              </a:rPr>
              <a:t>Enables Next Generation Thin, Flexible Devices</a:t>
            </a:r>
          </a:p>
        </p:txBody>
      </p:sp>
      <p:grpSp>
        <p:nvGrpSpPr>
          <p:cNvPr id="2" name="Group 22"/>
          <p:cNvGrpSpPr>
            <a:grpSpLocks/>
          </p:cNvGrpSpPr>
          <p:nvPr/>
        </p:nvGrpSpPr>
        <p:grpSpPr bwMode="auto">
          <a:xfrm>
            <a:off x="6083300" y="2882900"/>
            <a:ext cx="2832100" cy="2044700"/>
            <a:chOff x="1143000" y="22250400"/>
            <a:chExt cx="9906000" cy="5257800"/>
          </a:xfrm>
        </p:grpSpPr>
        <p:pic>
          <p:nvPicPr>
            <p:cNvPr id="28686" name="Picture 61"/>
            <p:cNvPicPr>
              <a:picLocks noChangeAspect="1" noChangeArrowheads="1"/>
            </p:cNvPicPr>
            <p:nvPr/>
          </p:nvPicPr>
          <p:blipFill>
            <a:blip r:embed="rId5"/>
            <a:srcRect l="34311" r="30533" b="60365"/>
            <a:stretch>
              <a:fillRect/>
            </a:stretch>
          </p:blipFill>
          <p:spPr bwMode="auto">
            <a:xfrm>
              <a:off x="1295400" y="22555200"/>
              <a:ext cx="9525000" cy="4953000"/>
            </a:xfrm>
            <a:prstGeom prst="rect">
              <a:avLst/>
            </a:prstGeom>
            <a:noFill/>
            <a:ln w="9525">
              <a:noFill/>
              <a:miter lim="800000"/>
              <a:headEnd/>
              <a:tailEnd/>
            </a:ln>
          </p:spPr>
        </p:pic>
        <p:sp>
          <p:nvSpPr>
            <p:cNvPr id="13" name="Rectangle 12"/>
            <p:cNvSpPr/>
            <p:nvPr/>
          </p:nvSpPr>
          <p:spPr>
            <a:xfrm>
              <a:off x="1143000" y="26287641"/>
              <a:ext cx="993933"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cs typeface="Calibri"/>
              </a:endParaRPr>
            </a:p>
          </p:txBody>
        </p:sp>
        <p:sp>
          <p:nvSpPr>
            <p:cNvPr id="14" name="Rectangle 13"/>
            <p:cNvSpPr/>
            <p:nvPr/>
          </p:nvSpPr>
          <p:spPr>
            <a:xfrm>
              <a:off x="10055070" y="22250400"/>
              <a:ext cx="993930" cy="836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cs typeface="Calibri"/>
              </a:endParaRPr>
            </a:p>
          </p:txBody>
        </p:sp>
      </p:grpSp>
      <p:pic>
        <p:nvPicPr>
          <p:cNvPr id="28680" name="Picture 62"/>
          <p:cNvPicPr>
            <a:picLocks noChangeAspect="1" noChangeArrowheads="1"/>
          </p:cNvPicPr>
          <p:nvPr/>
        </p:nvPicPr>
        <p:blipFill>
          <a:blip r:embed="rId6"/>
          <a:srcRect l="35941" r="39310" b="50789"/>
          <a:stretch>
            <a:fillRect/>
          </a:stretch>
        </p:blipFill>
        <p:spPr bwMode="auto">
          <a:xfrm>
            <a:off x="3159125" y="2868613"/>
            <a:ext cx="2781300" cy="1970087"/>
          </a:xfrm>
          <a:prstGeom prst="rect">
            <a:avLst/>
          </a:prstGeom>
          <a:noFill/>
          <a:ln w="9525">
            <a:noFill/>
            <a:miter lim="800000"/>
            <a:headEnd/>
            <a:tailEnd/>
          </a:ln>
        </p:spPr>
      </p:pic>
      <p:pic>
        <p:nvPicPr>
          <p:cNvPr id="28681" name="Picture 64"/>
          <p:cNvPicPr>
            <a:picLocks noChangeAspect="1" noChangeArrowheads="1"/>
          </p:cNvPicPr>
          <p:nvPr/>
        </p:nvPicPr>
        <p:blipFill>
          <a:blip r:embed="rId7"/>
          <a:srcRect l="47440" b="11070"/>
          <a:stretch>
            <a:fillRect/>
          </a:stretch>
        </p:blipFill>
        <p:spPr bwMode="auto">
          <a:xfrm>
            <a:off x="228600" y="2870200"/>
            <a:ext cx="2755900" cy="1965325"/>
          </a:xfrm>
          <a:prstGeom prst="rect">
            <a:avLst/>
          </a:prstGeom>
          <a:noFill/>
          <a:ln w="9525">
            <a:noFill/>
            <a:miter lim="800000"/>
            <a:headEnd/>
            <a:tailEnd/>
          </a:ln>
        </p:spPr>
      </p:pic>
      <p:sp>
        <p:nvSpPr>
          <p:cNvPr id="28682" name="Rectangle 29"/>
          <p:cNvSpPr>
            <a:spLocks noChangeArrowheads="1"/>
          </p:cNvSpPr>
          <p:nvPr/>
        </p:nvSpPr>
        <p:spPr bwMode="auto">
          <a:xfrm>
            <a:off x="3370138" y="5015990"/>
            <a:ext cx="2291012" cy="415498"/>
          </a:xfrm>
          <a:prstGeom prst="rect">
            <a:avLst/>
          </a:prstGeom>
          <a:noFill/>
          <a:ln w="9525">
            <a:noFill/>
            <a:miter lim="800000"/>
            <a:headEnd/>
            <a:tailEnd/>
          </a:ln>
        </p:spPr>
        <p:txBody>
          <a:bodyPr wrap="none">
            <a:spAutoFit/>
          </a:bodyPr>
          <a:lstStyle/>
          <a:p>
            <a:pPr algn="ctr" defTabSz="3657600" eaLnBrk="0" fontAlgn="base" hangingPunct="0">
              <a:lnSpc>
                <a:spcPct val="120000"/>
              </a:lnSpc>
              <a:spcBef>
                <a:spcPct val="0"/>
              </a:spcBef>
              <a:spcAft>
                <a:spcPct val="0"/>
              </a:spcAft>
              <a:buClr>
                <a:srgbClr val="4F81BD"/>
              </a:buClr>
            </a:pPr>
            <a:r>
              <a:rPr lang="en-US" altLang="zh-CN" dirty="0" smtClean="0">
                <a:solidFill>
                  <a:prstClr val="black"/>
                </a:solidFill>
                <a:latin typeface="Calibri"/>
                <a:cs typeface="Calibri"/>
              </a:rPr>
              <a:t>Touch </a:t>
            </a:r>
            <a:r>
              <a:rPr lang="en-US" altLang="zh-CN" dirty="0">
                <a:solidFill>
                  <a:prstClr val="black"/>
                </a:solidFill>
                <a:latin typeface="Calibri"/>
                <a:cs typeface="Calibri"/>
              </a:rPr>
              <a:t>Screen, Displays</a:t>
            </a:r>
          </a:p>
        </p:txBody>
      </p:sp>
      <p:sp>
        <p:nvSpPr>
          <p:cNvPr id="28683" name="Rectangle 31"/>
          <p:cNvSpPr>
            <a:spLocks noChangeArrowheads="1"/>
          </p:cNvSpPr>
          <p:nvPr/>
        </p:nvSpPr>
        <p:spPr bwMode="auto">
          <a:xfrm>
            <a:off x="556570" y="4826000"/>
            <a:ext cx="2069797" cy="747897"/>
          </a:xfrm>
          <a:prstGeom prst="rect">
            <a:avLst/>
          </a:prstGeom>
          <a:noFill/>
          <a:ln w="9525">
            <a:noFill/>
            <a:miter lim="800000"/>
            <a:headEnd/>
            <a:tailEnd/>
          </a:ln>
        </p:spPr>
        <p:txBody>
          <a:bodyPr wrap="none">
            <a:spAutoFit/>
          </a:bodyPr>
          <a:lstStyle/>
          <a:p>
            <a:pPr algn="ctr" defTabSz="3657600" eaLnBrk="0" fontAlgn="base" hangingPunct="0">
              <a:lnSpc>
                <a:spcPct val="120000"/>
              </a:lnSpc>
              <a:spcBef>
                <a:spcPct val="0"/>
              </a:spcBef>
              <a:spcAft>
                <a:spcPct val="0"/>
              </a:spcAft>
              <a:buClr>
                <a:srgbClr val="4F81BD"/>
              </a:buClr>
            </a:pPr>
            <a:r>
              <a:rPr lang="en-US" altLang="zh-CN" dirty="0">
                <a:solidFill>
                  <a:prstClr val="black"/>
                </a:solidFill>
                <a:latin typeface="Calibri"/>
                <a:cs typeface="Calibri"/>
              </a:rPr>
              <a:t>Flexible Transparent </a:t>
            </a:r>
          </a:p>
          <a:p>
            <a:pPr algn="ctr" defTabSz="3657600" eaLnBrk="0" fontAlgn="base" hangingPunct="0">
              <a:lnSpc>
                <a:spcPct val="120000"/>
              </a:lnSpc>
              <a:spcBef>
                <a:spcPct val="0"/>
              </a:spcBef>
              <a:spcAft>
                <a:spcPct val="0"/>
              </a:spcAft>
              <a:buClr>
                <a:srgbClr val="4F81BD"/>
              </a:buClr>
            </a:pPr>
            <a:r>
              <a:rPr lang="en-US" altLang="zh-CN" dirty="0">
                <a:solidFill>
                  <a:prstClr val="black"/>
                </a:solidFill>
                <a:latin typeface="Calibri"/>
                <a:cs typeface="Calibri"/>
              </a:rPr>
              <a:t>Electrodes </a:t>
            </a:r>
          </a:p>
        </p:txBody>
      </p:sp>
      <p:sp>
        <p:nvSpPr>
          <p:cNvPr id="28684" name="Rectangle 29"/>
          <p:cNvSpPr>
            <a:spLocks noChangeArrowheads="1"/>
          </p:cNvSpPr>
          <p:nvPr/>
        </p:nvSpPr>
        <p:spPr bwMode="auto">
          <a:xfrm>
            <a:off x="6757764" y="4813300"/>
            <a:ext cx="1414908" cy="747897"/>
          </a:xfrm>
          <a:prstGeom prst="rect">
            <a:avLst/>
          </a:prstGeom>
          <a:noFill/>
          <a:ln w="9525">
            <a:noFill/>
            <a:miter lim="800000"/>
            <a:headEnd/>
            <a:tailEnd/>
          </a:ln>
        </p:spPr>
        <p:txBody>
          <a:bodyPr wrap="none">
            <a:spAutoFit/>
          </a:bodyPr>
          <a:lstStyle/>
          <a:p>
            <a:pPr algn="ctr" defTabSz="3657600" eaLnBrk="0" fontAlgn="base" hangingPunct="0">
              <a:lnSpc>
                <a:spcPct val="120000"/>
              </a:lnSpc>
              <a:spcBef>
                <a:spcPct val="0"/>
              </a:spcBef>
              <a:spcAft>
                <a:spcPct val="0"/>
              </a:spcAft>
              <a:buClr>
                <a:srgbClr val="4F81BD"/>
              </a:buClr>
            </a:pPr>
            <a:r>
              <a:rPr lang="en-US" altLang="zh-CN" dirty="0" smtClean="0">
                <a:solidFill>
                  <a:prstClr val="black"/>
                </a:solidFill>
                <a:latin typeface="Calibri"/>
                <a:cs typeface="Calibri"/>
              </a:rPr>
              <a:t>Thin, Flexible </a:t>
            </a:r>
            <a:endParaRPr lang="en-US" altLang="zh-CN" dirty="0">
              <a:solidFill>
                <a:prstClr val="black"/>
              </a:solidFill>
              <a:latin typeface="Calibri"/>
              <a:cs typeface="Calibri"/>
            </a:endParaRPr>
          </a:p>
          <a:p>
            <a:pPr algn="ctr" defTabSz="3657600" eaLnBrk="0" fontAlgn="base" hangingPunct="0">
              <a:lnSpc>
                <a:spcPct val="120000"/>
              </a:lnSpc>
              <a:spcBef>
                <a:spcPct val="0"/>
              </a:spcBef>
              <a:spcAft>
                <a:spcPct val="0"/>
              </a:spcAft>
              <a:buClr>
                <a:srgbClr val="4F81BD"/>
              </a:buClr>
            </a:pPr>
            <a:r>
              <a:rPr lang="en-US" altLang="zh-CN" dirty="0">
                <a:solidFill>
                  <a:prstClr val="black"/>
                </a:solidFill>
                <a:latin typeface="Calibri"/>
                <a:cs typeface="Calibri"/>
              </a:rPr>
              <a:t>Solar </a:t>
            </a:r>
            <a:r>
              <a:rPr lang="en-US" altLang="zh-CN" dirty="0" smtClean="0">
                <a:solidFill>
                  <a:prstClr val="black"/>
                </a:solidFill>
                <a:latin typeface="Calibri"/>
                <a:cs typeface="Calibri"/>
              </a:rPr>
              <a:t>Cells</a:t>
            </a:r>
            <a:endParaRPr lang="en-US" altLang="zh-CN" dirty="0">
              <a:solidFill>
                <a:prstClr val="black"/>
              </a:solidFill>
              <a:latin typeface="Calibri"/>
              <a:cs typeface="Calibri"/>
            </a:endParaRPr>
          </a:p>
        </p:txBody>
      </p:sp>
      <p:pic>
        <p:nvPicPr>
          <p:cNvPr id="28685" name="Picture 1"/>
          <p:cNvPicPr>
            <a:picLocks noChangeAspect="1"/>
          </p:cNvPicPr>
          <p:nvPr/>
        </p:nvPicPr>
        <p:blipFill>
          <a:blip r:embed="rId8"/>
          <a:srcRect l="17944" t="8958" r="14056" b="18671"/>
          <a:stretch>
            <a:fillRect/>
          </a:stretch>
        </p:blipFill>
        <p:spPr bwMode="auto">
          <a:xfrm>
            <a:off x="8228013" y="5648325"/>
            <a:ext cx="915987" cy="1209675"/>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50803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6634163" y="3124200"/>
            <a:ext cx="2433637" cy="1841500"/>
          </a:xfrm>
          <a:prstGeom prst="rect">
            <a:avLst/>
          </a:prstGeom>
          <a:noFill/>
          <a:ln w="9525">
            <a:noFill/>
            <a:miter lim="800000"/>
            <a:headEnd/>
            <a:tailEnd/>
          </a:ln>
        </p:spPr>
      </p:pic>
      <p:pic>
        <p:nvPicPr>
          <p:cNvPr id="31747" name="Picture 2"/>
          <p:cNvPicPr>
            <a:picLocks noChangeAspect="1" noChangeArrowheads="1"/>
          </p:cNvPicPr>
          <p:nvPr/>
        </p:nvPicPr>
        <p:blipFill>
          <a:blip r:embed="rId4"/>
          <a:srcRect b="5925"/>
          <a:stretch>
            <a:fillRect/>
          </a:stretch>
        </p:blipFill>
        <p:spPr bwMode="auto">
          <a:xfrm>
            <a:off x="0" y="5648325"/>
            <a:ext cx="9144000" cy="1209675"/>
          </a:xfrm>
          <a:prstGeom prst="rect">
            <a:avLst/>
          </a:prstGeom>
          <a:blipFill dpi="0" rotWithShape="1">
            <a:blip r:embed="rId5"/>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latin typeface="Calibri"/>
                <a:cs typeface="Calibri"/>
              </a:rPr>
              <a:t> Problem:  Lab Scale Not Enough</a:t>
            </a:r>
            <a:endParaRPr lang="en-US" dirty="0">
              <a:latin typeface="Calibri"/>
              <a:cs typeface="Calibri"/>
            </a:endParaRPr>
          </a:p>
        </p:txBody>
      </p:sp>
      <p:sp>
        <p:nvSpPr>
          <p:cNvPr id="31751" name="Rectangle 9"/>
          <p:cNvSpPr>
            <a:spLocks noChangeArrowheads="1"/>
          </p:cNvSpPr>
          <p:nvPr/>
        </p:nvSpPr>
        <p:spPr bwMode="auto">
          <a:xfrm>
            <a:off x="381000" y="1066800"/>
            <a:ext cx="8382000" cy="1569660"/>
          </a:xfrm>
          <a:prstGeom prst="rect">
            <a:avLst/>
          </a:prstGeom>
          <a:noFill/>
          <a:ln w="9525">
            <a:noFill/>
            <a:miter lim="800000"/>
            <a:headEnd/>
            <a:tailEnd/>
          </a:ln>
        </p:spPr>
        <p:txBody>
          <a:bodyPr>
            <a:spAutoFit/>
          </a:bodyPr>
          <a:lstStyle/>
          <a:p>
            <a:pPr algn="ctr" fontAlgn="base">
              <a:spcBef>
                <a:spcPct val="0"/>
              </a:spcBef>
              <a:spcAft>
                <a:spcPct val="0"/>
              </a:spcAft>
            </a:pPr>
            <a:r>
              <a:rPr lang="en-US" sz="3200" dirty="0" err="1">
                <a:solidFill>
                  <a:prstClr val="black"/>
                </a:solidFill>
                <a:latin typeface="Calibri"/>
                <a:ea typeface="ＭＳ Ｐゴシック"/>
                <a:cs typeface="Calibri"/>
              </a:rPr>
              <a:t>Graphene</a:t>
            </a:r>
            <a:r>
              <a:rPr lang="en-US" sz="3200" dirty="0">
                <a:solidFill>
                  <a:prstClr val="black"/>
                </a:solidFill>
                <a:latin typeface="Calibri"/>
                <a:ea typeface="ＭＳ Ｐゴシック"/>
                <a:cs typeface="Calibri"/>
              </a:rPr>
              <a:t> Production Must Scale Up to Commercial Levels before Integration into Consumer Products Becomes a Reality…</a:t>
            </a:r>
          </a:p>
        </p:txBody>
      </p:sp>
      <p:pic>
        <p:nvPicPr>
          <p:cNvPr id="31752" name="Picture 1"/>
          <p:cNvPicPr>
            <a:picLocks noChangeAspect="1"/>
          </p:cNvPicPr>
          <p:nvPr/>
        </p:nvPicPr>
        <p:blipFill>
          <a:blip r:embed="rId6"/>
          <a:srcRect l="17944" t="8958" r="14056" b="18671"/>
          <a:stretch>
            <a:fillRect/>
          </a:stretch>
        </p:blipFill>
        <p:spPr bwMode="auto">
          <a:xfrm>
            <a:off x="8228013" y="5648325"/>
            <a:ext cx="915987" cy="1209675"/>
          </a:xfrm>
          <a:prstGeom prst="rect">
            <a:avLst/>
          </a:prstGeom>
          <a:noFill/>
          <a:ln w="9525">
            <a:noFill/>
            <a:miter lim="800000"/>
            <a:headEnd/>
            <a:tailEnd/>
          </a:ln>
        </p:spPr>
      </p:pic>
      <p:pic>
        <p:nvPicPr>
          <p:cNvPr id="31753" name="Picture 2" descr="Philips Fluid concept phone (T3.com)"/>
          <p:cNvPicPr>
            <a:picLocks noChangeAspect="1" noChangeArrowheads="1"/>
          </p:cNvPicPr>
          <p:nvPr/>
        </p:nvPicPr>
        <p:blipFill>
          <a:blip r:embed="rId7"/>
          <a:srcRect/>
          <a:stretch>
            <a:fillRect/>
          </a:stretch>
        </p:blipFill>
        <p:spPr bwMode="auto">
          <a:xfrm>
            <a:off x="3505200" y="2667000"/>
            <a:ext cx="2847975" cy="1895475"/>
          </a:xfrm>
          <a:prstGeom prst="rect">
            <a:avLst/>
          </a:prstGeom>
          <a:noFill/>
          <a:ln w="9525">
            <a:noFill/>
            <a:miter lim="800000"/>
            <a:headEnd/>
            <a:tailEnd/>
          </a:ln>
        </p:spPr>
      </p:pic>
      <p:pic>
        <p:nvPicPr>
          <p:cNvPr id="31754" name="Picture 4"/>
          <p:cNvPicPr>
            <a:picLocks noChangeAspect="1" noChangeArrowheads="1"/>
          </p:cNvPicPr>
          <p:nvPr/>
        </p:nvPicPr>
        <p:blipFill>
          <a:blip r:embed="rId8"/>
          <a:srcRect/>
          <a:stretch>
            <a:fillRect/>
          </a:stretch>
        </p:blipFill>
        <p:spPr bwMode="auto">
          <a:xfrm>
            <a:off x="3343275" y="4449763"/>
            <a:ext cx="3057525" cy="884237"/>
          </a:xfrm>
          <a:prstGeom prst="rect">
            <a:avLst/>
          </a:prstGeom>
          <a:noFill/>
          <a:ln w="9525">
            <a:noFill/>
            <a:miter lim="800000"/>
            <a:headEnd/>
            <a:tailEnd/>
          </a:ln>
        </p:spPr>
      </p:pic>
      <p:pic>
        <p:nvPicPr>
          <p:cNvPr id="31755" name="Picture 5"/>
          <p:cNvPicPr>
            <a:picLocks noChangeAspect="1" noChangeArrowheads="1"/>
          </p:cNvPicPr>
          <p:nvPr/>
        </p:nvPicPr>
        <p:blipFill>
          <a:blip r:embed="rId9"/>
          <a:srcRect/>
          <a:stretch>
            <a:fillRect/>
          </a:stretch>
        </p:blipFill>
        <p:spPr bwMode="auto">
          <a:xfrm>
            <a:off x="676275" y="2857500"/>
            <a:ext cx="2600325" cy="1790700"/>
          </a:xfrm>
          <a:prstGeom prst="rect">
            <a:avLst/>
          </a:prstGeom>
          <a:noFill/>
          <a:ln w="9525">
            <a:noFill/>
            <a:miter lim="800000"/>
            <a:headEnd/>
            <a:tailEnd/>
          </a:ln>
        </p:spPr>
      </p:pic>
      <p:pic>
        <p:nvPicPr>
          <p:cNvPr id="31756" name="Picture 7"/>
          <p:cNvPicPr>
            <a:picLocks noChangeAspect="1" noChangeArrowheads="1"/>
          </p:cNvPicPr>
          <p:nvPr/>
        </p:nvPicPr>
        <p:blipFill>
          <a:blip r:embed="rId10"/>
          <a:srcRect/>
          <a:stretch>
            <a:fillRect/>
          </a:stretch>
        </p:blipFill>
        <p:spPr bwMode="auto">
          <a:xfrm>
            <a:off x="152400" y="3962400"/>
            <a:ext cx="1524000" cy="1579563"/>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09522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t> Solution:  Scalable Production Process</a:t>
            </a:r>
            <a:endParaRPr lang="en-US" dirty="0"/>
          </a:p>
        </p:txBody>
      </p:sp>
      <p:pic>
        <p:nvPicPr>
          <p:cNvPr id="33798"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pic>
        <p:nvPicPr>
          <p:cNvPr id="33799" name="Picture 2"/>
          <p:cNvPicPr>
            <a:picLocks noChangeAspect="1" noChangeArrowheads="1"/>
          </p:cNvPicPr>
          <p:nvPr/>
        </p:nvPicPr>
        <p:blipFill>
          <a:blip r:embed="rId6"/>
          <a:srcRect l="6667" t="15427" r="8000" b="11845"/>
          <a:stretch>
            <a:fillRect/>
          </a:stretch>
        </p:blipFill>
        <p:spPr bwMode="auto">
          <a:xfrm>
            <a:off x="7016750" y="3935413"/>
            <a:ext cx="1974850" cy="1398587"/>
          </a:xfrm>
          <a:prstGeom prst="rect">
            <a:avLst/>
          </a:prstGeom>
          <a:noFill/>
          <a:ln w="9525">
            <a:solidFill>
              <a:schemeClr val="tx1"/>
            </a:solidFill>
            <a:miter lim="800000"/>
            <a:headEnd/>
            <a:tailEnd/>
          </a:ln>
        </p:spPr>
      </p:pic>
      <p:sp>
        <p:nvSpPr>
          <p:cNvPr id="10" name="Right Arrow 9"/>
          <p:cNvSpPr/>
          <p:nvPr/>
        </p:nvSpPr>
        <p:spPr bwMode="auto">
          <a:xfrm>
            <a:off x="6435725" y="4440238"/>
            <a:ext cx="539750" cy="315912"/>
          </a:xfrm>
          <a:prstGeom prst="rightArrow">
            <a:avLst>
              <a:gd name="adj1" fmla="val 50000"/>
              <a:gd name="adj2" fmla="val 41667"/>
            </a:avLst>
          </a:prstGeom>
          <a:solidFill>
            <a:srgbClr val="FF0000"/>
          </a:solidFill>
          <a:ln w="9525" cap="flat" cmpd="sng" algn="ctr">
            <a:solidFill>
              <a:schemeClr val="tx1">
                <a:lumMod val="85000"/>
                <a:lumOff val="15000"/>
              </a:schemeClr>
            </a:solidFill>
            <a:prstDash val="solid"/>
            <a:round/>
            <a:headEnd type="none" w="med" len="med"/>
            <a:tailEnd type="none" w="med" len="med"/>
          </a:ln>
          <a:effectLst/>
        </p:spPr>
        <p:txBody>
          <a:bodyPr>
            <a:spAutoFit/>
          </a:bodyPr>
          <a:lstStyle/>
          <a:p>
            <a:pPr marL="342900" indent="-342900">
              <a:defRPr/>
            </a:pPr>
            <a:endParaRPr lang="en-US">
              <a:solidFill>
                <a:prstClr val="black"/>
              </a:solidFill>
              <a:effectLst>
                <a:outerShdw blurRad="38100" dist="38100" dir="2700000" algn="tl">
                  <a:srgbClr val="FFFFFF"/>
                </a:outerShdw>
              </a:effectLst>
            </a:endParaRPr>
          </a:p>
        </p:txBody>
      </p:sp>
      <p:pic>
        <p:nvPicPr>
          <p:cNvPr id="33801" name="Picture 3" descr="figure_2_continuous_"/>
          <p:cNvPicPr>
            <a:picLocks noChangeAspect="1" noChangeArrowheads="1"/>
          </p:cNvPicPr>
          <p:nvPr/>
        </p:nvPicPr>
        <p:blipFill>
          <a:blip r:embed="rId7"/>
          <a:srcRect t="5504" b="50468"/>
          <a:stretch>
            <a:fillRect/>
          </a:stretch>
        </p:blipFill>
        <p:spPr bwMode="auto">
          <a:xfrm>
            <a:off x="4516438" y="1447800"/>
            <a:ext cx="4454525" cy="1925638"/>
          </a:xfrm>
          <a:prstGeom prst="rect">
            <a:avLst/>
          </a:prstGeom>
          <a:noFill/>
          <a:ln w="9525">
            <a:solidFill>
              <a:schemeClr val="tx1"/>
            </a:solidFill>
            <a:miter lim="800000"/>
            <a:headEnd/>
            <a:tailEnd/>
          </a:ln>
        </p:spPr>
      </p:pic>
      <p:pic>
        <p:nvPicPr>
          <p:cNvPr id="33802" name="Picture 67" descr="C:\Documents and Settings\Zhengtang\My Documents\PENN\papers\graphene device electropolishing\draft 1\Figure S2.jpg"/>
          <p:cNvPicPr>
            <a:picLocks noChangeAspect="1" noChangeArrowheads="1"/>
          </p:cNvPicPr>
          <p:nvPr/>
        </p:nvPicPr>
        <p:blipFill>
          <a:blip r:embed="rId8"/>
          <a:srcRect/>
          <a:stretch>
            <a:fillRect/>
          </a:stretch>
        </p:blipFill>
        <p:spPr bwMode="auto">
          <a:xfrm>
            <a:off x="4445000" y="3900488"/>
            <a:ext cx="1971675" cy="1431925"/>
          </a:xfrm>
          <a:prstGeom prst="rect">
            <a:avLst/>
          </a:prstGeom>
          <a:noFill/>
          <a:ln w="9525">
            <a:solidFill>
              <a:schemeClr val="tx1"/>
            </a:solidFill>
            <a:miter lim="800000"/>
            <a:headEnd/>
            <a:tailEnd/>
          </a:ln>
        </p:spPr>
      </p:pic>
      <p:cxnSp>
        <p:nvCxnSpPr>
          <p:cNvPr id="33803" name="Straight Connector 16"/>
          <p:cNvCxnSpPr>
            <a:cxnSpLocks noChangeShapeType="1"/>
          </p:cNvCxnSpPr>
          <p:nvPr/>
        </p:nvCxnSpPr>
        <p:spPr bwMode="auto">
          <a:xfrm>
            <a:off x="76200" y="2024063"/>
            <a:ext cx="914400" cy="914400"/>
          </a:xfrm>
          <a:prstGeom prst="line">
            <a:avLst/>
          </a:prstGeom>
          <a:noFill/>
          <a:ln w="9525">
            <a:noFill/>
            <a:round/>
            <a:headEnd/>
            <a:tailEnd/>
          </a:ln>
        </p:spPr>
      </p:cxnSp>
      <p:sp>
        <p:nvSpPr>
          <p:cNvPr id="33804" name="Rectangle 13"/>
          <p:cNvSpPr>
            <a:spLocks noChangeArrowheads="1"/>
          </p:cNvSpPr>
          <p:nvPr/>
        </p:nvSpPr>
        <p:spPr bwMode="auto">
          <a:xfrm>
            <a:off x="138113" y="1143000"/>
            <a:ext cx="4129087" cy="4031873"/>
          </a:xfrm>
          <a:prstGeom prst="rect">
            <a:avLst/>
          </a:prstGeom>
          <a:noFill/>
          <a:ln w="9525">
            <a:solidFill>
              <a:schemeClr val="tx1"/>
            </a:solidFill>
            <a:miter lim="800000"/>
            <a:headEnd/>
            <a:tailEnd/>
          </a:ln>
        </p:spPr>
        <p:txBody>
          <a:bodyPr>
            <a:spAutoFit/>
          </a:bodyPr>
          <a:lstStyle/>
          <a:p>
            <a:pPr fontAlgn="base">
              <a:spcBef>
                <a:spcPct val="0"/>
              </a:spcBef>
              <a:spcAft>
                <a:spcPct val="0"/>
              </a:spcAft>
            </a:pPr>
            <a:r>
              <a:rPr lang="en-US" sz="2400" dirty="0">
                <a:solidFill>
                  <a:prstClr val="black"/>
                </a:solidFill>
                <a:latin typeface="Calibri"/>
                <a:ea typeface="ＭＳ Ｐゴシック"/>
                <a:cs typeface="Calibri"/>
              </a:rPr>
              <a:t>Our Patent-Pending   APCVD </a:t>
            </a:r>
            <a:r>
              <a:rPr lang="en-US" sz="2400" dirty="0" err="1">
                <a:solidFill>
                  <a:prstClr val="black"/>
                </a:solidFill>
                <a:latin typeface="Calibri"/>
                <a:ea typeface="ＭＳ Ｐゴシック"/>
                <a:cs typeface="Calibri"/>
              </a:rPr>
              <a:t>Graphene</a:t>
            </a:r>
            <a:r>
              <a:rPr lang="en-US" sz="2400" dirty="0">
                <a:solidFill>
                  <a:prstClr val="black"/>
                </a:solidFill>
                <a:latin typeface="Calibri"/>
                <a:ea typeface="ＭＳ Ｐゴシック"/>
                <a:cs typeface="Calibri"/>
              </a:rPr>
              <a:t> Production Process</a:t>
            </a:r>
            <a:r>
              <a:rPr lang="en-US" sz="2400" u="sng" dirty="0">
                <a:solidFill>
                  <a:prstClr val="black"/>
                </a:solidFill>
                <a:latin typeface="Calibri"/>
                <a:ea typeface="ＭＳ Ｐゴシック"/>
                <a:cs typeface="Calibri"/>
              </a:rPr>
              <a:t>:</a:t>
            </a:r>
          </a:p>
          <a:p>
            <a:pPr fontAlgn="base">
              <a:spcBef>
                <a:spcPct val="0"/>
              </a:spcBef>
              <a:spcAft>
                <a:spcPct val="0"/>
              </a:spcAft>
            </a:pPr>
            <a:endParaRPr lang="en-US" sz="400" u="sng" dirty="0">
              <a:solidFill>
                <a:prstClr val="black"/>
              </a:solidFill>
              <a:latin typeface="Calibri"/>
              <a:ea typeface="ＭＳ Ｐゴシック"/>
              <a:cs typeface="Calibri"/>
            </a:endParaRPr>
          </a:p>
          <a:p>
            <a:pPr fontAlgn="base">
              <a:spcBef>
                <a:spcPct val="0"/>
              </a:spcBef>
              <a:spcAft>
                <a:spcPct val="0"/>
              </a:spcAft>
            </a:pPr>
            <a:endParaRPr lang="en-US" sz="400" dirty="0">
              <a:solidFill>
                <a:prstClr val="black"/>
              </a:solidFill>
              <a:latin typeface="Calibri"/>
              <a:ea typeface="ＭＳ Ｐゴシック"/>
              <a:cs typeface="Calibri"/>
            </a:endParaRPr>
          </a:p>
          <a:p>
            <a:pPr fontAlgn="base">
              <a:spcBef>
                <a:spcPct val="0"/>
              </a:spcBef>
              <a:spcAft>
                <a:spcPct val="0"/>
              </a:spcAft>
              <a:buFont typeface="Arial" charset="0"/>
              <a:buChar char="•"/>
            </a:pPr>
            <a:r>
              <a:rPr lang="en-US" sz="2000" dirty="0">
                <a:solidFill>
                  <a:prstClr val="black"/>
                </a:solidFill>
                <a:latin typeface="Calibri"/>
                <a:cs typeface="Calibri"/>
              </a:rPr>
              <a:t>Operates at </a:t>
            </a:r>
            <a:r>
              <a:rPr lang="en-US" sz="2000" b="1" u="sng" dirty="0">
                <a:solidFill>
                  <a:srgbClr val="FF0000"/>
                </a:solidFill>
                <a:latin typeface="Calibri"/>
                <a:cs typeface="Calibri"/>
              </a:rPr>
              <a:t>ambient pressure</a:t>
            </a:r>
            <a:r>
              <a:rPr lang="en-US" sz="2000" dirty="0">
                <a:solidFill>
                  <a:prstClr val="black"/>
                </a:solidFill>
                <a:latin typeface="Calibri"/>
                <a:cs typeface="Calibri"/>
              </a:rPr>
              <a:t>, reducing cost enabling flexible design</a:t>
            </a:r>
          </a:p>
          <a:p>
            <a:pPr fontAlgn="base">
              <a:spcBef>
                <a:spcPct val="0"/>
              </a:spcBef>
              <a:spcAft>
                <a:spcPct val="0"/>
              </a:spcAft>
              <a:buFont typeface="Arial" charset="0"/>
              <a:buChar char="•"/>
            </a:pPr>
            <a:r>
              <a:rPr lang="en-US" sz="2000" dirty="0">
                <a:solidFill>
                  <a:prstClr val="black"/>
                </a:solidFill>
                <a:latin typeface="Calibri"/>
                <a:cs typeface="Calibri"/>
              </a:rPr>
              <a:t>Industrial scale, continuous roll-to-roll production possible</a:t>
            </a:r>
          </a:p>
          <a:p>
            <a:pPr fontAlgn="base">
              <a:spcBef>
                <a:spcPct val="0"/>
              </a:spcBef>
              <a:spcAft>
                <a:spcPct val="0"/>
              </a:spcAft>
              <a:buFont typeface="Arial" charset="0"/>
              <a:buChar char="•"/>
            </a:pPr>
            <a:r>
              <a:rPr lang="en-US" sz="2000" dirty="0" err="1">
                <a:solidFill>
                  <a:prstClr val="black"/>
                </a:solidFill>
                <a:latin typeface="Calibri"/>
                <a:cs typeface="Calibri"/>
              </a:rPr>
              <a:t>Graphene</a:t>
            </a:r>
            <a:r>
              <a:rPr lang="en-US" sz="2000" dirty="0">
                <a:solidFill>
                  <a:prstClr val="black"/>
                </a:solidFill>
                <a:latin typeface="Calibri"/>
                <a:cs typeface="Calibri"/>
              </a:rPr>
              <a:t> sheet size limited only by CVD furnace dimensions</a:t>
            </a:r>
          </a:p>
          <a:p>
            <a:pPr fontAlgn="base">
              <a:spcBef>
                <a:spcPct val="0"/>
              </a:spcBef>
              <a:spcAft>
                <a:spcPct val="0"/>
              </a:spcAft>
              <a:buFont typeface="Arial" charset="0"/>
              <a:buChar char="•"/>
            </a:pPr>
            <a:r>
              <a:rPr lang="en-US" sz="2000" dirty="0">
                <a:solidFill>
                  <a:prstClr val="black"/>
                </a:solidFill>
                <a:latin typeface="Calibri"/>
                <a:ea typeface="ＭＳ Ｐゴシック"/>
                <a:cs typeface="Calibri"/>
              </a:rPr>
              <a:t>Same or better quality vis-à-vis LPCVD </a:t>
            </a:r>
            <a:r>
              <a:rPr lang="en-US" sz="2000" dirty="0" err="1">
                <a:solidFill>
                  <a:prstClr val="black"/>
                </a:solidFill>
                <a:latin typeface="Calibri"/>
                <a:ea typeface="ＭＳ Ｐゴシック"/>
                <a:cs typeface="Calibri"/>
              </a:rPr>
              <a:t>graphene</a:t>
            </a:r>
            <a:endParaRPr lang="en-US" sz="2000" dirty="0">
              <a:solidFill>
                <a:prstClr val="black"/>
              </a:solidFill>
              <a:latin typeface="Calibri"/>
              <a:cs typeface="Calibri"/>
            </a:endParaRPr>
          </a:p>
          <a:p>
            <a:pPr fontAlgn="base">
              <a:spcBef>
                <a:spcPct val="0"/>
              </a:spcBef>
              <a:spcAft>
                <a:spcPct val="0"/>
              </a:spcAft>
              <a:buFont typeface="Arial" charset="0"/>
              <a:buChar char="•"/>
            </a:pPr>
            <a:r>
              <a:rPr lang="en-US" sz="2000" dirty="0" err="1">
                <a:solidFill>
                  <a:prstClr val="black"/>
                </a:solidFill>
                <a:latin typeface="Calibri"/>
                <a:cs typeface="Calibri"/>
              </a:rPr>
              <a:t>Graphene</a:t>
            </a:r>
            <a:r>
              <a:rPr lang="en-US" sz="2000" dirty="0">
                <a:solidFill>
                  <a:prstClr val="black"/>
                </a:solidFill>
                <a:latin typeface="Calibri"/>
                <a:cs typeface="Calibri"/>
              </a:rPr>
              <a:t> growth at 900-1000 °C, lower than other methods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825905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t> Market:  Size and Growth</a:t>
            </a:r>
            <a:endParaRPr lang="en-US" dirty="0"/>
          </a:p>
        </p:txBody>
      </p:sp>
      <p:pic>
        <p:nvPicPr>
          <p:cNvPr id="30726"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30727" name="Text Box 17"/>
          <p:cNvSpPr txBox="1">
            <a:spLocks noChangeArrowheads="1"/>
          </p:cNvSpPr>
          <p:nvPr/>
        </p:nvSpPr>
        <p:spPr bwMode="auto">
          <a:xfrm>
            <a:off x="533400" y="1035050"/>
            <a:ext cx="7321550" cy="1908175"/>
          </a:xfrm>
          <a:prstGeom prst="rect">
            <a:avLst/>
          </a:prstGeom>
          <a:noFill/>
          <a:ln w="9525">
            <a:noFill/>
            <a:miter lim="800000"/>
            <a:headEnd/>
            <a:tailEnd/>
          </a:ln>
        </p:spPr>
        <p:txBody>
          <a:bodyPr lIns="91413" tIns="45706" rIns="91413" bIns="45706">
            <a:spAutoFit/>
          </a:bodyPr>
          <a:lstStyle/>
          <a:p>
            <a:pPr fontAlgn="base">
              <a:spcBef>
                <a:spcPct val="0"/>
              </a:spcBef>
              <a:spcAft>
                <a:spcPct val="0"/>
              </a:spcAft>
            </a:pPr>
            <a:r>
              <a:rPr lang="en-US" sz="1600" b="1">
                <a:solidFill>
                  <a:prstClr val="black"/>
                </a:solidFill>
                <a:latin typeface="Arial" charset="0"/>
                <a:ea typeface="ＭＳ Ｐゴシック"/>
                <a:cs typeface="ＭＳ Ｐゴシック"/>
              </a:rPr>
              <a:t>Nascent Graphene Market is Ready to Explode:</a:t>
            </a:r>
          </a:p>
          <a:p>
            <a:pPr fontAlgn="base">
              <a:spcBef>
                <a:spcPct val="0"/>
              </a:spcBef>
              <a:spcAft>
                <a:spcPct val="0"/>
              </a:spcAft>
            </a:pPr>
            <a:r>
              <a:rPr lang="en-US" sz="1600" b="1">
                <a:solidFill>
                  <a:prstClr val="black"/>
                </a:solidFill>
                <a:latin typeface="Arial" charset="0"/>
                <a:ea typeface="ＭＳ Ｐゴシック"/>
                <a:cs typeface="ＭＳ Ｐゴシック"/>
              </a:rPr>
              <a:t>Commercial Scale Production will be  Catalyst</a:t>
            </a:r>
          </a:p>
          <a:p>
            <a:pPr fontAlgn="base">
              <a:spcBef>
                <a:spcPct val="0"/>
              </a:spcBef>
              <a:spcAft>
                <a:spcPct val="0"/>
              </a:spcAft>
            </a:pPr>
            <a:endParaRPr lang="en-US" sz="800" b="1">
              <a:solidFill>
                <a:prstClr val="black"/>
              </a:solidFill>
              <a:latin typeface="Arial" charset="0"/>
              <a:ea typeface="ＭＳ Ｐゴシック"/>
              <a:cs typeface="ＭＳ Ｐゴシック"/>
            </a:endParaRPr>
          </a:p>
          <a:p>
            <a:pPr marL="342900" lvl="1" indent="-165100" fontAlgn="base">
              <a:spcBef>
                <a:spcPct val="0"/>
              </a:spcBef>
              <a:spcAft>
                <a:spcPct val="0"/>
              </a:spcAft>
              <a:buFontTx/>
              <a:buChar char="•"/>
            </a:pPr>
            <a:r>
              <a:rPr lang="en-US" sz="1300" b="1">
                <a:solidFill>
                  <a:prstClr val="black"/>
                </a:solidFill>
                <a:latin typeface="Arial" charset="0"/>
                <a:ea typeface="ＭＳ Ｐゴシック"/>
                <a:cs typeface="ＭＳ Ｐゴシック"/>
              </a:rPr>
              <a:t>Thin, Flexible Displays</a:t>
            </a:r>
          </a:p>
          <a:p>
            <a:pPr marL="342900" lvl="1" indent="-165100" fontAlgn="base">
              <a:spcBef>
                <a:spcPct val="0"/>
              </a:spcBef>
              <a:spcAft>
                <a:spcPct val="0"/>
              </a:spcAft>
              <a:buFontTx/>
              <a:buChar char="•"/>
            </a:pPr>
            <a:r>
              <a:rPr lang="en-US" sz="1300" b="1">
                <a:solidFill>
                  <a:prstClr val="black"/>
                </a:solidFill>
                <a:latin typeface="Arial" charset="0"/>
                <a:ea typeface="ＭＳ Ｐゴシック"/>
                <a:cs typeface="ＭＳ Ｐゴシック"/>
              </a:rPr>
              <a:t>Solar Thin Film</a:t>
            </a:r>
          </a:p>
          <a:p>
            <a:pPr marL="342900" lvl="1" indent="-165100" fontAlgn="base">
              <a:spcBef>
                <a:spcPct val="0"/>
              </a:spcBef>
              <a:spcAft>
                <a:spcPct val="0"/>
              </a:spcAft>
              <a:buFontTx/>
              <a:buChar char="•"/>
            </a:pPr>
            <a:r>
              <a:rPr lang="en-US" sz="1300" b="1">
                <a:solidFill>
                  <a:prstClr val="black"/>
                </a:solidFill>
                <a:latin typeface="Arial" charset="0"/>
                <a:ea typeface="ＭＳ Ｐゴシック"/>
                <a:cs typeface="ＭＳ Ｐゴシック"/>
              </a:rPr>
              <a:t>Touch Screens</a:t>
            </a:r>
          </a:p>
          <a:p>
            <a:pPr marL="342900" lvl="1" indent="-165100" fontAlgn="base">
              <a:spcBef>
                <a:spcPct val="0"/>
              </a:spcBef>
              <a:spcAft>
                <a:spcPct val="0"/>
              </a:spcAft>
              <a:buFontTx/>
              <a:buChar char="•"/>
            </a:pPr>
            <a:r>
              <a:rPr lang="en-US" sz="1300" b="1">
                <a:solidFill>
                  <a:prstClr val="black"/>
                </a:solidFill>
                <a:latin typeface="Arial" charset="0"/>
                <a:ea typeface="ＭＳ Ｐゴシック"/>
                <a:cs typeface="ＭＳ Ｐゴシック"/>
              </a:rPr>
              <a:t>Thermal Management for Electronics</a:t>
            </a:r>
          </a:p>
          <a:p>
            <a:pPr marL="342900" lvl="1" indent="-165100" fontAlgn="base">
              <a:spcBef>
                <a:spcPct val="0"/>
              </a:spcBef>
              <a:spcAft>
                <a:spcPct val="0"/>
              </a:spcAft>
              <a:buFontTx/>
              <a:buChar char="•"/>
            </a:pPr>
            <a:r>
              <a:rPr lang="en-US" sz="1300" b="1">
                <a:solidFill>
                  <a:prstClr val="black"/>
                </a:solidFill>
                <a:latin typeface="Arial" charset="0"/>
                <a:ea typeface="ＭＳ Ｐゴシック"/>
                <a:cs typeface="ＭＳ Ｐゴシック"/>
              </a:rPr>
              <a:t>Basic Materials and Research</a:t>
            </a:r>
          </a:p>
          <a:p>
            <a:pPr marL="342900" lvl="1" indent="-165100" fontAlgn="base">
              <a:spcBef>
                <a:spcPct val="0"/>
              </a:spcBef>
              <a:spcAft>
                <a:spcPct val="0"/>
              </a:spcAft>
              <a:buFontTx/>
              <a:buChar char="•"/>
            </a:pPr>
            <a:r>
              <a:rPr lang="en-US" sz="1300" b="1">
                <a:solidFill>
                  <a:prstClr val="black"/>
                </a:solidFill>
                <a:latin typeface="Arial" charset="0"/>
                <a:ea typeface="ＭＳ Ｐゴシック"/>
                <a:cs typeface="ＭＳ Ｐゴシック"/>
              </a:rPr>
              <a:t>Microscopy (TEM) Sample Supports</a:t>
            </a:r>
          </a:p>
        </p:txBody>
      </p:sp>
      <p:sp>
        <p:nvSpPr>
          <p:cNvPr id="7" name="Oval 3"/>
          <p:cNvSpPr>
            <a:spLocks noChangeArrowheads="1"/>
          </p:cNvSpPr>
          <p:nvPr/>
        </p:nvSpPr>
        <p:spPr bwMode="auto">
          <a:xfrm>
            <a:off x="5868988" y="1219200"/>
            <a:ext cx="3198812" cy="3198813"/>
          </a:xfrm>
          <a:prstGeom prst="ellipse">
            <a:avLst/>
          </a:prstGeom>
          <a:gradFill rotWithShape="1">
            <a:gsLst>
              <a:gs pos="0">
                <a:schemeClr val="hlink">
                  <a:gamma/>
                  <a:tint val="15686"/>
                  <a:invGamma/>
                </a:schemeClr>
              </a:gs>
              <a:gs pos="100000">
                <a:schemeClr val="hlink"/>
              </a:gs>
            </a:gsLst>
            <a:path path="shape">
              <a:fillToRect l="50000" t="50000" r="50000" b="50000"/>
            </a:path>
          </a:gradFill>
          <a:ln w="19050">
            <a:solidFill>
              <a:srgbClr val="193D85"/>
            </a:solidFill>
            <a:miter lim="800000"/>
            <a:headEnd/>
            <a:tailEnd/>
          </a:ln>
        </p:spPr>
        <p:txBody>
          <a:bodyPr wrap="none" lIns="91413" tIns="45706" rIns="91413" bIns="45706" anchor="ctr"/>
          <a:lstStyle/>
          <a:p>
            <a:pPr algn="ctr">
              <a:defRPr/>
            </a:pPr>
            <a:endParaRPr lang="en-US" dirty="0">
              <a:solidFill>
                <a:srgbClr val="FFFFFF"/>
              </a:solidFill>
              <a:latin typeface="Arial" charset="0"/>
            </a:endParaRPr>
          </a:p>
        </p:txBody>
      </p:sp>
      <p:sp>
        <p:nvSpPr>
          <p:cNvPr id="9" name="Oval 5"/>
          <p:cNvSpPr>
            <a:spLocks noChangeArrowheads="1"/>
          </p:cNvSpPr>
          <p:nvPr/>
        </p:nvSpPr>
        <p:spPr bwMode="auto">
          <a:xfrm>
            <a:off x="3886200" y="1600200"/>
            <a:ext cx="2514600" cy="2514600"/>
          </a:xfrm>
          <a:prstGeom prst="ellipse">
            <a:avLst/>
          </a:prstGeom>
          <a:gradFill rotWithShape="1">
            <a:gsLst>
              <a:gs pos="0">
                <a:schemeClr val="accent1">
                  <a:gamma/>
                  <a:tint val="25490"/>
                  <a:invGamma/>
                </a:schemeClr>
              </a:gs>
              <a:gs pos="100000">
                <a:schemeClr val="accent1"/>
              </a:gs>
            </a:gsLst>
            <a:path path="shape">
              <a:fillToRect l="50000" t="50000" r="50000" b="50000"/>
            </a:path>
          </a:gradFill>
          <a:ln w="9525">
            <a:solidFill>
              <a:schemeClr val="tx1"/>
            </a:solidFill>
            <a:miter lim="800000"/>
            <a:headEnd/>
            <a:tailEnd/>
          </a:ln>
        </p:spPr>
        <p:txBody>
          <a:bodyPr wrap="none" lIns="91413" tIns="45706" rIns="91413" bIns="45706" anchor="ctr"/>
          <a:lstStyle/>
          <a:p>
            <a:pPr>
              <a:defRPr/>
            </a:pPr>
            <a:endParaRPr lang="en-US">
              <a:solidFill>
                <a:prstClr val="black"/>
              </a:solidFill>
              <a:latin typeface="Arial" charset="0"/>
            </a:endParaRPr>
          </a:p>
        </p:txBody>
      </p:sp>
      <p:sp>
        <p:nvSpPr>
          <p:cNvPr id="30730" name="Line 7"/>
          <p:cNvSpPr>
            <a:spLocks noChangeShapeType="1"/>
          </p:cNvSpPr>
          <p:nvPr/>
        </p:nvSpPr>
        <p:spPr bwMode="auto">
          <a:xfrm>
            <a:off x="550863" y="5418138"/>
            <a:ext cx="7907337" cy="7937"/>
          </a:xfrm>
          <a:prstGeom prst="line">
            <a:avLst/>
          </a:prstGeom>
          <a:noFill/>
          <a:ln w="28575">
            <a:solidFill>
              <a:schemeClr val="tx1"/>
            </a:solidFill>
            <a:miter lim="800000"/>
            <a:headEnd/>
            <a:tailEnd type="triangle" w="med" len="med"/>
          </a:ln>
        </p:spPr>
        <p:txBody>
          <a:bodyPr wrap="none"/>
          <a:lstStyle/>
          <a:p>
            <a:pPr fontAlgn="base">
              <a:spcBef>
                <a:spcPct val="0"/>
              </a:spcBef>
              <a:spcAft>
                <a:spcPct val="0"/>
              </a:spcAft>
            </a:pPr>
            <a:endParaRPr lang="en-US">
              <a:solidFill>
                <a:prstClr val="black"/>
              </a:solidFill>
              <a:latin typeface="Arial" charset="0"/>
            </a:endParaRPr>
          </a:p>
        </p:txBody>
      </p:sp>
      <p:sp>
        <p:nvSpPr>
          <p:cNvPr id="30731" name="Text Box 8"/>
          <p:cNvSpPr txBox="1">
            <a:spLocks noChangeArrowheads="1"/>
          </p:cNvSpPr>
          <p:nvPr/>
        </p:nvSpPr>
        <p:spPr bwMode="auto">
          <a:xfrm>
            <a:off x="1066800" y="5356225"/>
            <a:ext cx="696913" cy="369888"/>
          </a:xfrm>
          <a:prstGeom prst="rect">
            <a:avLst/>
          </a:prstGeom>
          <a:noFill/>
          <a:ln w="9525">
            <a:noFill/>
            <a:miter lim="800000"/>
            <a:headEnd/>
            <a:tailEnd/>
          </a:ln>
        </p:spPr>
        <p:txBody>
          <a:bodyPr wrap="none" lIns="91413" tIns="45706" rIns="91413" bIns="45706">
            <a:spAutoFit/>
          </a:bodyPr>
          <a:lstStyle/>
          <a:p>
            <a:pPr fontAlgn="base">
              <a:spcBef>
                <a:spcPct val="0"/>
              </a:spcBef>
              <a:spcAft>
                <a:spcPct val="0"/>
              </a:spcAft>
            </a:pPr>
            <a:r>
              <a:rPr lang="en-US" b="1">
                <a:solidFill>
                  <a:srgbClr val="FF0000"/>
                </a:solidFill>
                <a:latin typeface="Arial" charset="0"/>
                <a:ea typeface="ＭＳ Ｐゴシック"/>
                <a:cs typeface="ＭＳ Ｐゴシック"/>
              </a:rPr>
              <a:t>2012</a:t>
            </a:r>
          </a:p>
        </p:txBody>
      </p:sp>
      <p:sp>
        <p:nvSpPr>
          <p:cNvPr id="30732" name="Text Box 9"/>
          <p:cNvSpPr txBox="1">
            <a:spLocks noChangeArrowheads="1"/>
          </p:cNvSpPr>
          <p:nvPr/>
        </p:nvSpPr>
        <p:spPr bwMode="auto">
          <a:xfrm>
            <a:off x="6142038" y="5356225"/>
            <a:ext cx="696912" cy="369888"/>
          </a:xfrm>
          <a:prstGeom prst="rect">
            <a:avLst/>
          </a:prstGeom>
          <a:noFill/>
          <a:ln w="9525">
            <a:noFill/>
            <a:miter lim="800000"/>
            <a:headEnd/>
            <a:tailEnd/>
          </a:ln>
        </p:spPr>
        <p:txBody>
          <a:bodyPr wrap="none" lIns="91413" tIns="45706" rIns="91413" bIns="45706">
            <a:spAutoFit/>
          </a:bodyPr>
          <a:lstStyle/>
          <a:p>
            <a:pPr fontAlgn="base">
              <a:spcBef>
                <a:spcPct val="0"/>
              </a:spcBef>
              <a:spcAft>
                <a:spcPct val="0"/>
              </a:spcAft>
            </a:pPr>
            <a:r>
              <a:rPr lang="en-US" b="1">
                <a:solidFill>
                  <a:srgbClr val="FF0000"/>
                </a:solidFill>
                <a:latin typeface="Arial" charset="0"/>
                <a:ea typeface="ＭＳ Ｐゴシック"/>
                <a:cs typeface="ＭＳ Ｐゴシック"/>
              </a:rPr>
              <a:t>2016</a:t>
            </a:r>
          </a:p>
        </p:txBody>
      </p:sp>
      <p:grpSp>
        <p:nvGrpSpPr>
          <p:cNvPr id="2" name="Group 2"/>
          <p:cNvGrpSpPr>
            <a:grpSpLocks/>
          </p:cNvGrpSpPr>
          <p:nvPr/>
        </p:nvGrpSpPr>
        <p:grpSpPr bwMode="auto">
          <a:xfrm>
            <a:off x="1055688" y="4519613"/>
            <a:ext cx="696912" cy="549275"/>
            <a:chOff x="893620" y="4519613"/>
            <a:chExt cx="697572" cy="548640"/>
          </a:xfrm>
        </p:grpSpPr>
        <p:sp>
          <p:nvSpPr>
            <p:cNvPr id="13" name="Oval 10"/>
            <p:cNvSpPr>
              <a:spLocks noChangeArrowheads="1"/>
            </p:cNvSpPr>
            <p:nvPr/>
          </p:nvSpPr>
          <p:spPr bwMode="auto">
            <a:xfrm>
              <a:off x="952413" y="4519613"/>
              <a:ext cx="548207" cy="548640"/>
            </a:xfrm>
            <a:prstGeom prst="ellipse">
              <a:avLst/>
            </a:prstGeom>
            <a:gradFill rotWithShape="1">
              <a:gsLst>
                <a:gs pos="0">
                  <a:schemeClr val="accent2">
                    <a:gamma/>
                    <a:tint val="28627"/>
                    <a:invGamma/>
                  </a:schemeClr>
                </a:gs>
                <a:gs pos="100000">
                  <a:schemeClr val="accent2"/>
                </a:gs>
              </a:gsLst>
              <a:path path="shape">
                <a:fillToRect l="50000" t="50000" r="50000" b="50000"/>
              </a:path>
            </a:gradFill>
            <a:ln w="9525">
              <a:solidFill>
                <a:schemeClr val="tx1"/>
              </a:solidFill>
              <a:miter lim="800000"/>
              <a:headEnd/>
              <a:tailEnd/>
            </a:ln>
          </p:spPr>
          <p:txBody>
            <a:bodyPr wrap="none" lIns="91413" tIns="45706" rIns="91413" bIns="45706" anchor="ctr"/>
            <a:lstStyle/>
            <a:p>
              <a:pPr>
                <a:defRPr/>
              </a:pPr>
              <a:endParaRPr lang="en-US">
                <a:solidFill>
                  <a:prstClr val="black"/>
                </a:solidFill>
                <a:latin typeface="Arial" charset="0"/>
              </a:endParaRPr>
            </a:p>
          </p:txBody>
        </p:sp>
        <p:sp>
          <p:nvSpPr>
            <p:cNvPr id="30746" name="Text Box 11"/>
            <p:cNvSpPr txBox="1">
              <a:spLocks noChangeArrowheads="1"/>
            </p:cNvSpPr>
            <p:nvPr/>
          </p:nvSpPr>
          <p:spPr bwMode="auto">
            <a:xfrm>
              <a:off x="893620" y="4648200"/>
              <a:ext cx="697572" cy="338526"/>
            </a:xfrm>
            <a:prstGeom prst="rect">
              <a:avLst/>
            </a:prstGeom>
            <a:noFill/>
            <a:ln w="9525">
              <a:noFill/>
              <a:miter lim="800000"/>
              <a:headEnd/>
              <a:tailEnd/>
            </a:ln>
          </p:spPr>
          <p:txBody>
            <a:bodyPr wrap="none" lIns="91413" tIns="45706" rIns="91413" bIns="45706">
              <a:spAutoFit/>
            </a:bodyPr>
            <a:lstStyle/>
            <a:p>
              <a:pPr fontAlgn="base">
                <a:spcBef>
                  <a:spcPct val="0"/>
                </a:spcBef>
                <a:spcAft>
                  <a:spcPct val="0"/>
                </a:spcAft>
              </a:pPr>
              <a:r>
                <a:rPr lang="en-US" sz="1600" b="1">
                  <a:solidFill>
                    <a:prstClr val="black"/>
                  </a:solidFill>
                  <a:latin typeface="Arial" charset="0"/>
                  <a:ea typeface="ＭＳ Ｐゴシック"/>
                  <a:cs typeface="ＭＳ Ｐゴシック"/>
                </a:rPr>
                <a:t>$52M</a:t>
              </a:r>
            </a:p>
          </p:txBody>
        </p:sp>
      </p:grpSp>
      <p:sp>
        <p:nvSpPr>
          <p:cNvPr id="30734" name="Text Box 12"/>
          <p:cNvSpPr txBox="1">
            <a:spLocks noChangeArrowheads="1"/>
          </p:cNvSpPr>
          <p:nvPr/>
        </p:nvSpPr>
        <p:spPr bwMode="auto">
          <a:xfrm>
            <a:off x="2276475" y="3733800"/>
            <a:ext cx="1450975" cy="1077913"/>
          </a:xfrm>
          <a:prstGeom prst="rect">
            <a:avLst/>
          </a:prstGeom>
          <a:noFill/>
          <a:ln w="9525">
            <a:noFill/>
            <a:miter lim="800000"/>
            <a:headEnd/>
            <a:tailEnd/>
          </a:ln>
        </p:spPr>
        <p:txBody>
          <a:bodyPr wrap="none" lIns="91413" tIns="45706" rIns="91413" bIns="45706">
            <a:spAutoFit/>
          </a:bodyPr>
          <a:lstStyle/>
          <a:p>
            <a:pPr fontAlgn="base">
              <a:spcBef>
                <a:spcPct val="0"/>
              </a:spcBef>
              <a:spcAft>
                <a:spcPct val="0"/>
              </a:spcAft>
            </a:pPr>
            <a:r>
              <a:rPr lang="en-US" sz="1600" b="1">
                <a:solidFill>
                  <a:prstClr val="black"/>
                </a:solidFill>
                <a:latin typeface="Arial" charset="0"/>
                <a:ea typeface="ＭＳ Ｐゴシック"/>
                <a:cs typeface="ＭＳ Ｐゴシック"/>
              </a:rPr>
              <a:t>Market for </a:t>
            </a:r>
          </a:p>
          <a:p>
            <a:pPr fontAlgn="base">
              <a:spcBef>
                <a:spcPct val="0"/>
              </a:spcBef>
              <a:spcAft>
                <a:spcPct val="0"/>
              </a:spcAft>
            </a:pPr>
            <a:r>
              <a:rPr lang="en-US" sz="1600" b="1">
                <a:solidFill>
                  <a:prstClr val="black"/>
                </a:solidFill>
                <a:latin typeface="Arial" charset="0"/>
                <a:ea typeface="ＭＳ Ｐゴシック"/>
                <a:cs typeface="ＭＳ Ｐゴシック"/>
              </a:rPr>
              <a:t>Graphene</a:t>
            </a:r>
          </a:p>
          <a:p>
            <a:pPr fontAlgn="base">
              <a:spcBef>
                <a:spcPct val="0"/>
              </a:spcBef>
              <a:spcAft>
                <a:spcPct val="0"/>
              </a:spcAft>
            </a:pPr>
            <a:r>
              <a:rPr lang="en-US" sz="1600" b="1">
                <a:solidFill>
                  <a:prstClr val="black"/>
                </a:solidFill>
                <a:latin typeface="Arial" charset="0"/>
                <a:ea typeface="ＭＳ Ｐゴシック"/>
                <a:cs typeface="ＭＳ Ｐゴシック"/>
              </a:rPr>
              <a:t>Films/Sheets</a:t>
            </a:r>
          </a:p>
          <a:p>
            <a:pPr fontAlgn="base">
              <a:spcBef>
                <a:spcPct val="0"/>
              </a:spcBef>
              <a:spcAft>
                <a:spcPct val="0"/>
              </a:spcAft>
            </a:pPr>
            <a:endParaRPr lang="en-US" sz="1600" b="1">
              <a:solidFill>
                <a:prstClr val="black"/>
              </a:solidFill>
              <a:latin typeface="Arial" charset="0"/>
              <a:ea typeface="ＭＳ Ｐゴシック"/>
              <a:cs typeface="ＭＳ Ｐゴシック"/>
            </a:endParaRPr>
          </a:p>
        </p:txBody>
      </p:sp>
      <p:sp>
        <p:nvSpPr>
          <p:cNvPr id="30735" name="Line 13"/>
          <p:cNvSpPr>
            <a:spLocks noChangeShapeType="1"/>
          </p:cNvSpPr>
          <p:nvPr/>
        </p:nvSpPr>
        <p:spPr bwMode="auto">
          <a:xfrm flipH="1">
            <a:off x="1676400" y="4191000"/>
            <a:ext cx="609600" cy="379413"/>
          </a:xfrm>
          <a:prstGeom prst="line">
            <a:avLst/>
          </a:prstGeom>
          <a:noFill/>
          <a:ln w="25400">
            <a:solidFill>
              <a:srgbClr val="FF0000"/>
            </a:solidFill>
            <a:miter lim="800000"/>
            <a:headEnd/>
            <a:tailEnd type="triangle" w="med" len="med"/>
          </a:ln>
        </p:spPr>
        <p:txBody>
          <a:bodyPr wrap="none"/>
          <a:lstStyle/>
          <a:p>
            <a:pPr fontAlgn="base">
              <a:spcBef>
                <a:spcPct val="0"/>
              </a:spcBef>
              <a:spcAft>
                <a:spcPct val="0"/>
              </a:spcAft>
            </a:pPr>
            <a:endParaRPr lang="en-US">
              <a:solidFill>
                <a:prstClr val="black"/>
              </a:solidFill>
              <a:latin typeface="Arial" charset="0"/>
            </a:endParaRPr>
          </a:p>
        </p:txBody>
      </p:sp>
      <p:sp>
        <p:nvSpPr>
          <p:cNvPr id="30736" name="Text Box 14"/>
          <p:cNvSpPr txBox="1">
            <a:spLocks noChangeArrowheads="1"/>
          </p:cNvSpPr>
          <p:nvPr/>
        </p:nvSpPr>
        <p:spPr bwMode="auto">
          <a:xfrm>
            <a:off x="4011613" y="2247900"/>
            <a:ext cx="2293937" cy="585788"/>
          </a:xfrm>
          <a:prstGeom prst="rect">
            <a:avLst/>
          </a:prstGeom>
          <a:noFill/>
          <a:ln w="9525">
            <a:noFill/>
            <a:miter lim="800000"/>
            <a:headEnd/>
            <a:tailEnd/>
          </a:ln>
        </p:spPr>
        <p:txBody>
          <a:bodyPr wrap="none" lIns="91413" tIns="45706" rIns="91413" bIns="45706">
            <a:spAutoFit/>
          </a:bodyPr>
          <a:lstStyle/>
          <a:p>
            <a:pPr algn="ctr" fontAlgn="base">
              <a:spcBef>
                <a:spcPct val="0"/>
              </a:spcBef>
              <a:spcAft>
                <a:spcPct val="0"/>
              </a:spcAft>
            </a:pPr>
            <a:r>
              <a:rPr lang="en-US" sz="1600" b="1">
                <a:solidFill>
                  <a:srgbClr val="000000"/>
                </a:solidFill>
                <a:latin typeface="Arial" charset="0"/>
                <a:ea typeface="ＭＳ Ｐゴシック"/>
                <a:cs typeface="ＭＳ Ｐゴシック"/>
              </a:rPr>
              <a:t>Thermal Management</a:t>
            </a:r>
          </a:p>
          <a:p>
            <a:pPr algn="ctr" fontAlgn="base">
              <a:spcBef>
                <a:spcPct val="0"/>
              </a:spcBef>
              <a:spcAft>
                <a:spcPct val="0"/>
              </a:spcAft>
            </a:pPr>
            <a:r>
              <a:rPr lang="en-US" sz="1600" b="1">
                <a:solidFill>
                  <a:srgbClr val="000000"/>
                </a:solidFill>
                <a:latin typeface="Arial" charset="0"/>
                <a:ea typeface="ＭＳ Ｐゴシック"/>
                <a:cs typeface="ＭＳ Ｐゴシック"/>
              </a:rPr>
              <a:t>$6.4B</a:t>
            </a:r>
          </a:p>
        </p:txBody>
      </p:sp>
      <p:sp>
        <p:nvSpPr>
          <p:cNvPr id="30737" name="Text Box 17"/>
          <p:cNvSpPr txBox="1">
            <a:spLocks noChangeArrowheads="1"/>
          </p:cNvSpPr>
          <p:nvPr/>
        </p:nvSpPr>
        <p:spPr bwMode="auto">
          <a:xfrm>
            <a:off x="3581400" y="4795838"/>
            <a:ext cx="5410200" cy="538162"/>
          </a:xfrm>
          <a:prstGeom prst="rect">
            <a:avLst/>
          </a:prstGeom>
          <a:noFill/>
          <a:ln w="9525">
            <a:noFill/>
            <a:miter lim="800000"/>
            <a:headEnd/>
            <a:tailEnd/>
          </a:ln>
        </p:spPr>
        <p:txBody>
          <a:bodyPr lIns="91413" tIns="45706" rIns="91413" bIns="45706">
            <a:spAutoFit/>
          </a:bodyPr>
          <a:lstStyle/>
          <a:p>
            <a:pPr fontAlgn="base">
              <a:spcBef>
                <a:spcPct val="0"/>
              </a:spcBef>
              <a:spcAft>
                <a:spcPct val="0"/>
              </a:spcAft>
            </a:pPr>
            <a:r>
              <a:rPr lang="en-US" sz="1600" b="1">
                <a:solidFill>
                  <a:prstClr val="black"/>
                </a:solidFill>
                <a:latin typeface="Arial" charset="0"/>
                <a:ea typeface="ＭＳ Ｐゴシック"/>
                <a:cs typeface="ＭＳ Ｐゴシック"/>
              </a:rPr>
              <a:t>Graphene Frontiers Process &amp; Product Offering</a:t>
            </a:r>
          </a:p>
          <a:p>
            <a:pPr marL="342900" lvl="1" indent="-165100" fontAlgn="base">
              <a:spcBef>
                <a:spcPct val="0"/>
              </a:spcBef>
              <a:spcAft>
                <a:spcPct val="0"/>
              </a:spcAft>
              <a:buFontTx/>
              <a:buChar char="•"/>
            </a:pPr>
            <a:r>
              <a:rPr lang="en-US" sz="1300" b="1">
                <a:solidFill>
                  <a:prstClr val="black"/>
                </a:solidFill>
                <a:latin typeface="Arial" charset="0"/>
                <a:ea typeface="ＭＳ Ｐゴシック"/>
                <a:cs typeface="ＭＳ Ｐゴシック"/>
              </a:rPr>
              <a:t>GF APCVD Process will Accelerate Graphene Adoption Curve</a:t>
            </a:r>
          </a:p>
        </p:txBody>
      </p:sp>
      <p:sp>
        <p:nvSpPr>
          <p:cNvPr id="30738" name="Text Box 19"/>
          <p:cNvSpPr txBox="1">
            <a:spLocks noChangeArrowheads="1"/>
          </p:cNvSpPr>
          <p:nvPr/>
        </p:nvSpPr>
        <p:spPr bwMode="auto">
          <a:xfrm>
            <a:off x="6400800" y="2006600"/>
            <a:ext cx="2284413" cy="584200"/>
          </a:xfrm>
          <a:prstGeom prst="rect">
            <a:avLst/>
          </a:prstGeom>
          <a:noFill/>
          <a:ln w="9525">
            <a:noFill/>
            <a:miter lim="800000"/>
            <a:headEnd/>
            <a:tailEnd/>
          </a:ln>
        </p:spPr>
        <p:txBody>
          <a:bodyPr wrap="none" lIns="91413" tIns="45706" rIns="91413" bIns="45706">
            <a:spAutoFit/>
          </a:bodyPr>
          <a:lstStyle/>
          <a:p>
            <a:pPr algn="ctr" fontAlgn="base">
              <a:spcBef>
                <a:spcPct val="0"/>
              </a:spcBef>
              <a:spcAft>
                <a:spcPct val="0"/>
              </a:spcAft>
            </a:pPr>
            <a:r>
              <a:rPr lang="en-US" sz="1600" b="1">
                <a:solidFill>
                  <a:prstClr val="black"/>
                </a:solidFill>
                <a:latin typeface="Arial" charset="0"/>
                <a:ea typeface="ＭＳ Ｐゴシック"/>
                <a:cs typeface="ＭＳ Ｐゴシック"/>
              </a:rPr>
              <a:t>Thin, Flexible Display</a:t>
            </a:r>
          </a:p>
          <a:p>
            <a:pPr algn="ctr" fontAlgn="base">
              <a:spcBef>
                <a:spcPct val="0"/>
              </a:spcBef>
              <a:spcAft>
                <a:spcPct val="0"/>
              </a:spcAft>
            </a:pPr>
            <a:r>
              <a:rPr lang="en-US" sz="1600" b="1">
                <a:solidFill>
                  <a:prstClr val="black"/>
                </a:solidFill>
                <a:latin typeface="Arial" charset="0"/>
                <a:ea typeface="ＭＳ Ｐゴシック"/>
                <a:cs typeface="ＭＳ Ｐゴシック"/>
              </a:rPr>
              <a:t>$8.2B</a:t>
            </a:r>
          </a:p>
        </p:txBody>
      </p:sp>
      <p:sp>
        <p:nvSpPr>
          <p:cNvPr id="30739" name="Line 6"/>
          <p:cNvSpPr>
            <a:spLocks noChangeShapeType="1"/>
          </p:cNvSpPr>
          <p:nvPr/>
        </p:nvSpPr>
        <p:spPr bwMode="auto">
          <a:xfrm flipV="1">
            <a:off x="533400" y="1465263"/>
            <a:ext cx="0" cy="3952875"/>
          </a:xfrm>
          <a:prstGeom prst="line">
            <a:avLst/>
          </a:prstGeom>
          <a:noFill/>
          <a:ln w="28575">
            <a:solidFill>
              <a:schemeClr val="tx1"/>
            </a:solidFill>
            <a:miter lim="800000"/>
            <a:headEnd/>
            <a:tailEnd type="triangle" w="med" len="med"/>
          </a:ln>
        </p:spPr>
        <p:txBody>
          <a:bodyPr wrap="none"/>
          <a:lstStyle/>
          <a:p>
            <a:pPr fontAlgn="base">
              <a:spcBef>
                <a:spcPct val="0"/>
              </a:spcBef>
              <a:spcAft>
                <a:spcPct val="0"/>
              </a:spcAft>
            </a:pPr>
            <a:endParaRPr lang="en-US">
              <a:solidFill>
                <a:prstClr val="black"/>
              </a:solidFill>
              <a:latin typeface="Arial" charset="0"/>
            </a:endParaRPr>
          </a:p>
        </p:txBody>
      </p:sp>
      <p:sp>
        <p:nvSpPr>
          <p:cNvPr id="30740" name="Oval 5"/>
          <p:cNvSpPr>
            <a:spLocks noChangeArrowheads="1"/>
          </p:cNvSpPr>
          <p:nvPr/>
        </p:nvSpPr>
        <p:spPr bwMode="auto">
          <a:xfrm>
            <a:off x="4800600" y="2895600"/>
            <a:ext cx="1828800" cy="1828800"/>
          </a:xfrm>
          <a:prstGeom prst="ellipse">
            <a:avLst/>
          </a:prstGeom>
          <a:gradFill rotWithShape="1">
            <a:gsLst>
              <a:gs pos="0">
                <a:srgbClr val="9966FF"/>
              </a:gs>
              <a:gs pos="99001">
                <a:srgbClr val="CC99FF"/>
              </a:gs>
              <a:gs pos="100000">
                <a:srgbClr val="99CCFF"/>
              </a:gs>
              <a:gs pos="100000">
                <a:srgbClr val="CCCCFF"/>
              </a:gs>
            </a:gsLst>
            <a:lin ang="5400000"/>
          </a:gradFill>
          <a:ln w="9525">
            <a:solidFill>
              <a:schemeClr val="tx1"/>
            </a:solidFill>
            <a:miter lim="800000"/>
            <a:headEnd/>
            <a:tailEnd/>
          </a:ln>
        </p:spPr>
        <p:txBody>
          <a:bodyPr wrap="none" lIns="91413" tIns="45706" rIns="91413" bIns="45706" anchor="ctr"/>
          <a:lstStyle/>
          <a:p>
            <a:pPr fontAlgn="base">
              <a:spcBef>
                <a:spcPct val="0"/>
              </a:spcBef>
              <a:spcAft>
                <a:spcPct val="0"/>
              </a:spcAft>
            </a:pPr>
            <a:endParaRPr lang="en-US">
              <a:solidFill>
                <a:prstClr val="black"/>
              </a:solidFill>
              <a:latin typeface="Arial" charset="0"/>
            </a:endParaRPr>
          </a:p>
        </p:txBody>
      </p:sp>
      <p:sp>
        <p:nvSpPr>
          <p:cNvPr id="30741" name="Text Box 20"/>
          <p:cNvSpPr txBox="1">
            <a:spLocks noChangeArrowheads="1"/>
          </p:cNvSpPr>
          <p:nvPr/>
        </p:nvSpPr>
        <p:spPr bwMode="auto">
          <a:xfrm>
            <a:off x="4876800" y="3733800"/>
            <a:ext cx="1668463" cy="584200"/>
          </a:xfrm>
          <a:prstGeom prst="rect">
            <a:avLst/>
          </a:prstGeom>
          <a:noFill/>
          <a:ln w="9525">
            <a:noFill/>
            <a:miter lim="800000"/>
            <a:headEnd/>
            <a:tailEnd/>
          </a:ln>
        </p:spPr>
        <p:txBody>
          <a:bodyPr wrap="none" lIns="91413" tIns="45706" rIns="91413" bIns="45706">
            <a:spAutoFit/>
          </a:bodyPr>
          <a:lstStyle/>
          <a:p>
            <a:pPr algn="ctr" fontAlgn="base">
              <a:spcBef>
                <a:spcPct val="0"/>
              </a:spcBef>
              <a:spcAft>
                <a:spcPct val="0"/>
              </a:spcAft>
            </a:pPr>
            <a:r>
              <a:rPr lang="en-US" sz="1600" b="1">
                <a:solidFill>
                  <a:prstClr val="black"/>
                </a:solidFill>
                <a:latin typeface="Arial" charset="0"/>
                <a:ea typeface="ＭＳ Ｐゴシック"/>
                <a:cs typeface="ＭＳ Ｐゴシック"/>
              </a:rPr>
              <a:t>Thin Film Solar</a:t>
            </a:r>
          </a:p>
          <a:p>
            <a:pPr algn="ctr" fontAlgn="base">
              <a:spcBef>
                <a:spcPct val="0"/>
              </a:spcBef>
              <a:spcAft>
                <a:spcPct val="0"/>
              </a:spcAft>
            </a:pPr>
            <a:r>
              <a:rPr lang="en-US" sz="1600" b="1">
                <a:solidFill>
                  <a:prstClr val="black"/>
                </a:solidFill>
                <a:latin typeface="Arial" charset="0"/>
                <a:ea typeface="ＭＳ Ｐゴシック"/>
                <a:cs typeface="ＭＳ Ｐゴシック"/>
              </a:rPr>
              <a:t>$4.6B</a:t>
            </a:r>
          </a:p>
        </p:txBody>
      </p:sp>
      <p:sp>
        <p:nvSpPr>
          <p:cNvPr id="30742" name="Oval 5"/>
          <p:cNvSpPr>
            <a:spLocks noChangeArrowheads="1"/>
          </p:cNvSpPr>
          <p:nvPr/>
        </p:nvSpPr>
        <p:spPr bwMode="auto">
          <a:xfrm>
            <a:off x="6477000" y="3048000"/>
            <a:ext cx="1371600" cy="1371600"/>
          </a:xfrm>
          <a:prstGeom prst="ellipse">
            <a:avLst/>
          </a:prstGeom>
          <a:gradFill rotWithShape="1">
            <a:gsLst>
              <a:gs pos="0">
                <a:srgbClr val="CCCCFF"/>
              </a:gs>
              <a:gs pos="98000">
                <a:srgbClr val="6AA4F8"/>
              </a:gs>
              <a:gs pos="99001">
                <a:srgbClr val="CC99FF"/>
              </a:gs>
              <a:gs pos="100000">
                <a:srgbClr val="99CCFF"/>
              </a:gs>
            </a:gsLst>
            <a:lin ang="5400000"/>
          </a:gradFill>
          <a:ln w="9525">
            <a:solidFill>
              <a:schemeClr val="tx1"/>
            </a:solidFill>
            <a:miter lim="800000"/>
            <a:headEnd/>
            <a:tailEnd/>
          </a:ln>
        </p:spPr>
        <p:txBody>
          <a:bodyPr wrap="none" lIns="91413" tIns="45706" rIns="91413" bIns="45706" anchor="ctr"/>
          <a:lstStyle/>
          <a:p>
            <a:pPr algn="ctr" fontAlgn="base">
              <a:spcBef>
                <a:spcPct val="0"/>
              </a:spcBef>
              <a:spcAft>
                <a:spcPct val="0"/>
              </a:spcAft>
            </a:pPr>
            <a:endParaRPr lang="en-US" sz="1600" b="1">
              <a:solidFill>
                <a:prstClr val="black"/>
              </a:solidFill>
              <a:latin typeface="Arial" charset="0"/>
            </a:endParaRPr>
          </a:p>
          <a:p>
            <a:pPr algn="ctr" fontAlgn="base">
              <a:spcBef>
                <a:spcPct val="0"/>
              </a:spcBef>
              <a:spcAft>
                <a:spcPct val="0"/>
              </a:spcAft>
            </a:pPr>
            <a:endParaRPr lang="en-US" sz="800" b="1">
              <a:solidFill>
                <a:prstClr val="black"/>
              </a:solidFill>
              <a:latin typeface="Arial" charset="0"/>
            </a:endParaRPr>
          </a:p>
          <a:p>
            <a:pPr algn="ctr" fontAlgn="base">
              <a:spcBef>
                <a:spcPct val="0"/>
              </a:spcBef>
              <a:spcAft>
                <a:spcPct val="0"/>
              </a:spcAft>
            </a:pPr>
            <a:r>
              <a:rPr lang="en-US" sz="1600" b="1">
                <a:solidFill>
                  <a:prstClr val="black"/>
                </a:solidFill>
                <a:latin typeface="Arial" charset="0"/>
              </a:rPr>
              <a:t>Research/</a:t>
            </a:r>
          </a:p>
          <a:p>
            <a:pPr algn="ctr" fontAlgn="base">
              <a:spcBef>
                <a:spcPct val="0"/>
              </a:spcBef>
              <a:spcAft>
                <a:spcPct val="0"/>
              </a:spcAft>
            </a:pPr>
            <a:r>
              <a:rPr lang="en-US" sz="1600" b="1">
                <a:solidFill>
                  <a:prstClr val="black"/>
                </a:solidFill>
                <a:latin typeface="Arial" charset="0"/>
              </a:rPr>
              <a:t>Mat’l/Other</a:t>
            </a:r>
          </a:p>
          <a:p>
            <a:pPr algn="ctr" fontAlgn="base">
              <a:spcBef>
                <a:spcPct val="0"/>
              </a:spcBef>
              <a:spcAft>
                <a:spcPct val="0"/>
              </a:spcAft>
            </a:pPr>
            <a:r>
              <a:rPr lang="en-US" sz="1600" b="1">
                <a:solidFill>
                  <a:prstClr val="black"/>
                </a:solidFill>
                <a:latin typeface="Arial" charset="0"/>
              </a:rPr>
              <a:t>$1.4B</a:t>
            </a:r>
          </a:p>
        </p:txBody>
      </p:sp>
      <p:sp>
        <p:nvSpPr>
          <p:cNvPr id="30743" name="Oval 4"/>
          <p:cNvSpPr>
            <a:spLocks noChangeArrowheads="1"/>
          </p:cNvSpPr>
          <p:nvPr/>
        </p:nvSpPr>
        <p:spPr bwMode="auto">
          <a:xfrm>
            <a:off x="5770563" y="2468563"/>
            <a:ext cx="1189037" cy="1189037"/>
          </a:xfrm>
          <a:prstGeom prst="ellipse">
            <a:avLst/>
          </a:prstGeom>
          <a:solidFill>
            <a:srgbClr val="FFFF00"/>
          </a:solidFill>
          <a:ln w="9525">
            <a:solidFill>
              <a:schemeClr val="tx1"/>
            </a:solidFill>
            <a:miter lim="800000"/>
            <a:headEnd/>
            <a:tailEnd/>
          </a:ln>
        </p:spPr>
        <p:txBody>
          <a:bodyPr wrap="none" lIns="91413" tIns="45706" rIns="91413" bIns="45706" anchor="ctr"/>
          <a:lstStyle/>
          <a:p>
            <a:pPr algn="ctr" fontAlgn="base">
              <a:spcBef>
                <a:spcPct val="0"/>
              </a:spcBef>
              <a:spcAft>
                <a:spcPct val="0"/>
              </a:spcAft>
            </a:pPr>
            <a:r>
              <a:rPr lang="en-US" sz="1600" b="1">
                <a:solidFill>
                  <a:prstClr val="black"/>
                </a:solidFill>
                <a:latin typeface="Arial" charset="0"/>
              </a:rPr>
              <a:t>GF TAM:</a:t>
            </a:r>
          </a:p>
          <a:p>
            <a:pPr algn="ctr" fontAlgn="base">
              <a:spcBef>
                <a:spcPct val="0"/>
              </a:spcBef>
              <a:spcAft>
                <a:spcPct val="0"/>
              </a:spcAft>
            </a:pPr>
            <a:r>
              <a:rPr lang="en-US" sz="1600" b="1">
                <a:solidFill>
                  <a:prstClr val="black"/>
                </a:solidFill>
                <a:latin typeface="Arial" charset="0"/>
              </a:rPr>
              <a:t>$1.2B</a:t>
            </a:r>
          </a:p>
        </p:txBody>
      </p:sp>
      <p:sp>
        <p:nvSpPr>
          <p:cNvPr id="30744" name="Line 21"/>
          <p:cNvSpPr>
            <a:spLocks noChangeShapeType="1"/>
          </p:cNvSpPr>
          <p:nvPr/>
        </p:nvSpPr>
        <p:spPr bwMode="auto">
          <a:xfrm flipV="1">
            <a:off x="3429000" y="3200400"/>
            <a:ext cx="2590800" cy="838200"/>
          </a:xfrm>
          <a:prstGeom prst="line">
            <a:avLst/>
          </a:prstGeom>
          <a:noFill/>
          <a:ln w="25400">
            <a:solidFill>
              <a:srgbClr val="FF0000"/>
            </a:solidFill>
            <a:miter lim="800000"/>
            <a:headEnd/>
            <a:tailEnd type="triangle" w="med" len="med"/>
          </a:ln>
        </p:spPr>
        <p:txBody>
          <a:bodyPr wrap="none"/>
          <a:lstStyle/>
          <a:p>
            <a:pPr fontAlgn="base">
              <a:spcBef>
                <a:spcPct val="0"/>
              </a:spcBef>
              <a:spcAft>
                <a:spcPct val="0"/>
              </a:spcAft>
            </a:pPr>
            <a:endParaRPr lang="en-US">
              <a:solidFill>
                <a:prstClr val="black"/>
              </a:solidFill>
              <a:latin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5212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p:txBody>
          <a:bodyPr/>
          <a:lstStyle/>
          <a:p>
            <a:r>
              <a:rPr lang="en-US" dirty="0" smtClean="0">
                <a:solidFill>
                  <a:schemeClr val="bg1">
                    <a:lumMod val="85000"/>
                  </a:schemeClr>
                </a:solidFill>
              </a:rPr>
              <a:t>Startups Are Not Smaller Versions of Large Companies</a:t>
            </a:r>
            <a:endParaRPr lang="en-US" i="1" dirty="0" smtClean="0">
              <a:solidFill>
                <a:schemeClr val="bg1">
                  <a:lumMod val="85000"/>
                </a:schemeClr>
              </a:solidFill>
            </a:endParaRPr>
          </a:p>
        </p:txBody>
      </p:sp>
      <p:sp>
        <p:nvSpPr>
          <p:cNvPr id="77827" name="Subtitle 3"/>
          <p:cNvSpPr>
            <a:spLocks noGrp="1"/>
          </p:cNvSpPr>
          <p:nvPr>
            <p:ph type="subTitle" idx="1"/>
          </p:nvPr>
        </p:nvSpPr>
        <p:spPr/>
        <p:txBody>
          <a:bodyPr/>
          <a:lstStyle/>
          <a:p>
            <a:r>
              <a:rPr lang="en-US" sz="3600" dirty="0" smtClean="0">
                <a:solidFill>
                  <a:schemeClr val="tx1"/>
                </a:solidFill>
                <a:latin typeface="Arial"/>
                <a:cs typeface="Arial"/>
              </a:rPr>
              <a:t>Large Companies </a:t>
            </a:r>
            <a:r>
              <a:rPr lang="en-US" sz="3600" b="1" dirty="0" smtClean="0">
                <a:solidFill>
                  <a:srgbClr val="FF0000"/>
                </a:solidFill>
                <a:latin typeface="Arial"/>
                <a:cs typeface="Arial"/>
              </a:rPr>
              <a:t>Execute </a:t>
            </a:r>
            <a:r>
              <a:rPr lang="en-US" sz="3600" dirty="0" smtClean="0">
                <a:solidFill>
                  <a:schemeClr val="tx1"/>
                </a:solidFill>
                <a:latin typeface="Arial"/>
                <a:cs typeface="Arial"/>
              </a:rPr>
              <a:t>Known Business Models</a:t>
            </a:r>
            <a:endParaRPr lang="en-US" sz="3600" dirty="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000" dirty="0" smtClean="0">
                <a:solidFill>
                  <a:srgbClr val="FFFFFF"/>
                </a:solidFill>
              </a:rPr>
              <a:t>  Recap</a:t>
            </a:r>
          </a:p>
        </p:txBody>
      </p:sp>
      <p:pic>
        <p:nvPicPr>
          <p:cNvPr id="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pic>
        <p:nvPicPr>
          <p:cNvPr id="7"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3" name="Content Placeholder 2"/>
          <p:cNvSpPr>
            <a:spLocks noGrp="1"/>
          </p:cNvSpPr>
          <p:nvPr>
            <p:ph idx="1"/>
          </p:nvPr>
        </p:nvSpPr>
        <p:spPr>
          <a:xfrm>
            <a:off x="152400" y="838200"/>
            <a:ext cx="8839200" cy="3733800"/>
          </a:xfrm>
        </p:spPr>
        <p:txBody>
          <a:bodyPr>
            <a:noAutofit/>
          </a:bodyPr>
          <a:lstStyle/>
          <a:p>
            <a:pPr>
              <a:lnSpc>
                <a:spcPct val="170000"/>
              </a:lnSpc>
            </a:pPr>
            <a:r>
              <a:rPr lang="en-US" sz="2800" dirty="0" smtClean="0"/>
              <a:t>Graphene technology will change the world...</a:t>
            </a:r>
          </a:p>
          <a:p>
            <a:pPr>
              <a:lnSpc>
                <a:spcPct val="170000"/>
              </a:lnSpc>
            </a:pPr>
            <a:r>
              <a:rPr lang="en-US" sz="2800" dirty="0" smtClean="0"/>
              <a:t>…but not until it is available in commercial volumes</a:t>
            </a:r>
          </a:p>
          <a:p>
            <a:pPr>
              <a:lnSpc>
                <a:spcPct val="170000"/>
              </a:lnSpc>
            </a:pPr>
            <a:r>
              <a:rPr lang="en-US" sz="2800" dirty="0" smtClean="0"/>
              <a:t>We believe that APCVD is the best path to industrial scale</a:t>
            </a:r>
          </a:p>
          <a:p>
            <a:pPr>
              <a:lnSpc>
                <a:spcPct val="170000"/>
              </a:lnSpc>
            </a:pPr>
            <a:r>
              <a:rPr lang="en-US" sz="2800" dirty="0"/>
              <a:t>W</a:t>
            </a:r>
            <a:r>
              <a:rPr lang="en-US" sz="2800" dirty="0" smtClean="0"/>
              <a:t>hoever meets this challenge will be first mover in a fast growing market with multi-billion dollar potential</a:t>
            </a:r>
          </a:p>
          <a:p>
            <a:pPr>
              <a:lnSpc>
                <a:spcPct val="170000"/>
              </a:lnSpc>
            </a:pPr>
            <a:r>
              <a:rPr lang="en-US" sz="2800" dirty="0" smtClean="0"/>
              <a:t>We are the right team with the right technology to do it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195238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52600"/>
            <a:ext cx="8686800" cy="3733800"/>
          </a:xfrm>
        </p:spPr>
        <p:txBody>
          <a:bodyPr>
            <a:normAutofit/>
          </a:bodyPr>
          <a:lstStyle/>
          <a:p>
            <a:pPr marL="0" indent="0">
              <a:buNone/>
            </a:pPr>
            <a:r>
              <a:rPr lang="en-US" dirty="0" smtClean="0"/>
              <a:t>Here’s What We Thought:</a:t>
            </a:r>
          </a:p>
          <a:p>
            <a:pPr lvl="1"/>
            <a:r>
              <a:rPr lang="en-US" dirty="0" smtClean="0"/>
              <a:t>Graphene can be used for just about anything</a:t>
            </a:r>
          </a:p>
          <a:p>
            <a:pPr lvl="1"/>
            <a:r>
              <a:rPr lang="en-US" dirty="0" smtClean="0"/>
              <a:t>All of the big manufacturers are just waiting for our product</a:t>
            </a:r>
          </a:p>
          <a:p>
            <a:pPr lvl="1"/>
            <a:r>
              <a:rPr lang="en-US" dirty="0" smtClean="0"/>
              <a:t>The market for graphene will explode in 2012</a:t>
            </a:r>
          </a:p>
          <a:p>
            <a:pPr lvl="1"/>
            <a:r>
              <a:rPr lang="en-US" dirty="0" smtClean="0"/>
              <a:t>We will become the world’s largest graphene manufacturer</a:t>
            </a:r>
          </a:p>
        </p:txBody>
      </p:sp>
      <p:sp>
        <p:nvSpPr>
          <p:cNvPr id="4" name="Title 3"/>
          <p:cNvSpPr txBox="1">
            <a:spLocks/>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000" dirty="0" smtClean="0">
                <a:solidFill>
                  <a:srgbClr val="FFFFFF"/>
                </a:solidFill>
              </a:rPr>
              <a:t>  Enter I-Corps:  Beginning Hypotheses</a:t>
            </a:r>
          </a:p>
        </p:txBody>
      </p:sp>
      <p:pic>
        <p:nvPicPr>
          <p:cNvPr id="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pic>
        <p:nvPicPr>
          <p:cNvPr id="7"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pic>
        <p:nvPicPr>
          <p:cNvPr id="8" name="Picture 2" descr="http://t0.gstatic.com/images?q=tbn:ANd9GcT_aqf4I2Q_ZQMZcWLzp0yFflE8yrjG0qUTpCyTGTi5q0a_ULznVg"/>
          <p:cNvPicPr>
            <a:picLocks noChangeAspect="1" noChangeArrowheads="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8984" b="21123"/>
          <a:stretch/>
        </p:blipFill>
        <p:spPr bwMode="auto">
          <a:xfrm>
            <a:off x="5550700" y="990600"/>
            <a:ext cx="3517100" cy="132408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278041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232400"/>
            <a:ext cx="502636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sz="2000">
              <a:solidFill>
                <a:schemeClr val="lt1"/>
              </a:solidFill>
              <a:latin typeface="Calibri"/>
              <a:ea typeface="+mn-ea"/>
              <a:cs typeface="Calibri"/>
            </a:endParaRPr>
          </a:p>
        </p:txBody>
      </p:sp>
      <p:sp>
        <p:nvSpPr>
          <p:cNvPr id="5" name="Rectangle 4"/>
          <p:cNvSpPr>
            <a:spLocks noChangeArrowheads="1"/>
          </p:cNvSpPr>
          <p:nvPr/>
        </p:nvSpPr>
        <p:spPr bwMode="auto">
          <a:xfrm>
            <a:off x="4589463" y="5232400"/>
            <a:ext cx="4554537"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sz="2000">
              <a:solidFill>
                <a:schemeClr val="lt1"/>
              </a:solidFill>
              <a:latin typeface="Calibri"/>
              <a:ea typeface="+mn-ea"/>
              <a:cs typeface="Calibri"/>
            </a:endParaRPr>
          </a:p>
        </p:txBody>
      </p:sp>
      <p:sp>
        <p:nvSpPr>
          <p:cNvPr id="6" name="Rectangle 5"/>
          <p:cNvSpPr>
            <a:spLocks noChangeArrowheads="1"/>
          </p:cNvSpPr>
          <p:nvPr/>
        </p:nvSpPr>
        <p:spPr bwMode="auto">
          <a:xfrm rot="-5400000">
            <a:off x="-1371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7" name="Rectangle 6"/>
          <p:cNvSpPr>
            <a:spLocks noChangeArrowheads="1"/>
          </p:cNvSpPr>
          <p:nvPr/>
        </p:nvSpPr>
        <p:spPr bwMode="auto">
          <a:xfrm rot="-5400000">
            <a:off x="2281237" y="2027238"/>
            <a:ext cx="4581525"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8" name="Rectangle 7"/>
          <p:cNvSpPr>
            <a:spLocks noChangeArrowheads="1"/>
          </p:cNvSpPr>
          <p:nvPr/>
        </p:nvSpPr>
        <p:spPr bwMode="auto">
          <a:xfrm rot="-5400000">
            <a:off x="5943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9" name="Rectangle 8"/>
          <p:cNvSpPr>
            <a:spLocks noChangeArrowheads="1"/>
          </p:cNvSpPr>
          <p:nvPr/>
        </p:nvSpPr>
        <p:spPr bwMode="auto">
          <a:xfrm rot="-5400000">
            <a:off x="16002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0" name="Rectangle 9"/>
          <p:cNvSpPr>
            <a:spLocks noChangeArrowheads="1"/>
          </p:cNvSpPr>
          <p:nvPr/>
        </p:nvSpPr>
        <p:spPr bwMode="auto">
          <a:xfrm rot="-5400000">
            <a:off x="52578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1" name="Rectangle 10"/>
          <p:cNvSpPr>
            <a:spLocks noChangeArrowheads="1"/>
          </p:cNvSpPr>
          <p:nvPr/>
        </p:nvSpPr>
        <p:spPr bwMode="auto">
          <a:xfrm rot="-5400000">
            <a:off x="1691072" y="3084128"/>
            <a:ext cx="2286000" cy="2010544"/>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sz="2000">
              <a:solidFill>
                <a:schemeClr val="lt1"/>
              </a:solidFill>
              <a:latin typeface="Calibri"/>
              <a:ea typeface="+mn-ea"/>
              <a:cs typeface="Calibri"/>
            </a:endParaRPr>
          </a:p>
        </p:txBody>
      </p:sp>
      <p:sp>
        <p:nvSpPr>
          <p:cNvPr id="12" name="Rectangle 11"/>
          <p:cNvSpPr>
            <a:spLocks noChangeArrowheads="1"/>
          </p:cNvSpPr>
          <p:nvPr/>
        </p:nvSpPr>
        <p:spPr bwMode="auto">
          <a:xfrm rot="-5400000">
            <a:off x="5348672" y="3084128"/>
            <a:ext cx="2286000" cy="2010544"/>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sz="2000">
              <a:solidFill>
                <a:schemeClr val="lt1"/>
              </a:solidFill>
              <a:latin typeface="Calibri"/>
              <a:ea typeface="+mn-ea"/>
              <a:cs typeface="Calibri"/>
            </a:endParaRPr>
          </a:p>
        </p:txBody>
      </p:sp>
      <p:pic>
        <p:nvPicPr>
          <p:cNvPr id="13323" name="Picture 1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693738"/>
            <a:ext cx="1774825" cy="346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4" name="Picture 1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5283200"/>
            <a:ext cx="1047158"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5" name="Picture 2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66137" y="5300663"/>
            <a:ext cx="684143"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6" name="Picture 2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6362" y="5283200"/>
            <a:ext cx="684143"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7" name="Picture 2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2800" y="5283200"/>
            <a:ext cx="125659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8" name="Picture 2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4838" y="711200"/>
            <a:ext cx="9271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9" name="Picture 24"/>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1988" y="711200"/>
            <a:ext cx="43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0" name="Picture 25"/>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49438" y="2997200"/>
            <a:ext cx="1047158"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1" name="Picture 26"/>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8488" y="3009900"/>
            <a:ext cx="544522"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2" name="Picture 27"/>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0938" y="709613"/>
            <a:ext cx="12192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3" name="Picture 28"/>
          <p:cNvPicPr>
            <a:picLocks noChangeAspect="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693738"/>
            <a:ext cx="5461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4" name="Picture 29"/>
          <p:cNvPicPr>
            <a:picLocks noChangeAspect="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3014663"/>
            <a:ext cx="753954"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5" name="Picture 30"/>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2899" y="2997200"/>
            <a:ext cx="614333"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6" name="Picture 31"/>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53300" y="700088"/>
            <a:ext cx="13208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7" name="Picture 32"/>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74100" y="749300"/>
            <a:ext cx="4064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8" name="Picture 33"/>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9263" y="700088"/>
            <a:ext cx="1744662" cy="32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3339" name="TextBox 34"/>
          <p:cNvSpPr txBox="1">
            <a:spLocks noChangeArrowheads="1"/>
          </p:cNvSpPr>
          <p:nvPr/>
        </p:nvSpPr>
        <p:spPr bwMode="auto">
          <a:xfrm>
            <a:off x="838200" y="0"/>
            <a:ext cx="7967662"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r>
              <a:rPr lang="en-US" sz="3200" b="1" dirty="0">
                <a:latin typeface="Calibri"/>
                <a:cs typeface="Calibri"/>
              </a:rPr>
              <a:t>The Business Model </a:t>
            </a:r>
            <a:r>
              <a:rPr lang="en-US" sz="3200" b="1" dirty="0" smtClean="0">
                <a:latin typeface="Calibri"/>
                <a:cs typeface="Calibri"/>
              </a:rPr>
              <a:t>Canvas - </a:t>
            </a:r>
            <a:r>
              <a:rPr lang="en-US" sz="3200" b="1" dirty="0" smtClean="0">
                <a:solidFill>
                  <a:srgbClr val="FF0000"/>
                </a:solidFill>
                <a:latin typeface="Calibri"/>
                <a:cs typeface="Calibri"/>
              </a:rPr>
              <a:t>Version 1</a:t>
            </a:r>
            <a:endParaRPr lang="en-US" sz="3200" b="1" dirty="0">
              <a:solidFill>
                <a:srgbClr val="FF0000"/>
              </a:solidFill>
              <a:latin typeface="Calibri"/>
              <a:cs typeface="Calibri"/>
            </a:endParaRPr>
          </a:p>
        </p:txBody>
      </p:sp>
      <p:sp>
        <p:nvSpPr>
          <p:cNvPr id="29" name="TextBox 28"/>
          <p:cNvSpPr txBox="1"/>
          <p:nvPr/>
        </p:nvSpPr>
        <p:spPr>
          <a:xfrm>
            <a:off x="3809999" y="2990671"/>
            <a:ext cx="1675453" cy="1384995"/>
          </a:xfrm>
          <a:prstGeom prst="rect">
            <a:avLst/>
          </a:prstGeom>
          <a:noFill/>
        </p:spPr>
        <p:txBody>
          <a:bodyPr wrap="square" rtlCol="0">
            <a:spAutoFit/>
          </a:bodyPr>
          <a:lstStyle/>
          <a:p>
            <a:r>
              <a:rPr lang="en-US" sz="1400" b="1" u="sng" dirty="0" smtClean="0">
                <a:latin typeface="Calibri"/>
                <a:cs typeface="Calibri"/>
              </a:rPr>
              <a:t>Process</a:t>
            </a:r>
          </a:p>
          <a:p>
            <a:pPr marL="171450" indent="-171450">
              <a:buFont typeface="Arial" pitchFamily="34" charset="0"/>
              <a:buChar char="•"/>
            </a:pPr>
            <a:r>
              <a:rPr lang="en-US" sz="1400" b="1" u="sng" dirty="0" smtClean="0">
                <a:solidFill>
                  <a:schemeClr val="tx2"/>
                </a:solidFill>
                <a:latin typeface="Calibri"/>
                <a:cs typeface="Calibri"/>
              </a:rPr>
              <a:t>Low Cost</a:t>
            </a:r>
          </a:p>
          <a:p>
            <a:pPr marL="171450" indent="-171450">
              <a:buFont typeface="Arial" pitchFamily="34" charset="0"/>
              <a:buChar char="•"/>
            </a:pPr>
            <a:r>
              <a:rPr lang="en-US" sz="1400" b="1" u="sng" dirty="0" smtClean="0">
                <a:solidFill>
                  <a:schemeClr val="tx2"/>
                </a:solidFill>
                <a:latin typeface="Calibri"/>
                <a:cs typeface="Calibri"/>
              </a:rPr>
              <a:t>Higher Quality</a:t>
            </a:r>
          </a:p>
          <a:p>
            <a:pPr marL="171450" indent="-171450">
              <a:buFont typeface="Arial" pitchFamily="34" charset="0"/>
              <a:buChar char="•"/>
            </a:pPr>
            <a:r>
              <a:rPr lang="en-US" sz="1400" dirty="0" smtClean="0">
                <a:latin typeface="Calibri"/>
                <a:cs typeface="Calibri"/>
              </a:rPr>
              <a:t>Large </a:t>
            </a:r>
            <a:r>
              <a:rPr lang="en-US" sz="1400" dirty="0">
                <a:latin typeface="Calibri"/>
                <a:cs typeface="Calibri"/>
              </a:rPr>
              <a:t>Area</a:t>
            </a:r>
          </a:p>
          <a:p>
            <a:pPr marL="171450" indent="-171450">
              <a:buFont typeface="Arial" pitchFamily="34" charset="0"/>
              <a:buChar char="•"/>
            </a:pPr>
            <a:r>
              <a:rPr lang="en-US" sz="1400" dirty="0" smtClean="0">
                <a:latin typeface="Calibri"/>
                <a:cs typeface="Calibri"/>
              </a:rPr>
              <a:t>“</a:t>
            </a:r>
            <a:r>
              <a:rPr lang="en-US" sz="1400" dirty="0" err="1" smtClean="0">
                <a:latin typeface="Calibri"/>
                <a:cs typeface="Calibri"/>
              </a:rPr>
              <a:t>Industrializable</a:t>
            </a:r>
            <a:r>
              <a:rPr lang="en-US" sz="1400" dirty="0" smtClean="0">
                <a:latin typeface="Calibri"/>
                <a:cs typeface="Calibri"/>
              </a:rPr>
              <a:t>”</a:t>
            </a:r>
          </a:p>
          <a:p>
            <a:pPr marL="171450" indent="-171450">
              <a:buFont typeface="Arial" pitchFamily="34" charset="0"/>
              <a:buChar char="•"/>
            </a:pPr>
            <a:r>
              <a:rPr lang="en-US" sz="1400" dirty="0" smtClean="0">
                <a:latin typeface="Calibri"/>
                <a:cs typeface="Calibri"/>
              </a:rPr>
              <a:t>Flexible </a:t>
            </a:r>
            <a:r>
              <a:rPr lang="en-US" sz="1400" dirty="0" err="1" smtClean="0">
                <a:latin typeface="Calibri"/>
                <a:cs typeface="Calibri"/>
              </a:rPr>
              <a:t>Mfg</a:t>
            </a:r>
            <a:endParaRPr lang="en-US" sz="1400" dirty="0">
              <a:latin typeface="Calibri"/>
              <a:cs typeface="Calibri"/>
            </a:endParaRPr>
          </a:p>
        </p:txBody>
      </p:sp>
      <p:sp>
        <p:nvSpPr>
          <p:cNvPr id="30" name="TextBox 29"/>
          <p:cNvSpPr txBox="1"/>
          <p:nvPr/>
        </p:nvSpPr>
        <p:spPr>
          <a:xfrm>
            <a:off x="3809999" y="1447800"/>
            <a:ext cx="1675453" cy="1600438"/>
          </a:xfrm>
          <a:prstGeom prst="rect">
            <a:avLst/>
          </a:prstGeom>
          <a:noFill/>
        </p:spPr>
        <p:txBody>
          <a:bodyPr wrap="square" rtlCol="0">
            <a:spAutoFit/>
          </a:bodyPr>
          <a:lstStyle/>
          <a:p>
            <a:r>
              <a:rPr lang="en-US" sz="1400" b="1" u="sng" dirty="0" smtClean="0">
                <a:latin typeface="Calibri"/>
                <a:cs typeface="Calibri"/>
              </a:rPr>
              <a:t>Material</a:t>
            </a:r>
          </a:p>
          <a:p>
            <a:pPr marL="171450" indent="-171450">
              <a:buFont typeface="Arial" pitchFamily="34" charset="0"/>
              <a:buChar char="•"/>
            </a:pPr>
            <a:r>
              <a:rPr lang="en-US" sz="1400" dirty="0" smtClean="0">
                <a:latin typeface="Calibri"/>
                <a:cs typeface="Calibri"/>
              </a:rPr>
              <a:t>Thermal Conduct.</a:t>
            </a:r>
          </a:p>
          <a:p>
            <a:pPr marL="171450" indent="-171450">
              <a:buFont typeface="Arial" pitchFamily="34" charset="0"/>
              <a:buChar char="•"/>
            </a:pPr>
            <a:r>
              <a:rPr lang="en-US" sz="1400" dirty="0" smtClean="0">
                <a:latin typeface="Calibri"/>
                <a:cs typeface="Calibri"/>
              </a:rPr>
              <a:t>Elect. Conduct</a:t>
            </a:r>
          </a:p>
          <a:p>
            <a:pPr marL="171450" indent="-171450">
              <a:buFont typeface="Arial" pitchFamily="34" charset="0"/>
              <a:buChar char="•"/>
            </a:pPr>
            <a:r>
              <a:rPr lang="en-US" sz="1400" dirty="0" smtClean="0">
                <a:latin typeface="Calibri"/>
                <a:cs typeface="Calibri"/>
              </a:rPr>
              <a:t>Strength</a:t>
            </a:r>
          </a:p>
          <a:p>
            <a:pPr marL="171450" indent="-171450">
              <a:buFont typeface="Arial" pitchFamily="34" charset="0"/>
              <a:buChar char="•"/>
            </a:pPr>
            <a:r>
              <a:rPr lang="en-US" sz="1400" dirty="0" smtClean="0">
                <a:latin typeface="Calibri"/>
                <a:cs typeface="Calibri"/>
              </a:rPr>
              <a:t>“Semiconductor”</a:t>
            </a:r>
          </a:p>
          <a:p>
            <a:pPr marL="171450" indent="-171450">
              <a:buFont typeface="Arial" pitchFamily="34" charset="0"/>
              <a:buChar char="•"/>
            </a:pPr>
            <a:r>
              <a:rPr lang="en-US" sz="1400" dirty="0" smtClean="0">
                <a:latin typeface="Calibri"/>
                <a:cs typeface="Calibri"/>
              </a:rPr>
              <a:t>Flexible</a:t>
            </a:r>
          </a:p>
          <a:p>
            <a:pPr marL="171450" indent="-171450">
              <a:buFont typeface="Arial" pitchFamily="34" charset="0"/>
              <a:buChar char="•"/>
            </a:pPr>
            <a:r>
              <a:rPr lang="en-US" sz="1400" dirty="0" smtClean="0">
                <a:latin typeface="Calibri"/>
                <a:cs typeface="Calibri"/>
              </a:rPr>
              <a:t>Transparent</a:t>
            </a:r>
          </a:p>
        </p:txBody>
      </p:sp>
      <p:sp>
        <p:nvSpPr>
          <p:cNvPr id="31" name="TextBox 30"/>
          <p:cNvSpPr txBox="1"/>
          <p:nvPr/>
        </p:nvSpPr>
        <p:spPr>
          <a:xfrm>
            <a:off x="7458075" y="1676400"/>
            <a:ext cx="1685925" cy="3323987"/>
          </a:xfrm>
          <a:prstGeom prst="rect">
            <a:avLst/>
          </a:prstGeom>
          <a:solidFill>
            <a:schemeClr val="bg1"/>
          </a:solidFill>
        </p:spPr>
        <p:txBody>
          <a:bodyPr wrap="square" rtlCol="0">
            <a:spAutoFit/>
          </a:bodyPr>
          <a:lstStyle>
            <a:defPPr>
              <a:defRPr lang="en-US"/>
            </a:defPPr>
            <a:lvl1pPr marL="171450" indent="-171450">
              <a:buFont typeface="Arial" pitchFamily="34" charset="0"/>
              <a:buChar char="•"/>
              <a:defRPr sz="1200"/>
            </a:lvl1pPr>
          </a:lstStyle>
          <a:p>
            <a:r>
              <a:rPr lang="en-US" sz="1400" dirty="0" smtClean="0">
                <a:latin typeface="Calibri"/>
                <a:cs typeface="Calibri"/>
              </a:rPr>
              <a:t>Defense</a:t>
            </a:r>
            <a:endParaRPr lang="en-US" sz="1400" dirty="0">
              <a:latin typeface="Calibri"/>
              <a:cs typeface="Calibri"/>
            </a:endParaRPr>
          </a:p>
          <a:p>
            <a:r>
              <a:rPr lang="en-US" sz="1400" dirty="0">
                <a:latin typeface="Calibri"/>
                <a:cs typeface="Calibri"/>
              </a:rPr>
              <a:t>MEMS</a:t>
            </a:r>
          </a:p>
          <a:p>
            <a:r>
              <a:rPr lang="en-US" sz="1400" b="1" u="sng" dirty="0" err="1">
                <a:solidFill>
                  <a:schemeClr val="tx2"/>
                </a:solidFill>
                <a:latin typeface="Calibri"/>
                <a:cs typeface="Calibri"/>
              </a:rPr>
              <a:t>Chem</a:t>
            </a:r>
            <a:r>
              <a:rPr lang="en-US" sz="1400" b="1" u="sng" dirty="0">
                <a:solidFill>
                  <a:schemeClr val="tx2"/>
                </a:solidFill>
                <a:latin typeface="Calibri"/>
                <a:cs typeface="Calibri"/>
              </a:rPr>
              <a:t>/Bio </a:t>
            </a:r>
            <a:r>
              <a:rPr lang="en-US" sz="1400" b="1" u="sng" dirty="0" smtClean="0">
                <a:solidFill>
                  <a:schemeClr val="tx2"/>
                </a:solidFill>
                <a:latin typeface="Calibri"/>
                <a:cs typeface="Calibri"/>
              </a:rPr>
              <a:t>Sensor</a:t>
            </a:r>
            <a:endParaRPr lang="en-US" sz="1400" b="1" u="sng" dirty="0">
              <a:solidFill>
                <a:schemeClr val="tx2"/>
              </a:solidFill>
              <a:latin typeface="Calibri"/>
              <a:cs typeface="Calibri"/>
            </a:endParaRPr>
          </a:p>
          <a:p>
            <a:r>
              <a:rPr lang="en-US" sz="1400" dirty="0">
                <a:latin typeface="Calibri"/>
                <a:cs typeface="Calibri"/>
              </a:rPr>
              <a:t>Researchers</a:t>
            </a:r>
          </a:p>
          <a:p>
            <a:r>
              <a:rPr lang="en-US" sz="1400" dirty="0">
                <a:latin typeface="Calibri"/>
                <a:cs typeface="Calibri"/>
              </a:rPr>
              <a:t>Optoelectronics</a:t>
            </a:r>
          </a:p>
          <a:p>
            <a:r>
              <a:rPr lang="en-US" sz="1400" b="1" u="sng" dirty="0">
                <a:solidFill>
                  <a:schemeClr val="tx2"/>
                </a:solidFill>
                <a:latin typeface="Calibri"/>
                <a:cs typeface="Calibri"/>
              </a:rPr>
              <a:t>Transparent Conduct. (Touch)</a:t>
            </a:r>
          </a:p>
          <a:p>
            <a:r>
              <a:rPr lang="en-US" sz="1400" dirty="0">
                <a:latin typeface="Calibri"/>
                <a:cs typeface="Calibri"/>
              </a:rPr>
              <a:t>Solar Cell Electrodes</a:t>
            </a:r>
          </a:p>
          <a:p>
            <a:r>
              <a:rPr lang="en-US" sz="1400" b="1" u="sng" dirty="0">
                <a:solidFill>
                  <a:schemeClr val="tx2"/>
                </a:solidFill>
                <a:latin typeface="Calibri"/>
                <a:cs typeface="Calibri"/>
              </a:rPr>
              <a:t>Thermal </a:t>
            </a:r>
            <a:r>
              <a:rPr lang="en-US" sz="1400" b="1" u="sng" dirty="0" err="1">
                <a:solidFill>
                  <a:schemeClr val="tx2"/>
                </a:solidFill>
                <a:latin typeface="Calibri"/>
                <a:cs typeface="Calibri"/>
              </a:rPr>
              <a:t>Mgmt</a:t>
            </a:r>
            <a:endParaRPr lang="en-US" sz="1400" b="1" u="sng" dirty="0">
              <a:solidFill>
                <a:schemeClr val="tx2"/>
              </a:solidFill>
              <a:latin typeface="Calibri"/>
              <a:cs typeface="Calibri"/>
            </a:endParaRPr>
          </a:p>
          <a:p>
            <a:r>
              <a:rPr lang="en-US" sz="1400" dirty="0" err="1">
                <a:latin typeface="Calibri"/>
                <a:cs typeface="Calibri"/>
              </a:rPr>
              <a:t>Supercapacitor</a:t>
            </a:r>
            <a:endParaRPr lang="en-US" sz="1400" dirty="0">
              <a:latin typeface="Calibri"/>
              <a:cs typeface="Calibri"/>
            </a:endParaRPr>
          </a:p>
          <a:p>
            <a:r>
              <a:rPr lang="en-US" sz="1400" dirty="0">
                <a:latin typeface="Calibri"/>
                <a:cs typeface="Calibri"/>
              </a:rPr>
              <a:t>Battery</a:t>
            </a:r>
          </a:p>
          <a:p>
            <a:r>
              <a:rPr lang="en-US" sz="1400" dirty="0">
                <a:latin typeface="Calibri"/>
                <a:cs typeface="Calibri"/>
              </a:rPr>
              <a:t>TEM support</a:t>
            </a:r>
          </a:p>
          <a:p>
            <a:r>
              <a:rPr lang="en-US" sz="1400" dirty="0" smtClean="0">
                <a:latin typeface="Calibri"/>
                <a:cs typeface="Calibri"/>
              </a:rPr>
              <a:t>Polymer/Compos.</a:t>
            </a:r>
          </a:p>
          <a:p>
            <a:r>
              <a:rPr lang="en-US" sz="1400" dirty="0" smtClean="0">
                <a:latin typeface="Calibri"/>
                <a:cs typeface="Calibri"/>
              </a:rPr>
              <a:t>CVD Equip </a:t>
            </a:r>
            <a:r>
              <a:rPr lang="en-US" sz="1400" dirty="0" err="1" smtClean="0">
                <a:latin typeface="Calibri"/>
                <a:cs typeface="Calibri"/>
              </a:rPr>
              <a:t>Mfg</a:t>
            </a:r>
            <a:endParaRPr lang="en-US" sz="1400" dirty="0">
              <a:latin typeface="Calibri"/>
              <a:cs typeface="Calibri"/>
            </a:endParaRPr>
          </a:p>
        </p:txBody>
      </p:sp>
      <p:sp>
        <p:nvSpPr>
          <p:cNvPr id="32" name="TextBox 31"/>
          <p:cNvSpPr txBox="1"/>
          <p:nvPr/>
        </p:nvSpPr>
        <p:spPr>
          <a:xfrm>
            <a:off x="5562599" y="3581400"/>
            <a:ext cx="1675453" cy="1384995"/>
          </a:xfrm>
          <a:prstGeom prst="rect">
            <a:avLst/>
          </a:prstGeom>
          <a:solidFill>
            <a:schemeClr val="bg1"/>
          </a:solidFill>
        </p:spPr>
        <p:txBody>
          <a:bodyPr wrap="square" rtlCol="0">
            <a:spAutoFit/>
          </a:bodyPr>
          <a:lstStyle/>
          <a:p>
            <a:pPr marL="171450" indent="-171450">
              <a:buFont typeface="Arial" pitchFamily="34" charset="0"/>
              <a:buChar char="•"/>
            </a:pPr>
            <a:r>
              <a:rPr lang="en-US" sz="1400" dirty="0" smtClean="0">
                <a:latin typeface="Calibri"/>
                <a:cs typeface="Calibri"/>
              </a:rPr>
              <a:t>Distributor</a:t>
            </a:r>
          </a:p>
          <a:p>
            <a:pPr marL="171450" indent="-171450">
              <a:buFont typeface="Arial" pitchFamily="34" charset="0"/>
              <a:buChar char="•"/>
            </a:pPr>
            <a:r>
              <a:rPr lang="en-US" sz="1400" b="1" u="sng" dirty="0" smtClean="0">
                <a:solidFill>
                  <a:schemeClr val="tx2"/>
                </a:solidFill>
                <a:latin typeface="Calibri"/>
                <a:cs typeface="Calibri"/>
              </a:rPr>
              <a:t>Direct Sales</a:t>
            </a:r>
          </a:p>
          <a:p>
            <a:pPr marL="171450" indent="-171450">
              <a:buFont typeface="Arial" pitchFamily="34" charset="0"/>
              <a:buChar char="•"/>
            </a:pPr>
            <a:r>
              <a:rPr lang="en-US" sz="1400" dirty="0" smtClean="0">
                <a:latin typeface="Calibri"/>
                <a:cs typeface="Calibri"/>
              </a:rPr>
              <a:t>Online</a:t>
            </a:r>
          </a:p>
          <a:p>
            <a:pPr marL="171450" indent="-171450">
              <a:buFont typeface="Arial" pitchFamily="34" charset="0"/>
              <a:buChar char="•"/>
            </a:pPr>
            <a:r>
              <a:rPr lang="en-US" sz="1400" b="1" u="sng" dirty="0" smtClean="0">
                <a:solidFill>
                  <a:schemeClr val="tx2"/>
                </a:solidFill>
                <a:latin typeface="Calibri"/>
                <a:cs typeface="Calibri"/>
              </a:rPr>
              <a:t>License</a:t>
            </a:r>
          </a:p>
          <a:p>
            <a:pPr marL="171450" indent="-171450">
              <a:buFont typeface="Arial" pitchFamily="34" charset="0"/>
              <a:buChar char="•"/>
            </a:pPr>
            <a:r>
              <a:rPr lang="en-US" sz="1400" b="1" u="sng" dirty="0" smtClean="0">
                <a:solidFill>
                  <a:schemeClr val="tx2"/>
                </a:solidFill>
                <a:latin typeface="Calibri"/>
                <a:cs typeface="Calibri"/>
              </a:rPr>
              <a:t>Partner/JV</a:t>
            </a:r>
          </a:p>
          <a:p>
            <a:pPr marL="171450" indent="-171450">
              <a:buFont typeface="Arial" pitchFamily="34" charset="0"/>
              <a:buChar char="•"/>
            </a:pPr>
            <a:r>
              <a:rPr lang="en-US" sz="1400" dirty="0" smtClean="0">
                <a:latin typeface="Calibri"/>
                <a:cs typeface="Calibri"/>
              </a:rPr>
              <a:t>Bundle</a:t>
            </a:r>
            <a:endParaRPr lang="en-US" sz="1400" dirty="0">
              <a:latin typeface="Calibri"/>
              <a:cs typeface="Calibri"/>
            </a:endParaRPr>
          </a:p>
        </p:txBody>
      </p:sp>
      <p:sp>
        <p:nvSpPr>
          <p:cNvPr id="33" name="TextBox 32"/>
          <p:cNvSpPr txBox="1"/>
          <p:nvPr/>
        </p:nvSpPr>
        <p:spPr>
          <a:xfrm>
            <a:off x="5562599" y="1371600"/>
            <a:ext cx="1675453" cy="1384995"/>
          </a:xfrm>
          <a:prstGeom prst="rect">
            <a:avLst/>
          </a:prstGeom>
          <a:solidFill>
            <a:schemeClr val="bg1"/>
          </a:solidFill>
        </p:spPr>
        <p:txBody>
          <a:bodyPr wrap="square" rtlCol="0">
            <a:spAutoFit/>
          </a:bodyPr>
          <a:lstStyle/>
          <a:p>
            <a:pPr marL="171450" indent="-171450">
              <a:buFont typeface="Arial" pitchFamily="34" charset="0"/>
              <a:buChar char="•"/>
            </a:pPr>
            <a:r>
              <a:rPr lang="en-US" sz="1400" dirty="0" smtClean="0">
                <a:latin typeface="Calibri"/>
                <a:cs typeface="Calibri"/>
              </a:rPr>
              <a:t>Warranty</a:t>
            </a:r>
          </a:p>
          <a:p>
            <a:pPr marL="171450" indent="-171450">
              <a:buFont typeface="Arial" pitchFamily="34" charset="0"/>
              <a:buChar char="•"/>
            </a:pPr>
            <a:r>
              <a:rPr lang="en-US" sz="1400" dirty="0" smtClean="0">
                <a:latin typeface="Calibri"/>
                <a:cs typeface="Calibri"/>
              </a:rPr>
              <a:t>Service/</a:t>
            </a:r>
            <a:r>
              <a:rPr lang="en-US" sz="1400" dirty="0" err="1" smtClean="0">
                <a:latin typeface="Calibri"/>
                <a:cs typeface="Calibri"/>
              </a:rPr>
              <a:t>Maint</a:t>
            </a:r>
            <a:r>
              <a:rPr lang="en-US" sz="1400" dirty="0" smtClean="0">
                <a:latin typeface="Calibri"/>
                <a:cs typeface="Calibri"/>
              </a:rPr>
              <a:t>. Agree</a:t>
            </a:r>
          </a:p>
          <a:p>
            <a:pPr marL="171450" indent="-171450">
              <a:buFont typeface="Arial" pitchFamily="34" charset="0"/>
              <a:buChar char="•"/>
            </a:pPr>
            <a:r>
              <a:rPr lang="en-US" sz="1400" dirty="0" smtClean="0">
                <a:latin typeface="Calibri"/>
                <a:cs typeface="Calibri"/>
              </a:rPr>
              <a:t>Joint Marketing</a:t>
            </a:r>
          </a:p>
          <a:p>
            <a:pPr marL="171450" indent="-171450">
              <a:buFont typeface="Arial" pitchFamily="34" charset="0"/>
              <a:buChar char="•"/>
            </a:pPr>
            <a:r>
              <a:rPr lang="en-US" sz="1400" dirty="0" smtClean="0">
                <a:latin typeface="Calibri"/>
                <a:cs typeface="Calibri"/>
              </a:rPr>
              <a:t>Branding</a:t>
            </a:r>
          </a:p>
          <a:p>
            <a:pPr marL="171450" indent="-171450">
              <a:buFont typeface="Arial" pitchFamily="34" charset="0"/>
              <a:buChar char="•"/>
            </a:pPr>
            <a:r>
              <a:rPr lang="en-US" sz="1400" b="1" u="sng" dirty="0" smtClean="0">
                <a:solidFill>
                  <a:schemeClr val="tx2"/>
                </a:solidFill>
                <a:latin typeface="Calibri"/>
                <a:cs typeface="Calibri"/>
              </a:rPr>
              <a:t>Education</a:t>
            </a:r>
            <a:endParaRPr lang="en-US" sz="1400" b="1" u="sng" dirty="0">
              <a:solidFill>
                <a:schemeClr val="tx2"/>
              </a:solidFill>
              <a:latin typeface="Calibri"/>
              <a:cs typeface="Calibri"/>
            </a:endParaRPr>
          </a:p>
        </p:txBody>
      </p:sp>
      <p:sp>
        <p:nvSpPr>
          <p:cNvPr id="34" name="TextBox 33"/>
          <p:cNvSpPr txBox="1"/>
          <p:nvPr/>
        </p:nvSpPr>
        <p:spPr>
          <a:xfrm>
            <a:off x="1905000" y="1066800"/>
            <a:ext cx="1828800" cy="1600438"/>
          </a:xfrm>
          <a:prstGeom prst="rect">
            <a:avLst/>
          </a:prstGeom>
          <a:solidFill>
            <a:schemeClr val="bg1"/>
          </a:solidFill>
        </p:spPr>
        <p:txBody>
          <a:bodyPr wrap="square" rtlCol="0">
            <a:spAutoFit/>
          </a:bodyPr>
          <a:lstStyle/>
          <a:p>
            <a:pPr marL="171450" indent="-171450">
              <a:buFont typeface="Arial" pitchFamily="34" charset="0"/>
              <a:buChar char="•"/>
            </a:pPr>
            <a:r>
              <a:rPr lang="en-US" sz="1400" dirty="0" smtClean="0">
                <a:latin typeface="Calibri"/>
                <a:cs typeface="Calibri"/>
              </a:rPr>
              <a:t>R &amp; D</a:t>
            </a:r>
          </a:p>
          <a:p>
            <a:pPr marL="171450" indent="-171450">
              <a:buFont typeface="Arial" pitchFamily="34" charset="0"/>
              <a:buChar char="•"/>
            </a:pPr>
            <a:r>
              <a:rPr lang="en-US" sz="1400" b="1" u="sng" dirty="0" smtClean="0">
                <a:solidFill>
                  <a:schemeClr val="tx2"/>
                </a:solidFill>
                <a:latin typeface="Calibri"/>
                <a:cs typeface="Calibri"/>
              </a:rPr>
              <a:t>Scale up system design</a:t>
            </a:r>
          </a:p>
          <a:p>
            <a:pPr marL="171450" indent="-171450">
              <a:buFont typeface="Arial" pitchFamily="34" charset="0"/>
              <a:buChar char="•"/>
            </a:pPr>
            <a:r>
              <a:rPr lang="en-US" sz="1400" dirty="0" smtClean="0">
                <a:latin typeface="Calibri"/>
                <a:cs typeface="Calibri"/>
              </a:rPr>
              <a:t>Graphene product.</a:t>
            </a:r>
          </a:p>
          <a:p>
            <a:pPr marL="171450" indent="-171450">
              <a:buFont typeface="Arial" pitchFamily="34" charset="0"/>
              <a:buChar char="•"/>
            </a:pPr>
            <a:r>
              <a:rPr lang="en-US" sz="1400" dirty="0" smtClean="0">
                <a:latin typeface="Calibri"/>
                <a:cs typeface="Calibri"/>
              </a:rPr>
              <a:t>IP creation/ licensing</a:t>
            </a:r>
          </a:p>
          <a:p>
            <a:pPr marL="171450" indent="-171450">
              <a:buFont typeface="Arial" pitchFamily="34" charset="0"/>
              <a:buChar char="•"/>
            </a:pPr>
            <a:r>
              <a:rPr lang="en-US" sz="1400" dirty="0" smtClean="0">
                <a:latin typeface="Calibri"/>
                <a:cs typeface="Calibri"/>
              </a:rPr>
              <a:t>Internal app. </a:t>
            </a:r>
            <a:r>
              <a:rPr lang="en-US" sz="1400" dirty="0">
                <a:latin typeface="Calibri"/>
                <a:cs typeface="Calibri"/>
              </a:rPr>
              <a:t>d</a:t>
            </a:r>
            <a:r>
              <a:rPr lang="en-US" sz="1400" dirty="0" smtClean="0">
                <a:latin typeface="Calibri"/>
                <a:cs typeface="Calibri"/>
              </a:rPr>
              <a:t>ev. </a:t>
            </a:r>
            <a:endParaRPr lang="en-US" sz="1400" dirty="0">
              <a:latin typeface="Calibri"/>
              <a:cs typeface="Calibri"/>
            </a:endParaRPr>
          </a:p>
        </p:txBody>
      </p:sp>
      <p:sp>
        <p:nvSpPr>
          <p:cNvPr id="35" name="TextBox 34"/>
          <p:cNvSpPr txBox="1"/>
          <p:nvPr/>
        </p:nvSpPr>
        <p:spPr>
          <a:xfrm>
            <a:off x="5029199" y="5722203"/>
            <a:ext cx="1675453" cy="954107"/>
          </a:xfrm>
          <a:prstGeom prst="rect">
            <a:avLst/>
          </a:prstGeom>
          <a:solidFill>
            <a:schemeClr val="bg1"/>
          </a:solidFill>
        </p:spPr>
        <p:txBody>
          <a:bodyPr wrap="square" rtlCol="0">
            <a:spAutoFit/>
          </a:bodyPr>
          <a:lstStyle/>
          <a:p>
            <a:pPr marL="171450" indent="-171450">
              <a:buFont typeface="Arial" pitchFamily="34" charset="0"/>
              <a:buChar char="•"/>
            </a:pPr>
            <a:r>
              <a:rPr lang="en-US" sz="1400" dirty="0" smtClean="0">
                <a:latin typeface="Calibri"/>
                <a:cs typeface="Calibri"/>
              </a:rPr>
              <a:t>Material Sales</a:t>
            </a:r>
          </a:p>
          <a:p>
            <a:pPr marL="171450" indent="-171450">
              <a:buFont typeface="Arial" pitchFamily="34" charset="0"/>
              <a:buChar char="•"/>
            </a:pPr>
            <a:r>
              <a:rPr lang="en-US" sz="1400" b="1" u="sng" dirty="0" smtClean="0">
                <a:solidFill>
                  <a:schemeClr val="tx2"/>
                </a:solidFill>
                <a:latin typeface="Calibri"/>
                <a:cs typeface="Calibri"/>
              </a:rPr>
              <a:t>License/Royalty</a:t>
            </a:r>
          </a:p>
          <a:p>
            <a:pPr marL="171450" indent="-171450">
              <a:buFont typeface="Arial" pitchFamily="34" charset="0"/>
              <a:buChar char="•"/>
            </a:pPr>
            <a:r>
              <a:rPr lang="en-US" sz="1400" dirty="0" smtClean="0">
                <a:latin typeface="Calibri"/>
                <a:cs typeface="Calibri"/>
              </a:rPr>
              <a:t>Equipment Sales</a:t>
            </a:r>
          </a:p>
          <a:p>
            <a:pPr marL="171450" indent="-171450">
              <a:buFont typeface="Arial" pitchFamily="34" charset="0"/>
              <a:buChar char="•"/>
            </a:pPr>
            <a:r>
              <a:rPr lang="en-US" sz="1400" dirty="0" smtClean="0">
                <a:latin typeface="Calibri"/>
                <a:cs typeface="Calibri"/>
              </a:rPr>
              <a:t>Consulting</a:t>
            </a:r>
          </a:p>
        </p:txBody>
      </p:sp>
      <p:sp>
        <p:nvSpPr>
          <p:cNvPr id="36" name="TextBox 35"/>
          <p:cNvSpPr txBox="1"/>
          <p:nvPr/>
        </p:nvSpPr>
        <p:spPr>
          <a:xfrm>
            <a:off x="6705599" y="5715000"/>
            <a:ext cx="1675453" cy="954107"/>
          </a:xfrm>
          <a:prstGeom prst="rect">
            <a:avLst/>
          </a:prstGeom>
          <a:solidFill>
            <a:schemeClr val="bg1"/>
          </a:solidFill>
        </p:spPr>
        <p:txBody>
          <a:bodyPr wrap="square" rtlCol="0">
            <a:spAutoFit/>
          </a:bodyPr>
          <a:lstStyle/>
          <a:p>
            <a:pPr marL="171450" indent="-171450">
              <a:buFont typeface="Arial" pitchFamily="34" charset="0"/>
              <a:buChar char="•"/>
            </a:pPr>
            <a:r>
              <a:rPr lang="en-US" sz="1400" dirty="0">
                <a:latin typeface="Calibri"/>
                <a:cs typeface="Calibri"/>
              </a:rPr>
              <a:t>Maintenance</a:t>
            </a:r>
          </a:p>
          <a:p>
            <a:pPr marL="171450" indent="-171450">
              <a:buFont typeface="Arial" pitchFamily="34" charset="0"/>
              <a:buChar char="•"/>
            </a:pPr>
            <a:r>
              <a:rPr lang="en-US" sz="1400" dirty="0" smtClean="0">
                <a:latin typeface="Calibri"/>
                <a:cs typeface="Calibri"/>
              </a:rPr>
              <a:t>Design</a:t>
            </a:r>
          </a:p>
          <a:p>
            <a:pPr marL="171450" indent="-171450">
              <a:buFont typeface="Arial" pitchFamily="34" charset="0"/>
              <a:buChar char="•"/>
            </a:pPr>
            <a:r>
              <a:rPr lang="en-US" sz="1400" dirty="0" err="1" smtClean="0">
                <a:latin typeface="Calibri"/>
                <a:cs typeface="Calibri"/>
              </a:rPr>
              <a:t>Add’l</a:t>
            </a:r>
            <a:r>
              <a:rPr lang="en-US" sz="1400" dirty="0" smtClean="0">
                <a:latin typeface="Calibri"/>
                <a:cs typeface="Calibri"/>
              </a:rPr>
              <a:t> IP</a:t>
            </a:r>
          </a:p>
          <a:p>
            <a:pPr marL="171450" indent="-171450">
              <a:buFont typeface="Arial" pitchFamily="34" charset="0"/>
              <a:buChar char="•"/>
            </a:pPr>
            <a:r>
              <a:rPr lang="en-US" sz="1400" dirty="0" smtClean="0">
                <a:latin typeface="Calibri"/>
                <a:cs typeface="Calibri"/>
              </a:rPr>
              <a:t>Applications</a:t>
            </a:r>
          </a:p>
        </p:txBody>
      </p:sp>
      <p:sp>
        <p:nvSpPr>
          <p:cNvPr id="37" name="TextBox 36"/>
          <p:cNvSpPr txBox="1"/>
          <p:nvPr/>
        </p:nvSpPr>
        <p:spPr>
          <a:xfrm>
            <a:off x="1944624" y="3508308"/>
            <a:ext cx="1759226" cy="2031325"/>
          </a:xfrm>
          <a:prstGeom prst="rect">
            <a:avLst/>
          </a:prstGeom>
          <a:solidFill>
            <a:schemeClr val="bg1"/>
          </a:solidFill>
        </p:spPr>
        <p:txBody>
          <a:bodyPr wrap="square" rtlCol="0">
            <a:spAutoFit/>
          </a:bodyPr>
          <a:lstStyle/>
          <a:p>
            <a:pPr marL="171450" indent="-171450">
              <a:buFont typeface="Arial" pitchFamily="34" charset="0"/>
              <a:buChar char="•"/>
            </a:pPr>
            <a:r>
              <a:rPr lang="en-US" sz="1400" dirty="0" smtClean="0">
                <a:latin typeface="Calibri"/>
                <a:cs typeface="Calibri"/>
              </a:rPr>
              <a:t>IP* (Patent/License)</a:t>
            </a:r>
          </a:p>
          <a:p>
            <a:pPr marL="171450" indent="-171450">
              <a:buFont typeface="Arial" pitchFamily="34" charset="0"/>
              <a:buChar char="•"/>
            </a:pPr>
            <a:r>
              <a:rPr lang="en-US" sz="1400" dirty="0" smtClean="0">
                <a:latin typeface="Calibri"/>
                <a:cs typeface="Calibri"/>
              </a:rPr>
              <a:t>Team/Expertise</a:t>
            </a:r>
          </a:p>
          <a:p>
            <a:pPr marL="171450" indent="-171450">
              <a:buFont typeface="Arial" pitchFamily="34" charset="0"/>
              <a:buChar char="•"/>
            </a:pPr>
            <a:r>
              <a:rPr lang="en-US" sz="1400" dirty="0" smtClean="0">
                <a:latin typeface="Calibri"/>
                <a:cs typeface="Calibri"/>
              </a:rPr>
              <a:t>Credibility/Rep</a:t>
            </a:r>
          </a:p>
          <a:p>
            <a:pPr marL="171450" indent="-171450">
              <a:buFont typeface="Arial" pitchFamily="34" charset="0"/>
              <a:buChar char="•"/>
            </a:pPr>
            <a:r>
              <a:rPr lang="en-US" sz="1400" dirty="0" smtClean="0">
                <a:latin typeface="Calibri"/>
                <a:cs typeface="Calibri"/>
              </a:rPr>
              <a:t>CVD Equipment</a:t>
            </a:r>
          </a:p>
          <a:p>
            <a:pPr marL="171450" indent="-171450">
              <a:buFont typeface="Arial" pitchFamily="34" charset="0"/>
              <a:buChar char="•"/>
            </a:pPr>
            <a:r>
              <a:rPr lang="en-US" sz="1400" dirty="0" smtClean="0">
                <a:latin typeface="Calibri"/>
                <a:cs typeface="Calibri"/>
              </a:rPr>
              <a:t>Inputs (gas/foil)</a:t>
            </a:r>
          </a:p>
          <a:p>
            <a:pPr marL="171450" indent="-171450">
              <a:buFont typeface="Arial" pitchFamily="34" charset="0"/>
              <a:buChar char="•"/>
            </a:pPr>
            <a:r>
              <a:rPr lang="en-US" sz="1400" dirty="0" smtClean="0">
                <a:latin typeface="Calibri"/>
                <a:cs typeface="Calibri"/>
              </a:rPr>
              <a:t>Lab space</a:t>
            </a:r>
          </a:p>
          <a:p>
            <a:pPr marL="171450" indent="-171450">
              <a:buFont typeface="Arial" pitchFamily="34" charset="0"/>
              <a:buChar char="•"/>
            </a:pPr>
            <a:r>
              <a:rPr lang="en-US" sz="1400" dirty="0" smtClean="0">
                <a:latin typeface="Calibri"/>
                <a:cs typeface="Calibri"/>
              </a:rPr>
              <a:t>Website</a:t>
            </a:r>
          </a:p>
          <a:p>
            <a:pPr marL="171450" indent="-171450">
              <a:buFont typeface="Arial" pitchFamily="34" charset="0"/>
              <a:buChar char="•"/>
            </a:pPr>
            <a:r>
              <a:rPr lang="en-US" sz="1400" dirty="0" smtClean="0">
                <a:latin typeface="Calibri"/>
                <a:cs typeface="Calibri"/>
              </a:rPr>
              <a:t>Design/Engineering</a:t>
            </a:r>
            <a:endParaRPr lang="en-US" sz="1400" dirty="0">
              <a:latin typeface="Calibri"/>
              <a:cs typeface="Calibri"/>
            </a:endParaRPr>
          </a:p>
        </p:txBody>
      </p:sp>
      <p:sp>
        <p:nvSpPr>
          <p:cNvPr id="38" name="TextBox 37"/>
          <p:cNvSpPr txBox="1"/>
          <p:nvPr/>
        </p:nvSpPr>
        <p:spPr>
          <a:xfrm>
            <a:off x="76200" y="1282005"/>
            <a:ext cx="1759226" cy="1600438"/>
          </a:xfrm>
          <a:prstGeom prst="rect">
            <a:avLst/>
          </a:prstGeom>
          <a:solidFill>
            <a:schemeClr val="bg1"/>
          </a:solidFill>
        </p:spPr>
        <p:txBody>
          <a:bodyPr wrap="square" rtlCol="0">
            <a:spAutoFit/>
          </a:bodyPr>
          <a:lstStyle/>
          <a:p>
            <a:pPr marL="171450" indent="-171450">
              <a:buFont typeface="Arial" pitchFamily="34" charset="0"/>
              <a:buChar char="•"/>
            </a:pPr>
            <a:r>
              <a:rPr lang="en-US" sz="1400" b="1" u="sng" dirty="0" smtClean="0">
                <a:solidFill>
                  <a:schemeClr val="tx2"/>
                </a:solidFill>
                <a:latin typeface="Calibri"/>
                <a:cs typeface="Calibri"/>
              </a:rPr>
              <a:t>Lead Customer</a:t>
            </a:r>
          </a:p>
          <a:p>
            <a:pPr marL="171450" indent="-171450">
              <a:buFont typeface="Arial" pitchFamily="34" charset="0"/>
              <a:buChar char="•"/>
            </a:pPr>
            <a:r>
              <a:rPr lang="en-US" sz="1400" b="1" u="sng" dirty="0" smtClean="0">
                <a:solidFill>
                  <a:schemeClr val="tx2"/>
                </a:solidFill>
                <a:latin typeface="Calibri"/>
                <a:cs typeface="Calibri"/>
              </a:rPr>
              <a:t>Equipment </a:t>
            </a:r>
            <a:r>
              <a:rPr lang="en-US" sz="1400" b="1" u="sng" dirty="0" err="1" smtClean="0">
                <a:solidFill>
                  <a:schemeClr val="tx2"/>
                </a:solidFill>
                <a:latin typeface="Calibri"/>
                <a:cs typeface="Calibri"/>
              </a:rPr>
              <a:t>Mfg</a:t>
            </a:r>
            <a:endParaRPr lang="en-US" sz="1400" b="1" u="sng" dirty="0" smtClean="0">
              <a:solidFill>
                <a:schemeClr val="tx2"/>
              </a:solidFill>
              <a:latin typeface="Calibri"/>
              <a:cs typeface="Calibri"/>
            </a:endParaRPr>
          </a:p>
          <a:p>
            <a:pPr marL="171450" indent="-171450">
              <a:buFont typeface="Arial" pitchFamily="34" charset="0"/>
              <a:buChar char="•"/>
            </a:pPr>
            <a:r>
              <a:rPr lang="en-US" sz="1400" dirty="0" smtClean="0">
                <a:latin typeface="Calibri"/>
                <a:cs typeface="Calibri"/>
              </a:rPr>
              <a:t>Universities</a:t>
            </a:r>
          </a:p>
          <a:p>
            <a:pPr marL="171450" indent="-171450">
              <a:buFont typeface="Arial" pitchFamily="34" charset="0"/>
              <a:buChar char="•"/>
            </a:pPr>
            <a:r>
              <a:rPr lang="en-US" sz="1400" dirty="0" smtClean="0">
                <a:latin typeface="Calibri"/>
                <a:cs typeface="Calibri"/>
              </a:rPr>
              <a:t>Downstream fabrication companies</a:t>
            </a:r>
          </a:p>
          <a:p>
            <a:pPr marL="171450" indent="-171450">
              <a:buFont typeface="Arial" pitchFamily="34" charset="0"/>
              <a:buChar char="•"/>
            </a:pPr>
            <a:r>
              <a:rPr lang="en-US" sz="1400" dirty="0">
                <a:latin typeface="Calibri"/>
                <a:cs typeface="Calibri"/>
              </a:rPr>
              <a:t>S</a:t>
            </a:r>
            <a:r>
              <a:rPr lang="en-US" sz="1400" dirty="0" smtClean="0">
                <a:latin typeface="Calibri"/>
                <a:cs typeface="Calibri"/>
              </a:rPr>
              <a:t>uppliers</a:t>
            </a:r>
            <a:endParaRPr lang="en-US" sz="1400" dirty="0">
              <a:latin typeface="Calibri"/>
              <a:cs typeface="Calibri"/>
            </a:endParaRPr>
          </a:p>
        </p:txBody>
      </p:sp>
      <p:sp>
        <p:nvSpPr>
          <p:cNvPr id="39" name="TextBox 38"/>
          <p:cNvSpPr txBox="1"/>
          <p:nvPr/>
        </p:nvSpPr>
        <p:spPr>
          <a:xfrm>
            <a:off x="1295400" y="5486400"/>
            <a:ext cx="1759226" cy="954107"/>
          </a:xfrm>
          <a:prstGeom prst="rect">
            <a:avLst/>
          </a:prstGeom>
          <a:solidFill>
            <a:schemeClr val="bg1"/>
          </a:solidFill>
        </p:spPr>
        <p:txBody>
          <a:bodyPr wrap="square" rtlCol="0">
            <a:spAutoFit/>
          </a:bodyPr>
          <a:lstStyle/>
          <a:p>
            <a:pPr marL="171450" indent="-171450">
              <a:buFont typeface="Arial" pitchFamily="34" charset="0"/>
              <a:buChar char="•"/>
            </a:pPr>
            <a:r>
              <a:rPr lang="en-US" sz="1400" dirty="0" smtClean="0">
                <a:latin typeface="Calibri"/>
                <a:cs typeface="Calibri"/>
              </a:rPr>
              <a:t>Team</a:t>
            </a:r>
          </a:p>
          <a:p>
            <a:pPr marL="171450" indent="-171450">
              <a:buFont typeface="Arial" pitchFamily="34" charset="0"/>
              <a:buChar char="•"/>
            </a:pPr>
            <a:r>
              <a:rPr lang="en-US" sz="1400" dirty="0" smtClean="0">
                <a:latin typeface="Calibri"/>
                <a:cs typeface="Calibri"/>
              </a:rPr>
              <a:t>Lab space</a:t>
            </a:r>
          </a:p>
          <a:p>
            <a:pPr marL="171450" indent="-171450">
              <a:buFont typeface="Arial" pitchFamily="34" charset="0"/>
              <a:buChar char="•"/>
            </a:pPr>
            <a:r>
              <a:rPr lang="en-US" sz="1400" dirty="0" smtClean="0">
                <a:latin typeface="Calibri"/>
                <a:cs typeface="Calibri"/>
              </a:rPr>
              <a:t>Capital equipment</a:t>
            </a:r>
          </a:p>
          <a:p>
            <a:pPr marL="171450" indent="-171450">
              <a:buFont typeface="Arial" pitchFamily="34" charset="0"/>
              <a:buChar char="•"/>
            </a:pPr>
            <a:r>
              <a:rPr lang="en-US" sz="1400" dirty="0" smtClean="0">
                <a:latin typeface="Calibri"/>
                <a:cs typeface="Calibri"/>
              </a:rPr>
              <a:t>Direct Sales/Travel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645017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000" dirty="0" smtClean="0">
                <a:solidFill>
                  <a:srgbClr val="FFFFFF"/>
                </a:solidFill>
              </a:rPr>
              <a:t>  So Here’s What We Did…</a:t>
            </a:r>
          </a:p>
        </p:txBody>
      </p:sp>
      <p:pic>
        <p:nvPicPr>
          <p:cNvPr id="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pic>
        <p:nvPicPr>
          <p:cNvPr id="7"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8" name="Content Placeholder 2"/>
          <p:cNvSpPr>
            <a:spLocks noGrp="1"/>
          </p:cNvSpPr>
          <p:nvPr>
            <p:ph idx="1"/>
          </p:nvPr>
        </p:nvSpPr>
        <p:spPr>
          <a:xfrm>
            <a:off x="228600" y="1143000"/>
            <a:ext cx="8686800" cy="4114800"/>
          </a:xfrm>
        </p:spPr>
        <p:txBody>
          <a:bodyPr>
            <a:noAutofit/>
          </a:bodyPr>
          <a:lstStyle/>
          <a:p>
            <a:pPr>
              <a:lnSpc>
                <a:spcPct val="150000"/>
              </a:lnSpc>
            </a:pPr>
            <a:r>
              <a:rPr lang="en-US" sz="2800" dirty="0" smtClean="0"/>
              <a:t>Research to identify target companies:  Build the list </a:t>
            </a:r>
          </a:p>
          <a:p>
            <a:pPr lvl="1">
              <a:lnSpc>
                <a:spcPct val="150000"/>
              </a:lnSpc>
            </a:pPr>
            <a:r>
              <a:rPr lang="en-US" dirty="0" smtClean="0"/>
              <a:t>Web, industry/research reports, personal network, </a:t>
            </a:r>
            <a:r>
              <a:rPr lang="en-US" i="1" dirty="0" smtClean="0"/>
              <a:t>“</a:t>
            </a:r>
            <a:r>
              <a:rPr lang="en-US" i="1" dirty="0" smtClean="0">
                <a:solidFill>
                  <a:srgbClr val="FF0000"/>
                </a:solidFill>
              </a:rPr>
              <a:t>Who else should we talk to?”</a:t>
            </a:r>
          </a:p>
          <a:p>
            <a:pPr>
              <a:lnSpc>
                <a:spcPct val="150000"/>
              </a:lnSpc>
            </a:pPr>
            <a:r>
              <a:rPr lang="en-US" sz="2800" dirty="0"/>
              <a:t>Calls to personal/professional/alumni network: </a:t>
            </a:r>
            <a:r>
              <a:rPr lang="en-US" sz="2800" dirty="0" smtClean="0"/>
              <a:t> </a:t>
            </a:r>
            <a:br>
              <a:rPr lang="en-US" sz="2800" dirty="0" smtClean="0"/>
            </a:br>
            <a:r>
              <a:rPr lang="en-US" sz="2800" dirty="0" smtClean="0"/>
              <a:t>	“</a:t>
            </a:r>
            <a:r>
              <a:rPr lang="en-US" sz="2800" dirty="0">
                <a:solidFill>
                  <a:srgbClr val="FF0000"/>
                </a:solidFill>
              </a:rPr>
              <a:t>Do you know anyone</a:t>
            </a:r>
            <a:r>
              <a:rPr lang="en-US" sz="2800" dirty="0" smtClean="0"/>
              <a:t>…?”</a:t>
            </a:r>
          </a:p>
          <a:p>
            <a:pPr>
              <a:lnSpc>
                <a:spcPct val="150000"/>
              </a:lnSpc>
            </a:pPr>
            <a:r>
              <a:rPr lang="en-US" sz="2800" dirty="0" smtClean="0"/>
              <a:t>Intros, </a:t>
            </a:r>
            <a:r>
              <a:rPr lang="en-US" sz="2800" dirty="0"/>
              <a:t>warm calls, cold </a:t>
            </a:r>
            <a:r>
              <a:rPr lang="en-US" sz="2800" dirty="0" smtClean="0"/>
              <a:t>calls, </a:t>
            </a:r>
            <a:r>
              <a:rPr lang="en-US" sz="2800" dirty="0"/>
              <a:t>cold calls, more </a:t>
            </a:r>
            <a:r>
              <a:rPr lang="en-US" sz="2800" dirty="0" smtClean="0"/>
              <a:t>calls</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9360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000" dirty="0" smtClean="0">
                <a:solidFill>
                  <a:srgbClr val="FFFFFF"/>
                </a:solidFill>
              </a:rPr>
              <a:t>  So Here’s What We Did…</a:t>
            </a:r>
          </a:p>
        </p:txBody>
      </p:sp>
      <p:pic>
        <p:nvPicPr>
          <p:cNvPr id="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pic>
        <p:nvPicPr>
          <p:cNvPr id="7"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8" name="Content Placeholder 2"/>
          <p:cNvSpPr>
            <a:spLocks noGrp="1"/>
          </p:cNvSpPr>
          <p:nvPr>
            <p:ph idx="1"/>
          </p:nvPr>
        </p:nvSpPr>
        <p:spPr>
          <a:xfrm>
            <a:off x="228600" y="1066800"/>
            <a:ext cx="8686800" cy="2486024"/>
          </a:xfrm>
        </p:spPr>
        <p:txBody>
          <a:bodyPr>
            <a:noAutofit/>
          </a:bodyPr>
          <a:lstStyle/>
          <a:p>
            <a:pPr>
              <a:lnSpc>
                <a:spcPct val="150000"/>
              </a:lnSpc>
              <a:defRPr/>
            </a:pPr>
            <a:r>
              <a:rPr lang="en-US" sz="2000" dirty="0" smtClean="0"/>
              <a:t>Google </a:t>
            </a:r>
            <a:r>
              <a:rPr lang="en-US" sz="2000" dirty="0" err="1"/>
              <a:t>AdWords</a:t>
            </a:r>
            <a:r>
              <a:rPr lang="en-US" sz="2000" dirty="0"/>
              <a:t> Campaign + Survey Monkey</a:t>
            </a:r>
          </a:p>
          <a:p>
            <a:pPr lvl="1">
              <a:lnSpc>
                <a:spcPct val="150000"/>
              </a:lnSpc>
              <a:defRPr/>
            </a:pPr>
            <a:r>
              <a:rPr lang="en-US" sz="2000" dirty="0"/>
              <a:t>3 days, 8,555 Impressions, 34 people clicking through to our site, ZERO </a:t>
            </a:r>
            <a:r>
              <a:rPr lang="en-US" sz="2000" dirty="0" smtClean="0"/>
              <a:t>contacts/closes.  Retrospect:  What were we trying to learn???</a:t>
            </a:r>
            <a:endParaRPr lang="en-US" sz="2000" dirty="0"/>
          </a:p>
          <a:p>
            <a:pPr>
              <a:lnSpc>
                <a:spcPct val="150000"/>
              </a:lnSpc>
            </a:pPr>
            <a:r>
              <a:rPr lang="en-US" sz="2000" dirty="0"/>
              <a:t>Serendipity:  Casual conversation turns to </a:t>
            </a:r>
            <a:r>
              <a:rPr lang="en-US" sz="2000" dirty="0" smtClean="0"/>
              <a:t>Graphene Frontiers at alumni event:</a:t>
            </a:r>
          </a:p>
        </p:txBody>
      </p:sp>
      <p:pic>
        <p:nvPicPr>
          <p:cNvPr id="2050" name="Picture 2" descr="http://t1.gstatic.com/images?q=tbn:ANd9GcQLCPcJMo6iGY9U_Qrxhhs56p-lL2CU6_wJBaQWEmspnJMdSJXK"/>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 y="3429000"/>
            <a:ext cx="2457450" cy="185737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Rectangle 1"/>
          <p:cNvSpPr/>
          <p:nvPr/>
        </p:nvSpPr>
        <p:spPr>
          <a:xfrm>
            <a:off x="2667000" y="3553361"/>
            <a:ext cx="6373112" cy="1323439"/>
          </a:xfrm>
          <a:prstGeom prst="rect">
            <a:avLst/>
          </a:prstGeom>
        </p:spPr>
        <p:txBody>
          <a:bodyPr wrap="square">
            <a:spAutoFit/>
          </a:bodyPr>
          <a:lstStyle/>
          <a:p>
            <a:pPr lvl="1"/>
            <a:r>
              <a:rPr lang="en-US" sz="2000" i="1" dirty="0">
                <a:solidFill>
                  <a:srgbClr val="002060"/>
                </a:solidFill>
              </a:rPr>
              <a:t>“That’s terrific! You know, I work at DuPont. Here’s my card… send me your deck and let me know how I can help.”  </a:t>
            </a:r>
            <a:endParaRPr lang="en-US" sz="2000" i="1" dirty="0" smtClean="0">
              <a:solidFill>
                <a:srgbClr val="002060"/>
              </a:solidFill>
            </a:endParaRPr>
          </a:p>
          <a:p>
            <a:pPr marL="2801938" lvl="1" indent="-2344738"/>
            <a:r>
              <a:rPr lang="en-US" sz="2000" dirty="0" smtClean="0"/>
              <a:t> </a:t>
            </a:r>
            <a:r>
              <a:rPr lang="en-US" sz="2000" dirty="0"/>
              <a:t>–Tom Connelly, Chief Innovation Officer, DuPont</a:t>
            </a:r>
          </a:p>
        </p:txBody>
      </p:sp>
      <p:pic>
        <p:nvPicPr>
          <p:cNvPr id="9" name="Picture 28" descr="dupontLogoOnWhite"/>
          <p:cNvPicPr>
            <a:picLocks noChangeAspect="1" noChangeArrowheads="1"/>
          </p:cNvPicPr>
          <p:nvPr/>
        </p:nvPicPr>
        <p:blipFill rotWithShape="1">
          <a:blip r:embed="rId7"/>
          <a:srcRect r="50000" b="28995"/>
          <a:stretch/>
        </p:blipFill>
        <p:spPr bwMode="auto">
          <a:xfrm>
            <a:off x="152400" y="3429000"/>
            <a:ext cx="1028700" cy="461029"/>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4115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000" dirty="0" smtClean="0">
                <a:solidFill>
                  <a:srgbClr val="FFFFFF"/>
                </a:solidFill>
              </a:rPr>
              <a:t>  So Here’s What We Did…</a:t>
            </a:r>
          </a:p>
        </p:txBody>
      </p:sp>
      <p:pic>
        <p:nvPicPr>
          <p:cNvPr id="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pic>
        <p:nvPicPr>
          <p:cNvPr id="7"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8" name="Content Placeholder 2"/>
          <p:cNvSpPr>
            <a:spLocks noGrp="1"/>
          </p:cNvSpPr>
          <p:nvPr>
            <p:ph idx="1"/>
          </p:nvPr>
        </p:nvSpPr>
        <p:spPr>
          <a:xfrm>
            <a:off x="228600" y="990600"/>
            <a:ext cx="8686800" cy="4724400"/>
          </a:xfrm>
        </p:spPr>
        <p:txBody>
          <a:bodyPr>
            <a:noAutofit/>
          </a:bodyPr>
          <a:lstStyle/>
          <a:p>
            <a:pPr>
              <a:lnSpc>
                <a:spcPct val="150000"/>
              </a:lnSpc>
            </a:pPr>
            <a:r>
              <a:rPr lang="en-US" sz="2800" dirty="0" smtClean="0">
                <a:solidFill>
                  <a:srgbClr val="FF0000"/>
                </a:solidFill>
              </a:rPr>
              <a:t>48 Companies Engaged, 70+ Conversations</a:t>
            </a:r>
            <a:r>
              <a:rPr lang="en-US" sz="2800" dirty="0" smtClean="0"/>
              <a:t>:  </a:t>
            </a:r>
          </a:p>
          <a:p>
            <a:pPr lvl="1"/>
            <a:r>
              <a:rPr lang="en-US" sz="1800" dirty="0" smtClean="0"/>
              <a:t>Lockheed Martin, </a:t>
            </a:r>
            <a:r>
              <a:rPr lang="en-US" sz="1800" dirty="0" err="1" smtClean="0"/>
              <a:t>GrafTech</a:t>
            </a:r>
            <a:r>
              <a:rPr lang="en-US" sz="1800" dirty="0" smtClean="0"/>
              <a:t>, </a:t>
            </a:r>
            <a:r>
              <a:rPr lang="en-US" sz="1800" dirty="0" err="1" smtClean="0"/>
              <a:t>Inventables</a:t>
            </a:r>
            <a:r>
              <a:rPr lang="en-US" sz="1800" dirty="0" smtClean="0"/>
              <a:t>,  </a:t>
            </a:r>
            <a:r>
              <a:rPr lang="en-US" sz="1800" dirty="0" err="1" smtClean="0"/>
              <a:t>alphaMOS</a:t>
            </a:r>
            <a:r>
              <a:rPr lang="en-US" sz="1800" dirty="0" smtClean="0"/>
              <a:t>, </a:t>
            </a:r>
            <a:r>
              <a:rPr lang="en-US" sz="1800" dirty="0" err="1" smtClean="0"/>
              <a:t>FirstNano</a:t>
            </a:r>
            <a:r>
              <a:rPr lang="en-US" sz="1800" dirty="0" smtClean="0"/>
              <a:t>, </a:t>
            </a:r>
            <a:r>
              <a:rPr lang="en-US" sz="1800" dirty="0" err="1" smtClean="0"/>
              <a:t>Pannam</a:t>
            </a:r>
            <a:r>
              <a:rPr lang="en-US" sz="1800" dirty="0" smtClean="0"/>
              <a:t> Imaging, </a:t>
            </a:r>
            <a:r>
              <a:rPr lang="en-US" sz="1800" dirty="0" err="1" smtClean="0"/>
              <a:t>FujiFilm</a:t>
            </a:r>
            <a:r>
              <a:rPr lang="en-US" sz="1800" dirty="0" smtClean="0"/>
              <a:t>, Solutia, </a:t>
            </a:r>
            <a:r>
              <a:rPr lang="en-US" sz="1800" dirty="0" err="1" smtClean="0"/>
              <a:t>Dontech</a:t>
            </a:r>
            <a:r>
              <a:rPr lang="en-US" sz="1800" dirty="0" smtClean="0"/>
              <a:t>, </a:t>
            </a:r>
            <a:r>
              <a:rPr lang="en-US" sz="1800" dirty="0" err="1" smtClean="0"/>
              <a:t>Tramonto</a:t>
            </a:r>
            <a:r>
              <a:rPr lang="en-US" sz="1800" dirty="0" smtClean="0"/>
              <a:t> Circuits, Adamant Technologies, Intel, XG Sciences, Graphene Technologies, </a:t>
            </a:r>
            <a:r>
              <a:rPr lang="en-US" sz="1800" dirty="0" err="1" smtClean="0"/>
              <a:t>Densitron</a:t>
            </a:r>
            <a:r>
              <a:rPr lang="en-US" sz="1800" dirty="0" smtClean="0"/>
              <a:t>, </a:t>
            </a:r>
            <a:r>
              <a:rPr lang="en-US" sz="1800" dirty="0" err="1" smtClean="0"/>
              <a:t>Hotatouch</a:t>
            </a:r>
            <a:r>
              <a:rPr lang="en-US" sz="1800" dirty="0" smtClean="0"/>
              <a:t>,  Touch International, Magic Touch, NJY Technology, </a:t>
            </a:r>
            <a:r>
              <a:rPr lang="en-US" sz="1800" dirty="0" err="1" smtClean="0"/>
              <a:t>Pangea</a:t>
            </a:r>
            <a:r>
              <a:rPr lang="en-US" sz="1800" dirty="0" smtClean="0"/>
              <a:t> Ventures, Display Search, Dow, DuPont, 3M, Corning, BASF, WL Gore, Morgan AM&amp;T, </a:t>
            </a:r>
            <a:r>
              <a:rPr lang="en-US" sz="1800" dirty="0" err="1" smtClean="0"/>
              <a:t>Plextronics</a:t>
            </a:r>
            <a:r>
              <a:rPr lang="en-US" sz="1800" dirty="0" smtClean="0"/>
              <a:t>, SPI Supplies, New Metals and Chemicals, G.E., </a:t>
            </a:r>
            <a:r>
              <a:rPr lang="en-US" sz="1800" dirty="0" err="1" smtClean="0"/>
              <a:t>Innovalight</a:t>
            </a:r>
            <a:r>
              <a:rPr lang="en-US" sz="1800" dirty="0" smtClean="0"/>
              <a:t>, Siemens, Nelson-Miller, </a:t>
            </a:r>
            <a:r>
              <a:rPr lang="en-US" sz="1800" dirty="0" err="1" smtClean="0"/>
              <a:t>Essilor</a:t>
            </a:r>
            <a:r>
              <a:rPr lang="en-US" sz="1800" dirty="0" smtClean="0"/>
              <a:t> USA, </a:t>
            </a:r>
            <a:r>
              <a:rPr lang="en-US" sz="1800" dirty="0" err="1" smtClean="0"/>
              <a:t>Nexans</a:t>
            </a:r>
            <a:r>
              <a:rPr lang="en-US" sz="1800" dirty="0" smtClean="0"/>
              <a:t>, E-ink, Gamma Dynamics, Plastic Logic, Cabot Corporation, Thin Diamond, </a:t>
            </a:r>
            <a:r>
              <a:rPr lang="en-US" sz="1800" dirty="0" err="1" smtClean="0"/>
              <a:t>Knighthawk</a:t>
            </a:r>
            <a:r>
              <a:rPr lang="en-US" sz="1800" dirty="0" smtClean="0"/>
              <a:t> Engineering, </a:t>
            </a:r>
            <a:r>
              <a:rPr lang="en-US" sz="1800" dirty="0" err="1" smtClean="0"/>
              <a:t>Kopietz</a:t>
            </a:r>
            <a:r>
              <a:rPr lang="en-US" sz="1800" dirty="0" smtClean="0"/>
              <a:t> Consulting, DISPLAX, </a:t>
            </a:r>
            <a:r>
              <a:rPr lang="en-US" sz="1800" dirty="0" err="1" smtClean="0"/>
              <a:t>NineSigma</a:t>
            </a:r>
            <a:r>
              <a:rPr lang="en-US" sz="1800" dirty="0" smtClean="0"/>
              <a:t>, Evaporated Coatings, </a:t>
            </a:r>
            <a:r>
              <a:rPr lang="en-US" sz="1800" dirty="0" err="1" smtClean="0"/>
              <a:t>LiquaVista</a:t>
            </a:r>
            <a:endParaRPr lang="en-US" sz="1800" dirty="0" smtClean="0"/>
          </a:p>
          <a:p>
            <a:pPr lvl="1"/>
            <a:endParaRPr lang="en-US" sz="1800" dirty="0"/>
          </a:p>
          <a:p>
            <a:r>
              <a:rPr lang="en-US" sz="2800" dirty="0"/>
              <a:t>80 LLL Posts, 61 </a:t>
            </a:r>
            <a:r>
              <a:rPr lang="en-US" sz="2800" dirty="0" smtClean="0"/>
              <a:t>Comments/Responses</a:t>
            </a:r>
          </a:p>
          <a:p>
            <a:pPr lvl="1"/>
            <a:r>
              <a:rPr lang="en-US" sz="2400" dirty="0" smtClean="0"/>
              <a:t>79% comments positive or factual, 21% “Constructive”</a:t>
            </a:r>
            <a:endParaRPr lang="en-US" sz="2400" dirty="0"/>
          </a:p>
        </p:txBody>
      </p:sp>
      <p:sp>
        <p:nvSpPr>
          <p:cNvPr id="9" name="Rectangle 8"/>
          <p:cNvSpPr/>
          <p:nvPr/>
        </p:nvSpPr>
        <p:spPr>
          <a:xfrm>
            <a:off x="838200" y="1676400"/>
            <a:ext cx="7848600" cy="2590800"/>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695916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5" name="Rectangle 4"/>
          <p:cNvSpPr>
            <a:spLocks noChangeArrowheads="1"/>
          </p:cNvSpPr>
          <p:nvPr/>
        </p:nvSpPr>
        <p:spPr bwMode="auto">
          <a:xfrm>
            <a:off x="4589463"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6" name="Rectangle 5"/>
          <p:cNvSpPr>
            <a:spLocks noChangeArrowheads="1"/>
          </p:cNvSpPr>
          <p:nvPr/>
        </p:nvSpPr>
        <p:spPr bwMode="auto">
          <a:xfrm rot="-5400000">
            <a:off x="-1371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7" name="Rectangle 6"/>
          <p:cNvSpPr>
            <a:spLocks noChangeArrowheads="1"/>
          </p:cNvSpPr>
          <p:nvPr/>
        </p:nvSpPr>
        <p:spPr bwMode="auto">
          <a:xfrm rot="-5400000">
            <a:off x="2281237" y="2027238"/>
            <a:ext cx="4581525"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8" name="Rectangle 7"/>
          <p:cNvSpPr>
            <a:spLocks noChangeArrowheads="1"/>
          </p:cNvSpPr>
          <p:nvPr/>
        </p:nvSpPr>
        <p:spPr bwMode="auto">
          <a:xfrm rot="-5400000">
            <a:off x="5943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9" name="Rectangle 8"/>
          <p:cNvSpPr>
            <a:spLocks noChangeArrowheads="1"/>
          </p:cNvSpPr>
          <p:nvPr/>
        </p:nvSpPr>
        <p:spPr bwMode="auto">
          <a:xfrm rot="-5400000">
            <a:off x="16002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0" name="Rectangle 9"/>
          <p:cNvSpPr>
            <a:spLocks noChangeArrowheads="1"/>
          </p:cNvSpPr>
          <p:nvPr/>
        </p:nvSpPr>
        <p:spPr bwMode="auto">
          <a:xfrm rot="-5400000">
            <a:off x="52578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1" name="Rectangle 10"/>
          <p:cNvSpPr>
            <a:spLocks noChangeArrowheads="1"/>
          </p:cNvSpPr>
          <p:nvPr/>
        </p:nvSpPr>
        <p:spPr bwMode="auto">
          <a:xfrm rot="-5400000">
            <a:off x="16002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2" name="Rectangle 11"/>
          <p:cNvSpPr>
            <a:spLocks noChangeArrowheads="1"/>
          </p:cNvSpPr>
          <p:nvPr/>
        </p:nvSpPr>
        <p:spPr bwMode="auto">
          <a:xfrm rot="-5400000">
            <a:off x="52578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pic>
        <p:nvPicPr>
          <p:cNvPr id="13323" name="Picture 1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693738"/>
            <a:ext cx="1774825" cy="346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4" name="Picture 1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5283200"/>
            <a:ext cx="9525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5" name="Picture 2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66138" y="5300663"/>
            <a:ext cx="622300"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6" name="Picture 2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6363" y="5283200"/>
            <a:ext cx="6223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7" name="Picture 2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2800" y="5283200"/>
            <a:ext cx="11430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8" name="Picture 2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4838" y="711200"/>
            <a:ext cx="9271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9" name="Picture 24"/>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1988" y="711200"/>
            <a:ext cx="43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0" name="Picture 25"/>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49438" y="2997200"/>
            <a:ext cx="9525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1" name="Picture 26"/>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8488" y="3009900"/>
            <a:ext cx="4953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2" name="Picture 27"/>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0938" y="709613"/>
            <a:ext cx="12192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3" name="Picture 28"/>
          <p:cNvPicPr>
            <a:picLocks noChangeAspect="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693738"/>
            <a:ext cx="5461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4" name="Picture 29"/>
          <p:cNvPicPr>
            <a:picLocks noChangeAspect="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3014663"/>
            <a:ext cx="685800"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5" name="Picture 30"/>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2900" y="2997200"/>
            <a:ext cx="558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6" name="Picture 31"/>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53300" y="700088"/>
            <a:ext cx="13208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7" name="Picture 32"/>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74100" y="749300"/>
            <a:ext cx="4064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8" name="Picture 33"/>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9263" y="700088"/>
            <a:ext cx="1744662" cy="32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9" name="TextBox 28"/>
          <p:cNvSpPr txBox="1"/>
          <p:nvPr/>
        </p:nvSpPr>
        <p:spPr>
          <a:xfrm>
            <a:off x="3716338" y="1337846"/>
            <a:ext cx="1084262"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Low </a:t>
            </a:r>
            <a:r>
              <a:rPr lang="en-US" dirty="0" smtClean="0">
                <a:latin typeface="Calibri"/>
                <a:cs typeface="Calibri"/>
              </a:rPr>
              <a:t>Cost</a:t>
            </a:r>
            <a:endParaRPr lang="en-US" dirty="0">
              <a:latin typeface="Calibri"/>
              <a:cs typeface="Calibri"/>
            </a:endParaRPr>
          </a:p>
        </p:txBody>
      </p:sp>
      <p:sp>
        <p:nvSpPr>
          <p:cNvPr id="31" name="TextBox 30"/>
          <p:cNvSpPr txBox="1"/>
          <p:nvPr/>
        </p:nvSpPr>
        <p:spPr>
          <a:xfrm>
            <a:off x="7496979" y="1295400"/>
            <a:ext cx="1533525" cy="584775"/>
          </a:xfrm>
          <a:prstGeom prst="rect">
            <a:avLst/>
          </a:prstGeom>
          <a:solidFill>
            <a:srgbClr val="FFFF00"/>
          </a:solidFill>
        </p:spPr>
        <p:txBody>
          <a:bodyPr wrap="square" rtlCol="0">
            <a:spAutoFit/>
          </a:bodyPr>
          <a:lstStyle>
            <a:defPPr>
              <a:defRPr lang="en-US"/>
            </a:defPPr>
            <a:lvl1pPr marL="171450" indent="-171450">
              <a:buFont typeface="Arial" pitchFamily="34" charset="0"/>
              <a:buChar char="•"/>
              <a:defRPr sz="1200"/>
            </a:lvl1pPr>
          </a:lstStyle>
          <a:p>
            <a:pPr marL="0" indent="0">
              <a:buNone/>
            </a:pPr>
            <a:r>
              <a:rPr lang="en-US" sz="1600" b="1" dirty="0" smtClean="0">
                <a:latin typeface="Calibri"/>
                <a:cs typeface="Calibri"/>
              </a:rPr>
              <a:t>Thermal </a:t>
            </a:r>
            <a:r>
              <a:rPr lang="en-US" sz="1600" b="1" dirty="0" err="1" smtClean="0">
                <a:latin typeface="Calibri"/>
                <a:cs typeface="Calibri"/>
              </a:rPr>
              <a:t>Mgmt</a:t>
            </a:r>
            <a:r>
              <a:rPr lang="en-US" sz="1600" b="1" dirty="0" smtClean="0">
                <a:latin typeface="Calibri"/>
                <a:cs typeface="Calibri"/>
              </a:rPr>
              <a:t> Solutions</a:t>
            </a:r>
            <a:endParaRPr lang="en-US" sz="1600" b="1" dirty="0">
              <a:latin typeface="Calibri"/>
              <a:cs typeface="Calibri"/>
            </a:endParaRPr>
          </a:p>
        </p:txBody>
      </p:sp>
      <p:sp>
        <p:nvSpPr>
          <p:cNvPr id="32" name="TextBox 31"/>
          <p:cNvSpPr txBox="1"/>
          <p:nvPr/>
        </p:nvSpPr>
        <p:spPr>
          <a:xfrm>
            <a:off x="5611187" y="4131488"/>
            <a:ext cx="15240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Direct </a:t>
            </a:r>
            <a:r>
              <a:rPr lang="en-US" dirty="0" smtClean="0">
                <a:latin typeface="Calibri"/>
                <a:cs typeface="Calibri"/>
              </a:rPr>
              <a:t>Sales</a:t>
            </a:r>
            <a:endParaRPr lang="en-US" dirty="0">
              <a:latin typeface="Calibri"/>
              <a:cs typeface="Calibri"/>
            </a:endParaRPr>
          </a:p>
        </p:txBody>
      </p:sp>
      <p:sp>
        <p:nvSpPr>
          <p:cNvPr id="34" name="TextBox 33"/>
          <p:cNvSpPr txBox="1"/>
          <p:nvPr/>
        </p:nvSpPr>
        <p:spPr>
          <a:xfrm>
            <a:off x="1981200" y="13716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Scale up</a:t>
            </a:r>
          </a:p>
        </p:txBody>
      </p:sp>
      <p:sp>
        <p:nvSpPr>
          <p:cNvPr id="35" name="TextBox 34"/>
          <p:cNvSpPr txBox="1"/>
          <p:nvPr/>
        </p:nvSpPr>
        <p:spPr>
          <a:xfrm>
            <a:off x="6324600" y="6062246"/>
            <a:ext cx="14478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Material </a:t>
            </a:r>
            <a:r>
              <a:rPr lang="en-US" dirty="0" smtClean="0">
                <a:latin typeface="Calibri"/>
                <a:cs typeface="Calibri"/>
              </a:rPr>
              <a:t>Sales</a:t>
            </a:r>
            <a:endParaRPr lang="en-US" dirty="0">
              <a:latin typeface="Calibri"/>
              <a:cs typeface="Calibri"/>
            </a:endParaRPr>
          </a:p>
        </p:txBody>
      </p:sp>
      <p:sp>
        <p:nvSpPr>
          <p:cNvPr id="37" name="TextBox 36"/>
          <p:cNvSpPr txBox="1"/>
          <p:nvPr/>
        </p:nvSpPr>
        <p:spPr>
          <a:xfrm>
            <a:off x="1981200" y="3505200"/>
            <a:ext cx="500062"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IP</a:t>
            </a:r>
            <a:endParaRPr lang="en-US" dirty="0">
              <a:latin typeface="Calibri"/>
              <a:cs typeface="Calibri"/>
            </a:endParaRPr>
          </a:p>
        </p:txBody>
      </p:sp>
      <p:sp>
        <p:nvSpPr>
          <p:cNvPr id="38" name="TextBox 37"/>
          <p:cNvSpPr txBox="1"/>
          <p:nvPr/>
        </p:nvSpPr>
        <p:spPr>
          <a:xfrm>
            <a:off x="152400" y="13716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Equipment </a:t>
            </a:r>
            <a:r>
              <a:rPr lang="en-US" dirty="0" err="1" smtClean="0">
                <a:latin typeface="Calibri"/>
                <a:cs typeface="Calibri"/>
              </a:rPr>
              <a:t>Mfg</a:t>
            </a:r>
            <a:endParaRPr lang="en-US" dirty="0">
              <a:latin typeface="Calibri"/>
              <a:cs typeface="Calibri"/>
            </a:endParaRPr>
          </a:p>
        </p:txBody>
      </p:sp>
      <p:sp>
        <p:nvSpPr>
          <p:cNvPr id="39" name="TextBox 38"/>
          <p:cNvSpPr txBox="1"/>
          <p:nvPr/>
        </p:nvSpPr>
        <p:spPr>
          <a:xfrm>
            <a:off x="304800" y="62484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Direct </a:t>
            </a:r>
            <a:r>
              <a:rPr lang="en-US" dirty="0">
                <a:latin typeface="Calibri"/>
                <a:cs typeface="Calibri"/>
              </a:rPr>
              <a:t>Sales/Travel</a:t>
            </a:r>
          </a:p>
        </p:txBody>
      </p:sp>
      <p:sp>
        <p:nvSpPr>
          <p:cNvPr id="40" name="TextBox 39"/>
          <p:cNvSpPr txBox="1"/>
          <p:nvPr/>
        </p:nvSpPr>
        <p:spPr>
          <a:xfrm>
            <a:off x="7496981" y="2140803"/>
            <a:ext cx="1280308" cy="830997"/>
          </a:xfrm>
          <a:prstGeom prst="rect">
            <a:avLst/>
          </a:prstGeom>
          <a:solidFill>
            <a:srgbClr val="FFFF00"/>
          </a:solidFill>
        </p:spPr>
        <p:txBody>
          <a:bodyPr wrap="square" rtlCol="0">
            <a:spAutoFit/>
          </a:bodyPr>
          <a:lstStyle>
            <a:defPPr>
              <a:defRPr lang="en-US"/>
            </a:defPPr>
            <a:lvl1pPr marL="171450" indent="-171450">
              <a:buFont typeface="Arial" pitchFamily="34" charset="0"/>
              <a:buChar char="•"/>
              <a:defRPr sz="1200"/>
            </a:lvl1pPr>
          </a:lstStyle>
          <a:p>
            <a:pPr marL="0" indent="0">
              <a:buNone/>
            </a:pPr>
            <a:r>
              <a:rPr lang="en-US" sz="1600" b="1" dirty="0" smtClean="0">
                <a:latin typeface="Calibri"/>
                <a:cs typeface="Calibri"/>
              </a:rPr>
              <a:t>Transparent </a:t>
            </a:r>
            <a:r>
              <a:rPr lang="en-US" sz="1600" b="1" dirty="0">
                <a:latin typeface="Calibri"/>
                <a:cs typeface="Calibri"/>
              </a:rPr>
              <a:t>Conduct. (Touch</a:t>
            </a:r>
            <a:r>
              <a:rPr lang="en-US" sz="1600" b="1" dirty="0" smtClean="0">
                <a:latin typeface="Calibri"/>
                <a:cs typeface="Calibri"/>
              </a:rPr>
              <a:t>)</a:t>
            </a:r>
            <a:endParaRPr lang="en-US" sz="1600" b="1" dirty="0">
              <a:latin typeface="Calibri"/>
              <a:cs typeface="Calibri"/>
            </a:endParaRPr>
          </a:p>
        </p:txBody>
      </p:sp>
      <p:sp>
        <p:nvSpPr>
          <p:cNvPr id="41" name="TextBox 40"/>
          <p:cNvSpPr txBox="1"/>
          <p:nvPr/>
        </p:nvSpPr>
        <p:spPr>
          <a:xfrm>
            <a:off x="7496979" y="3289012"/>
            <a:ext cx="1177122" cy="584775"/>
          </a:xfrm>
          <a:prstGeom prst="rect">
            <a:avLst/>
          </a:prstGeom>
          <a:solidFill>
            <a:srgbClr val="FFFF00"/>
          </a:solidFill>
        </p:spPr>
        <p:txBody>
          <a:bodyPr wrap="square" rtlCol="0">
            <a:spAutoFit/>
          </a:bodyPr>
          <a:lstStyle>
            <a:defPPr>
              <a:defRPr lang="en-US"/>
            </a:defPPr>
            <a:lvl1pPr marL="171450" indent="-171450">
              <a:buFont typeface="Arial" pitchFamily="34" charset="0"/>
              <a:buChar char="•"/>
              <a:defRPr sz="1200"/>
            </a:lvl1pPr>
          </a:lstStyle>
          <a:p>
            <a:pPr marL="0" indent="0">
              <a:buNone/>
            </a:pPr>
            <a:r>
              <a:rPr lang="en-US" sz="1600" b="1" dirty="0" err="1" smtClean="0">
                <a:latin typeface="Calibri"/>
                <a:cs typeface="Calibri"/>
              </a:rPr>
              <a:t>Chem</a:t>
            </a:r>
            <a:r>
              <a:rPr lang="en-US" sz="1600" b="1" dirty="0" smtClean="0">
                <a:latin typeface="Calibri"/>
                <a:cs typeface="Calibri"/>
              </a:rPr>
              <a:t>/Bio Sensor</a:t>
            </a:r>
            <a:endParaRPr lang="en-US" sz="1600" b="1" dirty="0">
              <a:latin typeface="Calibri"/>
              <a:cs typeface="Calibri"/>
            </a:endParaRPr>
          </a:p>
        </p:txBody>
      </p:sp>
      <p:sp>
        <p:nvSpPr>
          <p:cNvPr id="42" name="TextBox 41"/>
          <p:cNvSpPr txBox="1"/>
          <p:nvPr/>
        </p:nvSpPr>
        <p:spPr>
          <a:xfrm>
            <a:off x="5638801" y="1295400"/>
            <a:ext cx="10541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Education</a:t>
            </a:r>
          </a:p>
        </p:txBody>
      </p:sp>
      <p:sp>
        <p:nvSpPr>
          <p:cNvPr id="43" name="TextBox 42"/>
          <p:cNvSpPr txBox="1"/>
          <p:nvPr/>
        </p:nvSpPr>
        <p:spPr>
          <a:xfrm>
            <a:off x="5638800" y="2023646"/>
            <a:ext cx="15240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Service/</a:t>
            </a:r>
            <a:r>
              <a:rPr lang="en-US" dirty="0" err="1">
                <a:latin typeface="Calibri"/>
                <a:cs typeface="Calibri"/>
              </a:rPr>
              <a:t>Maint</a:t>
            </a:r>
            <a:r>
              <a:rPr lang="en-US" dirty="0">
                <a:latin typeface="Calibri"/>
                <a:cs typeface="Calibri"/>
              </a:rPr>
              <a:t>. </a:t>
            </a:r>
          </a:p>
        </p:txBody>
      </p:sp>
      <p:sp>
        <p:nvSpPr>
          <p:cNvPr id="44" name="TextBox 43"/>
          <p:cNvSpPr txBox="1"/>
          <p:nvPr/>
        </p:nvSpPr>
        <p:spPr>
          <a:xfrm>
            <a:off x="5638800" y="3581400"/>
            <a:ext cx="15240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License</a:t>
            </a:r>
            <a:endParaRPr lang="en-US" dirty="0">
              <a:latin typeface="Calibri"/>
              <a:cs typeface="Calibri"/>
            </a:endParaRPr>
          </a:p>
        </p:txBody>
      </p:sp>
      <p:sp>
        <p:nvSpPr>
          <p:cNvPr id="47" name="TextBox 46"/>
          <p:cNvSpPr txBox="1"/>
          <p:nvPr/>
        </p:nvSpPr>
        <p:spPr>
          <a:xfrm>
            <a:off x="3716338" y="2014597"/>
            <a:ext cx="165594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Higher Quality</a:t>
            </a:r>
            <a:endParaRPr lang="en-US" dirty="0">
              <a:latin typeface="Calibri"/>
              <a:cs typeface="Calibri"/>
            </a:endParaRPr>
          </a:p>
        </p:txBody>
      </p:sp>
      <p:sp>
        <p:nvSpPr>
          <p:cNvPr id="48" name="TextBox 47"/>
          <p:cNvSpPr txBox="1"/>
          <p:nvPr/>
        </p:nvSpPr>
        <p:spPr>
          <a:xfrm>
            <a:off x="3754260" y="2701129"/>
            <a:ext cx="115587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Large Area</a:t>
            </a:r>
            <a:endParaRPr lang="en-US" dirty="0">
              <a:latin typeface="Calibri"/>
              <a:cs typeface="Calibri"/>
            </a:endParaRPr>
          </a:p>
        </p:txBody>
      </p:sp>
      <p:sp>
        <p:nvSpPr>
          <p:cNvPr id="49" name="TextBox 48"/>
          <p:cNvSpPr txBox="1"/>
          <p:nvPr/>
        </p:nvSpPr>
        <p:spPr>
          <a:xfrm>
            <a:off x="3720923" y="3395246"/>
            <a:ext cx="165594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a:t>
            </a:r>
            <a:r>
              <a:rPr lang="en-US" dirty="0" err="1">
                <a:latin typeface="Calibri"/>
                <a:cs typeface="Calibri"/>
              </a:rPr>
              <a:t>Industrializable</a:t>
            </a:r>
            <a:r>
              <a:rPr lang="en-US" dirty="0" smtClean="0">
                <a:latin typeface="Calibri"/>
                <a:cs typeface="Calibri"/>
              </a:rPr>
              <a:t>”</a:t>
            </a:r>
            <a:endParaRPr lang="en-US" dirty="0">
              <a:latin typeface="Calibri"/>
              <a:cs typeface="Calibri"/>
            </a:endParaRPr>
          </a:p>
        </p:txBody>
      </p:sp>
      <p:sp>
        <p:nvSpPr>
          <p:cNvPr id="50" name="TextBox 49"/>
          <p:cNvSpPr txBox="1"/>
          <p:nvPr/>
        </p:nvSpPr>
        <p:spPr>
          <a:xfrm>
            <a:off x="6320642" y="5583992"/>
            <a:ext cx="169305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License/Royalty</a:t>
            </a:r>
            <a:endParaRPr lang="en-US" dirty="0">
              <a:latin typeface="Calibri"/>
              <a:cs typeface="Calibri"/>
            </a:endParaRPr>
          </a:p>
        </p:txBody>
      </p:sp>
      <p:sp>
        <p:nvSpPr>
          <p:cNvPr id="52" name="TextBox 51"/>
          <p:cNvSpPr txBox="1"/>
          <p:nvPr/>
        </p:nvSpPr>
        <p:spPr>
          <a:xfrm>
            <a:off x="312268" y="57912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Capital equipment</a:t>
            </a:r>
            <a:endParaRPr lang="en-US" dirty="0">
              <a:latin typeface="Calibri"/>
              <a:cs typeface="Calibri"/>
            </a:endParaRPr>
          </a:p>
        </p:txBody>
      </p:sp>
      <p:sp>
        <p:nvSpPr>
          <p:cNvPr id="53" name="TextBox 52"/>
          <p:cNvSpPr txBox="1"/>
          <p:nvPr/>
        </p:nvSpPr>
        <p:spPr>
          <a:xfrm>
            <a:off x="2475941" y="62484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Lab space</a:t>
            </a:r>
            <a:endParaRPr lang="en-US" dirty="0">
              <a:latin typeface="Calibri"/>
              <a:cs typeface="Calibri"/>
            </a:endParaRPr>
          </a:p>
        </p:txBody>
      </p:sp>
      <p:sp>
        <p:nvSpPr>
          <p:cNvPr id="54" name="TextBox 53"/>
          <p:cNvSpPr txBox="1"/>
          <p:nvPr/>
        </p:nvSpPr>
        <p:spPr>
          <a:xfrm>
            <a:off x="2481262" y="57912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Personnel</a:t>
            </a:r>
            <a:endParaRPr lang="en-US" dirty="0">
              <a:latin typeface="Calibri"/>
              <a:cs typeface="Calibri"/>
            </a:endParaRPr>
          </a:p>
        </p:txBody>
      </p:sp>
      <p:sp>
        <p:nvSpPr>
          <p:cNvPr id="55" name="TextBox 54"/>
          <p:cNvSpPr txBox="1"/>
          <p:nvPr/>
        </p:nvSpPr>
        <p:spPr>
          <a:xfrm>
            <a:off x="1981200" y="40386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CVD Equipment</a:t>
            </a:r>
            <a:endParaRPr lang="en-US" dirty="0">
              <a:latin typeface="Calibri"/>
              <a:cs typeface="Calibri"/>
            </a:endParaRPr>
          </a:p>
        </p:txBody>
      </p:sp>
      <p:sp>
        <p:nvSpPr>
          <p:cNvPr id="56" name="TextBox 55"/>
          <p:cNvSpPr txBox="1"/>
          <p:nvPr/>
        </p:nvSpPr>
        <p:spPr>
          <a:xfrm>
            <a:off x="1974850" y="4636901"/>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Facilities/Lab</a:t>
            </a:r>
            <a:endParaRPr lang="en-US" dirty="0">
              <a:latin typeface="Calibri"/>
              <a:cs typeface="Calibri"/>
            </a:endParaRPr>
          </a:p>
        </p:txBody>
      </p:sp>
      <p:sp>
        <p:nvSpPr>
          <p:cNvPr id="57" name="TextBox 56"/>
          <p:cNvSpPr txBox="1"/>
          <p:nvPr/>
        </p:nvSpPr>
        <p:spPr>
          <a:xfrm>
            <a:off x="1981200" y="19050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Customization</a:t>
            </a:r>
          </a:p>
        </p:txBody>
      </p:sp>
      <p:sp>
        <p:nvSpPr>
          <p:cNvPr id="58" name="TextBox 57"/>
          <p:cNvSpPr txBox="1"/>
          <p:nvPr/>
        </p:nvSpPr>
        <p:spPr>
          <a:xfrm>
            <a:off x="1981200" y="2480846"/>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Production</a:t>
            </a:r>
            <a:endParaRPr lang="en-US" dirty="0">
              <a:latin typeface="Calibri"/>
              <a:cs typeface="Calibri"/>
            </a:endParaRPr>
          </a:p>
        </p:txBody>
      </p:sp>
      <p:sp>
        <p:nvSpPr>
          <p:cNvPr id="59" name="TextBox 58"/>
          <p:cNvSpPr txBox="1"/>
          <p:nvPr/>
        </p:nvSpPr>
        <p:spPr>
          <a:xfrm>
            <a:off x="159980" y="1981200"/>
            <a:ext cx="128782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Universities</a:t>
            </a:r>
            <a:endParaRPr lang="en-US" dirty="0">
              <a:latin typeface="Calibri"/>
              <a:cs typeface="Calibri"/>
            </a:endParaRPr>
          </a:p>
        </p:txBody>
      </p:sp>
      <p:sp>
        <p:nvSpPr>
          <p:cNvPr id="60" name="TextBox 59"/>
          <p:cNvSpPr txBox="1"/>
          <p:nvPr/>
        </p:nvSpPr>
        <p:spPr>
          <a:xfrm>
            <a:off x="152400" y="2631757"/>
            <a:ext cx="1295400" cy="830997"/>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Downstream </a:t>
            </a:r>
            <a:r>
              <a:rPr lang="en-US" dirty="0">
                <a:latin typeface="Calibri"/>
                <a:cs typeface="Calibri"/>
              </a:rPr>
              <a:t>fabrication companies</a:t>
            </a:r>
          </a:p>
        </p:txBody>
      </p:sp>
      <p:sp>
        <p:nvSpPr>
          <p:cNvPr id="61" name="TextBox 34"/>
          <p:cNvSpPr txBox="1">
            <a:spLocks noChangeArrowheads="1"/>
          </p:cNvSpPr>
          <p:nvPr/>
        </p:nvSpPr>
        <p:spPr bwMode="auto">
          <a:xfrm>
            <a:off x="228600" y="0"/>
            <a:ext cx="8577262"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r>
              <a:rPr lang="en-US" sz="3200" b="1" dirty="0" smtClean="0">
                <a:solidFill>
                  <a:srgbClr val="FF0000"/>
                </a:solidFill>
                <a:latin typeface="Calibri"/>
                <a:cs typeface="Calibri"/>
              </a:rPr>
              <a:t>Version 2 – </a:t>
            </a:r>
            <a:r>
              <a:rPr lang="en-US" sz="3200" b="1" dirty="0" smtClean="0">
                <a:latin typeface="Calibri"/>
                <a:cs typeface="Calibri"/>
              </a:rPr>
              <a:t>Narrowed to 3 Customer Segments</a:t>
            </a:r>
            <a:endParaRPr lang="en-US" sz="3200" b="1" dirty="0">
              <a:latin typeface="Calibri"/>
              <a:cs typeface="Calibri"/>
            </a:endParaRPr>
          </a:p>
        </p:txBody>
      </p:sp>
      <p:sp>
        <p:nvSpPr>
          <p:cNvPr id="62" name="Donut 61"/>
          <p:cNvSpPr/>
          <p:nvPr/>
        </p:nvSpPr>
        <p:spPr>
          <a:xfrm>
            <a:off x="6934200" y="609600"/>
            <a:ext cx="2514600" cy="38100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51401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000" dirty="0" smtClean="0">
                <a:solidFill>
                  <a:srgbClr val="FFFFFF"/>
                </a:solidFill>
              </a:rPr>
              <a:t>  So Here’s What We Learned…</a:t>
            </a:r>
          </a:p>
        </p:txBody>
      </p:sp>
      <p:pic>
        <p:nvPicPr>
          <p:cNvPr id="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pic>
        <p:nvPicPr>
          <p:cNvPr id="7"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8" name="Content Placeholder 2"/>
          <p:cNvSpPr>
            <a:spLocks noGrp="1"/>
          </p:cNvSpPr>
          <p:nvPr>
            <p:ph idx="1"/>
          </p:nvPr>
        </p:nvSpPr>
        <p:spPr>
          <a:xfrm>
            <a:off x="228600" y="1066800"/>
            <a:ext cx="8686800" cy="4343400"/>
          </a:xfrm>
        </p:spPr>
        <p:txBody>
          <a:bodyPr>
            <a:noAutofit/>
          </a:bodyPr>
          <a:lstStyle/>
          <a:p>
            <a:pPr>
              <a:lnSpc>
                <a:spcPct val="150000"/>
              </a:lnSpc>
              <a:spcBef>
                <a:spcPts val="0"/>
              </a:spcBef>
            </a:pPr>
            <a:r>
              <a:rPr lang="en-US" sz="2800" b="1" u="sng" dirty="0" smtClean="0">
                <a:solidFill>
                  <a:srgbClr val="0070C0"/>
                </a:solidFill>
              </a:rPr>
              <a:t>Atmospheric pressure production</a:t>
            </a:r>
            <a:r>
              <a:rPr lang="en-US" sz="2800" b="1" dirty="0" smtClean="0">
                <a:solidFill>
                  <a:srgbClr val="0070C0"/>
                </a:solidFill>
              </a:rPr>
              <a:t> is key value-add</a:t>
            </a:r>
          </a:p>
          <a:p>
            <a:pPr lvl="1">
              <a:lnSpc>
                <a:spcPct val="150000"/>
              </a:lnSpc>
              <a:spcBef>
                <a:spcPts val="0"/>
              </a:spcBef>
            </a:pPr>
            <a:r>
              <a:rPr lang="en-US" sz="2400" dirty="0" smtClean="0"/>
              <a:t>Not “high-quality”, not single-layer</a:t>
            </a:r>
          </a:p>
          <a:p>
            <a:pPr>
              <a:lnSpc>
                <a:spcPct val="150000"/>
              </a:lnSpc>
              <a:spcBef>
                <a:spcPts val="0"/>
              </a:spcBef>
            </a:pPr>
            <a:r>
              <a:rPr lang="en-US" sz="2800" dirty="0" smtClean="0"/>
              <a:t>Many big companies are on the sidelines doing limited product </a:t>
            </a:r>
            <a:r>
              <a:rPr lang="en-US" sz="2800" dirty="0" err="1" smtClean="0"/>
              <a:t>dev</a:t>
            </a:r>
            <a:r>
              <a:rPr lang="en-US" sz="2800" dirty="0" smtClean="0"/>
              <a:t>, waiting for a proven production method</a:t>
            </a:r>
          </a:p>
          <a:p>
            <a:pPr>
              <a:lnSpc>
                <a:spcPct val="150000"/>
              </a:lnSpc>
              <a:spcBef>
                <a:spcPts val="0"/>
              </a:spcBef>
            </a:pPr>
            <a:r>
              <a:rPr lang="en-US" sz="2800" b="1" u="sng" dirty="0">
                <a:solidFill>
                  <a:srgbClr val="0070C0"/>
                </a:solidFill>
              </a:rPr>
              <a:t>We need to focus on scaling up (bigger &amp; faster)</a:t>
            </a:r>
          </a:p>
          <a:p>
            <a:pPr>
              <a:lnSpc>
                <a:spcPct val="150000"/>
              </a:lnSpc>
              <a:spcBef>
                <a:spcPts val="0"/>
              </a:spcBef>
            </a:pPr>
            <a:r>
              <a:rPr lang="en-US" sz="2800" dirty="0" smtClean="0"/>
              <a:t>We need a partner to break into consumer electronics</a:t>
            </a:r>
          </a:p>
          <a:p>
            <a:pPr>
              <a:lnSpc>
                <a:spcPct val="150000"/>
              </a:lnSpc>
              <a:spcBef>
                <a:spcPts val="0"/>
              </a:spcBef>
            </a:pPr>
            <a:r>
              <a:rPr lang="en-US" sz="2800" dirty="0" smtClean="0"/>
              <a:t>Cost matters, but not as much as we thought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97169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5" name="Rectangle 4"/>
          <p:cNvSpPr>
            <a:spLocks noChangeArrowheads="1"/>
          </p:cNvSpPr>
          <p:nvPr/>
        </p:nvSpPr>
        <p:spPr bwMode="auto">
          <a:xfrm>
            <a:off x="4589463"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6" name="Rectangle 5"/>
          <p:cNvSpPr>
            <a:spLocks noChangeArrowheads="1"/>
          </p:cNvSpPr>
          <p:nvPr/>
        </p:nvSpPr>
        <p:spPr bwMode="auto">
          <a:xfrm rot="-5400000">
            <a:off x="-1371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7" name="Rectangle 6"/>
          <p:cNvSpPr>
            <a:spLocks noChangeArrowheads="1"/>
          </p:cNvSpPr>
          <p:nvPr/>
        </p:nvSpPr>
        <p:spPr bwMode="auto">
          <a:xfrm rot="-5400000">
            <a:off x="2281237" y="2027238"/>
            <a:ext cx="4581525"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8" name="Rectangle 7"/>
          <p:cNvSpPr>
            <a:spLocks noChangeArrowheads="1"/>
          </p:cNvSpPr>
          <p:nvPr/>
        </p:nvSpPr>
        <p:spPr bwMode="auto">
          <a:xfrm rot="-5400000">
            <a:off x="5943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9" name="Rectangle 8"/>
          <p:cNvSpPr>
            <a:spLocks noChangeArrowheads="1"/>
          </p:cNvSpPr>
          <p:nvPr/>
        </p:nvSpPr>
        <p:spPr bwMode="auto">
          <a:xfrm rot="-5400000">
            <a:off x="16002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0" name="Rectangle 9"/>
          <p:cNvSpPr>
            <a:spLocks noChangeArrowheads="1"/>
          </p:cNvSpPr>
          <p:nvPr/>
        </p:nvSpPr>
        <p:spPr bwMode="auto">
          <a:xfrm rot="-5400000">
            <a:off x="52578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1" name="Rectangle 10"/>
          <p:cNvSpPr>
            <a:spLocks noChangeArrowheads="1"/>
          </p:cNvSpPr>
          <p:nvPr/>
        </p:nvSpPr>
        <p:spPr bwMode="auto">
          <a:xfrm rot="-5400000">
            <a:off x="16002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sp>
        <p:nvSpPr>
          <p:cNvPr id="12" name="Rectangle 11"/>
          <p:cNvSpPr>
            <a:spLocks noChangeArrowheads="1"/>
          </p:cNvSpPr>
          <p:nvPr/>
        </p:nvSpPr>
        <p:spPr bwMode="auto">
          <a:xfrm rot="-5400000">
            <a:off x="52578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Calibri"/>
              <a:ea typeface="+mn-ea"/>
              <a:cs typeface="Calibri"/>
            </a:endParaRPr>
          </a:p>
        </p:txBody>
      </p:sp>
      <p:pic>
        <p:nvPicPr>
          <p:cNvPr id="13323" name="Picture 1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693738"/>
            <a:ext cx="1774825" cy="346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4" name="Picture 1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5283200"/>
            <a:ext cx="9525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5" name="Picture 2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66138" y="5300663"/>
            <a:ext cx="622300"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6" name="Picture 2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6363" y="5283200"/>
            <a:ext cx="6223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7" name="Picture 2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2800" y="5283200"/>
            <a:ext cx="11430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8" name="Picture 2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4838" y="711200"/>
            <a:ext cx="9271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29" name="Picture 24"/>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1988" y="711200"/>
            <a:ext cx="43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0" name="Picture 25"/>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49438" y="2997200"/>
            <a:ext cx="9525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1" name="Picture 26"/>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8488" y="3009900"/>
            <a:ext cx="4953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2" name="Picture 27"/>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0938" y="709613"/>
            <a:ext cx="12192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3" name="Picture 28"/>
          <p:cNvPicPr>
            <a:picLocks noChangeAspect="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693738"/>
            <a:ext cx="5461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4" name="Picture 29"/>
          <p:cNvPicPr>
            <a:picLocks noChangeAspect="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3014663"/>
            <a:ext cx="685800"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5" name="Picture 30"/>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2900" y="2997200"/>
            <a:ext cx="558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6" name="Picture 31"/>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53300" y="700088"/>
            <a:ext cx="13208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7" name="Picture 32"/>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74100" y="749300"/>
            <a:ext cx="4064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38" name="Picture 33"/>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9263" y="700088"/>
            <a:ext cx="1744662" cy="32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9" name="TextBox 28"/>
          <p:cNvSpPr txBox="1"/>
          <p:nvPr/>
        </p:nvSpPr>
        <p:spPr>
          <a:xfrm>
            <a:off x="3716338" y="1337846"/>
            <a:ext cx="1084262"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Low </a:t>
            </a:r>
            <a:r>
              <a:rPr lang="en-US" dirty="0" smtClean="0">
                <a:latin typeface="Calibri"/>
                <a:cs typeface="Calibri"/>
              </a:rPr>
              <a:t>Cost</a:t>
            </a:r>
            <a:endParaRPr lang="en-US" dirty="0">
              <a:latin typeface="Calibri"/>
              <a:cs typeface="Calibri"/>
            </a:endParaRPr>
          </a:p>
        </p:txBody>
      </p:sp>
      <p:sp>
        <p:nvSpPr>
          <p:cNvPr id="31" name="TextBox 30"/>
          <p:cNvSpPr txBox="1"/>
          <p:nvPr/>
        </p:nvSpPr>
        <p:spPr>
          <a:xfrm>
            <a:off x="7496979" y="1295400"/>
            <a:ext cx="1533525" cy="584775"/>
          </a:xfrm>
          <a:prstGeom prst="rect">
            <a:avLst/>
          </a:prstGeom>
          <a:solidFill>
            <a:srgbClr val="FFFF00"/>
          </a:solidFill>
        </p:spPr>
        <p:txBody>
          <a:bodyPr wrap="square" rtlCol="0">
            <a:spAutoFit/>
          </a:bodyPr>
          <a:lstStyle>
            <a:defPPr>
              <a:defRPr lang="en-US"/>
            </a:defPPr>
            <a:lvl1pPr marL="171450" indent="-171450">
              <a:buFont typeface="Arial" pitchFamily="34" charset="0"/>
              <a:buChar char="•"/>
              <a:defRPr sz="1200"/>
            </a:lvl1pPr>
          </a:lstStyle>
          <a:p>
            <a:pPr marL="0" indent="0">
              <a:buNone/>
            </a:pPr>
            <a:r>
              <a:rPr lang="en-US" sz="1600" b="1" dirty="0" smtClean="0">
                <a:latin typeface="Calibri"/>
                <a:cs typeface="Calibri"/>
              </a:rPr>
              <a:t>Thermal </a:t>
            </a:r>
            <a:r>
              <a:rPr lang="en-US" sz="1600" b="1" dirty="0" err="1" smtClean="0">
                <a:latin typeface="Calibri"/>
                <a:cs typeface="Calibri"/>
              </a:rPr>
              <a:t>Mgmt</a:t>
            </a:r>
            <a:r>
              <a:rPr lang="en-US" sz="1600" b="1" dirty="0" smtClean="0">
                <a:latin typeface="Calibri"/>
                <a:cs typeface="Calibri"/>
              </a:rPr>
              <a:t> Solutions</a:t>
            </a:r>
            <a:endParaRPr lang="en-US" sz="1600" b="1" dirty="0">
              <a:latin typeface="Calibri"/>
              <a:cs typeface="Calibri"/>
            </a:endParaRPr>
          </a:p>
        </p:txBody>
      </p:sp>
      <p:sp>
        <p:nvSpPr>
          <p:cNvPr id="32" name="TextBox 31"/>
          <p:cNvSpPr txBox="1"/>
          <p:nvPr/>
        </p:nvSpPr>
        <p:spPr>
          <a:xfrm>
            <a:off x="5611187" y="4131488"/>
            <a:ext cx="15240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Direct </a:t>
            </a:r>
            <a:r>
              <a:rPr lang="en-US" dirty="0" smtClean="0">
                <a:latin typeface="Calibri"/>
                <a:cs typeface="Calibri"/>
              </a:rPr>
              <a:t>Sales</a:t>
            </a:r>
            <a:endParaRPr lang="en-US" dirty="0">
              <a:latin typeface="Calibri"/>
              <a:cs typeface="Calibri"/>
            </a:endParaRPr>
          </a:p>
        </p:txBody>
      </p:sp>
      <p:sp>
        <p:nvSpPr>
          <p:cNvPr id="34" name="TextBox 33"/>
          <p:cNvSpPr txBox="1"/>
          <p:nvPr/>
        </p:nvSpPr>
        <p:spPr>
          <a:xfrm>
            <a:off x="1981200" y="13716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Scale up</a:t>
            </a:r>
          </a:p>
        </p:txBody>
      </p:sp>
      <p:sp>
        <p:nvSpPr>
          <p:cNvPr id="35" name="TextBox 34"/>
          <p:cNvSpPr txBox="1"/>
          <p:nvPr/>
        </p:nvSpPr>
        <p:spPr>
          <a:xfrm>
            <a:off x="6324600" y="6062246"/>
            <a:ext cx="14478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strike="dblStrike" dirty="0">
                <a:solidFill>
                  <a:srgbClr val="FF0000"/>
                </a:solidFill>
                <a:latin typeface="Calibri"/>
                <a:cs typeface="Calibri"/>
              </a:rPr>
              <a:t>Material </a:t>
            </a:r>
            <a:r>
              <a:rPr lang="en-US" strike="dblStrike" dirty="0" smtClean="0">
                <a:solidFill>
                  <a:srgbClr val="FF0000"/>
                </a:solidFill>
                <a:latin typeface="Calibri"/>
                <a:cs typeface="Calibri"/>
              </a:rPr>
              <a:t>Sales</a:t>
            </a:r>
            <a:endParaRPr lang="en-US" strike="dblStrike" dirty="0">
              <a:solidFill>
                <a:srgbClr val="FF0000"/>
              </a:solidFill>
              <a:latin typeface="Calibri"/>
              <a:cs typeface="Calibri"/>
            </a:endParaRPr>
          </a:p>
        </p:txBody>
      </p:sp>
      <p:sp>
        <p:nvSpPr>
          <p:cNvPr id="37" name="TextBox 36"/>
          <p:cNvSpPr txBox="1"/>
          <p:nvPr/>
        </p:nvSpPr>
        <p:spPr>
          <a:xfrm>
            <a:off x="1981200" y="3505200"/>
            <a:ext cx="500062"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IP</a:t>
            </a:r>
            <a:endParaRPr lang="en-US" dirty="0">
              <a:latin typeface="Calibri"/>
              <a:cs typeface="Calibri"/>
            </a:endParaRPr>
          </a:p>
        </p:txBody>
      </p:sp>
      <p:sp>
        <p:nvSpPr>
          <p:cNvPr id="38" name="TextBox 37"/>
          <p:cNvSpPr txBox="1"/>
          <p:nvPr/>
        </p:nvSpPr>
        <p:spPr>
          <a:xfrm>
            <a:off x="152400" y="13716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Equipment </a:t>
            </a:r>
            <a:r>
              <a:rPr lang="en-US" dirty="0" err="1" smtClean="0">
                <a:latin typeface="Calibri"/>
                <a:cs typeface="Calibri"/>
              </a:rPr>
              <a:t>Mfg</a:t>
            </a:r>
            <a:endParaRPr lang="en-US" dirty="0">
              <a:latin typeface="Calibri"/>
              <a:cs typeface="Calibri"/>
            </a:endParaRPr>
          </a:p>
        </p:txBody>
      </p:sp>
      <p:sp>
        <p:nvSpPr>
          <p:cNvPr id="39" name="TextBox 38"/>
          <p:cNvSpPr txBox="1"/>
          <p:nvPr/>
        </p:nvSpPr>
        <p:spPr>
          <a:xfrm>
            <a:off x="304800" y="62484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Direct </a:t>
            </a:r>
            <a:r>
              <a:rPr lang="en-US" dirty="0">
                <a:latin typeface="Calibri"/>
                <a:cs typeface="Calibri"/>
              </a:rPr>
              <a:t>Sales/Travel</a:t>
            </a:r>
          </a:p>
        </p:txBody>
      </p:sp>
      <p:sp>
        <p:nvSpPr>
          <p:cNvPr id="40" name="TextBox 39"/>
          <p:cNvSpPr txBox="1"/>
          <p:nvPr/>
        </p:nvSpPr>
        <p:spPr>
          <a:xfrm>
            <a:off x="7496981" y="2140803"/>
            <a:ext cx="1280308" cy="830997"/>
          </a:xfrm>
          <a:prstGeom prst="rect">
            <a:avLst/>
          </a:prstGeom>
          <a:solidFill>
            <a:srgbClr val="FFFF00"/>
          </a:solidFill>
        </p:spPr>
        <p:txBody>
          <a:bodyPr wrap="square" rtlCol="0">
            <a:spAutoFit/>
          </a:bodyPr>
          <a:lstStyle>
            <a:defPPr>
              <a:defRPr lang="en-US"/>
            </a:defPPr>
            <a:lvl1pPr marL="171450" indent="-171450">
              <a:buFont typeface="Arial" pitchFamily="34" charset="0"/>
              <a:buChar char="•"/>
              <a:defRPr sz="1200"/>
            </a:lvl1pPr>
          </a:lstStyle>
          <a:p>
            <a:pPr marL="0" indent="0">
              <a:buNone/>
            </a:pPr>
            <a:r>
              <a:rPr lang="en-US" sz="1600" b="1" dirty="0" smtClean="0">
                <a:latin typeface="Calibri"/>
                <a:cs typeface="Calibri"/>
              </a:rPr>
              <a:t>Transparent </a:t>
            </a:r>
            <a:r>
              <a:rPr lang="en-US" sz="1600" b="1" dirty="0">
                <a:latin typeface="Calibri"/>
                <a:cs typeface="Calibri"/>
              </a:rPr>
              <a:t>Conduct. (Touch</a:t>
            </a:r>
            <a:r>
              <a:rPr lang="en-US" sz="1600" b="1" dirty="0" smtClean="0">
                <a:latin typeface="Calibri"/>
                <a:cs typeface="Calibri"/>
              </a:rPr>
              <a:t>)</a:t>
            </a:r>
            <a:endParaRPr lang="en-US" sz="1600" b="1" dirty="0">
              <a:latin typeface="Calibri"/>
              <a:cs typeface="Calibri"/>
            </a:endParaRPr>
          </a:p>
        </p:txBody>
      </p:sp>
      <p:sp>
        <p:nvSpPr>
          <p:cNvPr id="41" name="TextBox 40"/>
          <p:cNvSpPr txBox="1"/>
          <p:nvPr/>
        </p:nvSpPr>
        <p:spPr>
          <a:xfrm>
            <a:off x="7496979" y="3289012"/>
            <a:ext cx="1177122" cy="584775"/>
          </a:xfrm>
          <a:prstGeom prst="rect">
            <a:avLst/>
          </a:prstGeom>
          <a:solidFill>
            <a:srgbClr val="FFFF00"/>
          </a:solidFill>
        </p:spPr>
        <p:txBody>
          <a:bodyPr wrap="square" rtlCol="0">
            <a:spAutoFit/>
          </a:bodyPr>
          <a:lstStyle>
            <a:defPPr>
              <a:defRPr lang="en-US"/>
            </a:defPPr>
            <a:lvl1pPr marL="171450" indent="-171450">
              <a:buFont typeface="Arial" pitchFamily="34" charset="0"/>
              <a:buChar char="•"/>
              <a:defRPr sz="1200"/>
            </a:lvl1pPr>
          </a:lstStyle>
          <a:p>
            <a:pPr marL="0" indent="0">
              <a:buNone/>
            </a:pPr>
            <a:r>
              <a:rPr lang="en-US" sz="1600" b="1" dirty="0" err="1" smtClean="0">
                <a:latin typeface="Calibri"/>
                <a:cs typeface="Calibri"/>
              </a:rPr>
              <a:t>Chem</a:t>
            </a:r>
            <a:r>
              <a:rPr lang="en-US" sz="1600" b="1" dirty="0" smtClean="0">
                <a:latin typeface="Calibri"/>
                <a:cs typeface="Calibri"/>
              </a:rPr>
              <a:t>/Bio Sensor</a:t>
            </a:r>
            <a:endParaRPr lang="en-US" sz="1600" b="1" dirty="0">
              <a:latin typeface="Calibri"/>
              <a:cs typeface="Calibri"/>
            </a:endParaRPr>
          </a:p>
        </p:txBody>
      </p:sp>
      <p:sp>
        <p:nvSpPr>
          <p:cNvPr id="42" name="TextBox 41"/>
          <p:cNvSpPr txBox="1"/>
          <p:nvPr/>
        </p:nvSpPr>
        <p:spPr>
          <a:xfrm>
            <a:off x="5638801" y="1295400"/>
            <a:ext cx="10541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Education</a:t>
            </a:r>
          </a:p>
        </p:txBody>
      </p:sp>
      <p:sp>
        <p:nvSpPr>
          <p:cNvPr id="43" name="TextBox 42"/>
          <p:cNvSpPr txBox="1"/>
          <p:nvPr/>
        </p:nvSpPr>
        <p:spPr>
          <a:xfrm>
            <a:off x="5638800" y="2023646"/>
            <a:ext cx="15240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a:latin typeface="Calibri"/>
                <a:cs typeface="Calibri"/>
              </a:rPr>
              <a:t>Service/</a:t>
            </a:r>
            <a:r>
              <a:rPr lang="en-US" dirty="0" err="1">
                <a:latin typeface="Calibri"/>
                <a:cs typeface="Calibri"/>
              </a:rPr>
              <a:t>Maint</a:t>
            </a:r>
            <a:r>
              <a:rPr lang="en-US" dirty="0">
                <a:latin typeface="Calibri"/>
                <a:cs typeface="Calibri"/>
              </a:rPr>
              <a:t>. </a:t>
            </a:r>
          </a:p>
        </p:txBody>
      </p:sp>
      <p:sp>
        <p:nvSpPr>
          <p:cNvPr id="44" name="TextBox 43"/>
          <p:cNvSpPr txBox="1"/>
          <p:nvPr/>
        </p:nvSpPr>
        <p:spPr>
          <a:xfrm>
            <a:off x="5638800" y="3581400"/>
            <a:ext cx="15240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License</a:t>
            </a:r>
            <a:endParaRPr lang="en-US" dirty="0">
              <a:latin typeface="Calibri"/>
              <a:cs typeface="Calibri"/>
            </a:endParaRPr>
          </a:p>
        </p:txBody>
      </p:sp>
      <p:sp>
        <p:nvSpPr>
          <p:cNvPr id="47" name="TextBox 46"/>
          <p:cNvSpPr txBox="1"/>
          <p:nvPr/>
        </p:nvSpPr>
        <p:spPr>
          <a:xfrm>
            <a:off x="3716338" y="2014597"/>
            <a:ext cx="165594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Higher Quality</a:t>
            </a:r>
            <a:endParaRPr lang="en-US" dirty="0">
              <a:latin typeface="Calibri"/>
              <a:cs typeface="Calibri"/>
            </a:endParaRPr>
          </a:p>
        </p:txBody>
      </p:sp>
      <p:sp>
        <p:nvSpPr>
          <p:cNvPr id="48" name="TextBox 47"/>
          <p:cNvSpPr txBox="1"/>
          <p:nvPr/>
        </p:nvSpPr>
        <p:spPr>
          <a:xfrm>
            <a:off x="3754260" y="2701129"/>
            <a:ext cx="115587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Large Area</a:t>
            </a:r>
            <a:endParaRPr lang="en-US" dirty="0">
              <a:latin typeface="Calibri"/>
              <a:cs typeface="Calibri"/>
            </a:endParaRPr>
          </a:p>
        </p:txBody>
      </p:sp>
      <p:sp>
        <p:nvSpPr>
          <p:cNvPr id="49" name="TextBox 48"/>
          <p:cNvSpPr txBox="1"/>
          <p:nvPr/>
        </p:nvSpPr>
        <p:spPr>
          <a:xfrm>
            <a:off x="3720923" y="3395246"/>
            <a:ext cx="165594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a:t>
            </a:r>
            <a:r>
              <a:rPr lang="en-US" dirty="0" err="1">
                <a:latin typeface="Calibri"/>
                <a:cs typeface="Calibri"/>
              </a:rPr>
              <a:t>Industrializable</a:t>
            </a:r>
            <a:r>
              <a:rPr lang="en-US" dirty="0" smtClean="0">
                <a:latin typeface="Calibri"/>
                <a:cs typeface="Calibri"/>
              </a:rPr>
              <a:t>”</a:t>
            </a:r>
            <a:endParaRPr lang="en-US" dirty="0">
              <a:latin typeface="Calibri"/>
              <a:cs typeface="Calibri"/>
            </a:endParaRPr>
          </a:p>
        </p:txBody>
      </p:sp>
      <p:sp>
        <p:nvSpPr>
          <p:cNvPr id="50" name="TextBox 49"/>
          <p:cNvSpPr txBox="1"/>
          <p:nvPr/>
        </p:nvSpPr>
        <p:spPr>
          <a:xfrm>
            <a:off x="6320642" y="5583992"/>
            <a:ext cx="169305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License/Royalty</a:t>
            </a:r>
            <a:endParaRPr lang="en-US" dirty="0">
              <a:latin typeface="Calibri"/>
              <a:cs typeface="Calibri"/>
            </a:endParaRPr>
          </a:p>
        </p:txBody>
      </p:sp>
      <p:sp>
        <p:nvSpPr>
          <p:cNvPr id="52" name="TextBox 51"/>
          <p:cNvSpPr txBox="1"/>
          <p:nvPr/>
        </p:nvSpPr>
        <p:spPr>
          <a:xfrm>
            <a:off x="312268" y="57912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Capital equipment</a:t>
            </a:r>
            <a:endParaRPr lang="en-US" dirty="0">
              <a:latin typeface="Calibri"/>
              <a:cs typeface="Calibri"/>
            </a:endParaRPr>
          </a:p>
        </p:txBody>
      </p:sp>
      <p:sp>
        <p:nvSpPr>
          <p:cNvPr id="53" name="TextBox 52"/>
          <p:cNvSpPr txBox="1"/>
          <p:nvPr/>
        </p:nvSpPr>
        <p:spPr>
          <a:xfrm>
            <a:off x="2475941" y="62484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Lab space</a:t>
            </a:r>
            <a:endParaRPr lang="en-US" dirty="0">
              <a:latin typeface="Calibri"/>
              <a:cs typeface="Calibri"/>
            </a:endParaRPr>
          </a:p>
        </p:txBody>
      </p:sp>
      <p:sp>
        <p:nvSpPr>
          <p:cNvPr id="54" name="TextBox 53"/>
          <p:cNvSpPr txBox="1"/>
          <p:nvPr/>
        </p:nvSpPr>
        <p:spPr>
          <a:xfrm>
            <a:off x="2481262" y="5791200"/>
            <a:ext cx="1862138"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Personnel</a:t>
            </a:r>
            <a:endParaRPr lang="en-US" dirty="0">
              <a:latin typeface="Calibri"/>
              <a:cs typeface="Calibri"/>
            </a:endParaRPr>
          </a:p>
        </p:txBody>
      </p:sp>
      <p:sp>
        <p:nvSpPr>
          <p:cNvPr id="55" name="TextBox 54"/>
          <p:cNvSpPr txBox="1"/>
          <p:nvPr/>
        </p:nvSpPr>
        <p:spPr>
          <a:xfrm>
            <a:off x="1981200" y="40386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CVD Equipment</a:t>
            </a:r>
            <a:endParaRPr lang="en-US" dirty="0">
              <a:latin typeface="Calibri"/>
              <a:cs typeface="Calibri"/>
            </a:endParaRPr>
          </a:p>
        </p:txBody>
      </p:sp>
      <p:sp>
        <p:nvSpPr>
          <p:cNvPr id="56" name="TextBox 55"/>
          <p:cNvSpPr txBox="1"/>
          <p:nvPr/>
        </p:nvSpPr>
        <p:spPr>
          <a:xfrm>
            <a:off x="1974850" y="4636901"/>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Facilities/Lab</a:t>
            </a:r>
            <a:endParaRPr lang="en-US" dirty="0">
              <a:latin typeface="Calibri"/>
              <a:cs typeface="Calibri"/>
            </a:endParaRPr>
          </a:p>
        </p:txBody>
      </p:sp>
      <p:sp>
        <p:nvSpPr>
          <p:cNvPr id="57" name="TextBox 56"/>
          <p:cNvSpPr txBox="1"/>
          <p:nvPr/>
        </p:nvSpPr>
        <p:spPr>
          <a:xfrm>
            <a:off x="1981200" y="1905000"/>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Customization</a:t>
            </a:r>
          </a:p>
        </p:txBody>
      </p:sp>
      <p:sp>
        <p:nvSpPr>
          <p:cNvPr id="58" name="TextBox 57"/>
          <p:cNvSpPr txBox="1"/>
          <p:nvPr/>
        </p:nvSpPr>
        <p:spPr>
          <a:xfrm>
            <a:off x="1981200" y="2480846"/>
            <a:ext cx="160020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strike="dblStrike">
                <a:solidFill>
                  <a:srgbClr val="FF0000"/>
                </a:solidFill>
              </a:defRPr>
            </a:lvl1pPr>
          </a:lstStyle>
          <a:p>
            <a:r>
              <a:rPr lang="en-US" dirty="0">
                <a:latin typeface="Calibri"/>
                <a:cs typeface="Calibri"/>
              </a:rPr>
              <a:t>Production</a:t>
            </a:r>
          </a:p>
        </p:txBody>
      </p:sp>
      <p:sp>
        <p:nvSpPr>
          <p:cNvPr id="59" name="TextBox 58"/>
          <p:cNvSpPr txBox="1"/>
          <p:nvPr/>
        </p:nvSpPr>
        <p:spPr>
          <a:xfrm>
            <a:off x="159980" y="1981200"/>
            <a:ext cx="1287820" cy="338554"/>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Universities</a:t>
            </a:r>
            <a:endParaRPr lang="en-US" dirty="0">
              <a:latin typeface="Calibri"/>
              <a:cs typeface="Calibri"/>
            </a:endParaRPr>
          </a:p>
        </p:txBody>
      </p:sp>
      <p:sp>
        <p:nvSpPr>
          <p:cNvPr id="60" name="TextBox 59"/>
          <p:cNvSpPr txBox="1"/>
          <p:nvPr/>
        </p:nvSpPr>
        <p:spPr>
          <a:xfrm>
            <a:off x="152400" y="2631757"/>
            <a:ext cx="1295400" cy="830997"/>
          </a:xfrm>
          <a:prstGeom prst="rect">
            <a:avLst/>
          </a:prstGeom>
          <a:solidFill>
            <a:srgbClr val="FFFF00"/>
          </a:solidFill>
        </p:spPr>
        <p:txBody>
          <a:bodyPr wrap="square" rtlCol="0">
            <a:spAutoFit/>
          </a:bodyPr>
          <a:lstStyle>
            <a:defPPr>
              <a:defRPr lang="en-US"/>
            </a:defPPr>
            <a:lvl1pPr indent="0">
              <a:buFont typeface="Arial" pitchFamily="34" charset="0"/>
              <a:buNone/>
              <a:defRPr sz="1600" b="1"/>
            </a:lvl1pPr>
          </a:lstStyle>
          <a:p>
            <a:r>
              <a:rPr lang="en-US" dirty="0" smtClean="0">
                <a:latin typeface="Calibri"/>
                <a:cs typeface="Calibri"/>
              </a:rPr>
              <a:t>Downstream </a:t>
            </a:r>
            <a:r>
              <a:rPr lang="en-US" dirty="0">
                <a:latin typeface="Calibri"/>
                <a:cs typeface="Calibri"/>
              </a:rPr>
              <a:t>fabrication companies</a:t>
            </a:r>
          </a:p>
        </p:txBody>
      </p:sp>
      <p:sp>
        <p:nvSpPr>
          <p:cNvPr id="61" name="TextBox 34"/>
          <p:cNvSpPr txBox="1">
            <a:spLocks noChangeArrowheads="1"/>
          </p:cNvSpPr>
          <p:nvPr/>
        </p:nvSpPr>
        <p:spPr bwMode="auto">
          <a:xfrm>
            <a:off x="228600" y="0"/>
            <a:ext cx="8577262"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r>
              <a:rPr lang="en-US" sz="3200" b="1" dirty="0" smtClean="0">
                <a:solidFill>
                  <a:srgbClr val="FF0000"/>
                </a:solidFill>
                <a:latin typeface="Calibri"/>
                <a:cs typeface="Calibri"/>
              </a:rPr>
              <a:t>Version 3 – </a:t>
            </a:r>
            <a:r>
              <a:rPr lang="en-US" sz="3200" b="1" dirty="0" smtClean="0">
                <a:latin typeface="Calibri"/>
                <a:cs typeface="Calibri"/>
              </a:rPr>
              <a:t>Manufacturing Wasn’t Our Business</a:t>
            </a:r>
            <a:endParaRPr lang="en-US" sz="3200" b="1" dirty="0">
              <a:latin typeface="Calibri"/>
              <a:cs typeface="Calibri"/>
            </a:endParaRPr>
          </a:p>
        </p:txBody>
      </p:sp>
      <p:sp>
        <p:nvSpPr>
          <p:cNvPr id="62" name="Donut 61"/>
          <p:cNvSpPr/>
          <p:nvPr/>
        </p:nvSpPr>
        <p:spPr>
          <a:xfrm>
            <a:off x="6172200" y="5943600"/>
            <a:ext cx="1905000" cy="6858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3" name="Donut 62"/>
          <p:cNvSpPr/>
          <p:nvPr/>
        </p:nvSpPr>
        <p:spPr>
          <a:xfrm>
            <a:off x="1752600" y="2286000"/>
            <a:ext cx="1905000" cy="6858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1069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000" dirty="0" smtClean="0">
                <a:solidFill>
                  <a:srgbClr val="FFFFFF"/>
                </a:solidFill>
              </a:rPr>
              <a:t>  So Here’s What We Learned…</a:t>
            </a:r>
          </a:p>
        </p:txBody>
      </p:sp>
      <p:pic>
        <p:nvPicPr>
          <p:cNvPr id="6"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pic>
        <p:nvPicPr>
          <p:cNvPr id="7"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8" name="Content Placeholder 2"/>
          <p:cNvSpPr>
            <a:spLocks noGrp="1"/>
          </p:cNvSpPr>
          <p:nvPr>
            <p:ph idx="1"/>
          </p:nvPr>
        </p:nvSpPr>
        <p:spPr>
          <a:xfrm>
            <a:off x="228600" y="1066800"/>
            <a:ext cx="8686800" cy="4343400"/>
          </a:xfrm>
        </p:spPr>
        <p:txBody>
          <a:bodyPr>
            <a:noAutofit/>
          </a:bodyPr>
          <a:lstStyle/>
          <a:p>
            <a:pPr>
              <a:lnSpc>
                <a:spcPct val="150000"/>
              </a:lnSpc>
            </a:pPr>
            <a:r>
              <a:rPr lang="en-US" sz="2400" dirty="0" smtClean="0"/>
              <a:t>TEM </a:t>
            </a:r>
            <a:r>
              <a:rPr lang="en-US" sz="2400" dirty="0"/>
              <a:t>grids are viable, near term but small </a:t>
            </a:r>
            <a:r>
              <a:rPr lang="en-US" sz="2400" dirty="0" smtClean="0"/>
              <a:t>market</a:t>
            </a:r>
            <a:endParaRPr lang="en-US" sz="2400" dirty="0"/>
          </a:p>
          <a:p>
            <a:pPr lvl="1">
              <a:lnSpc>
                <a:spcPct val="150000"/>
              </a:lnSpc>
            </a:pPr>
            <a:r>
              <a:rPr lang="en-US" sz="2000" dirty="0" smtClean="0"/>
              <a:t>Will </a:t>
            </a:r>
            <a:r>
              <a:rPr lang="en-US" sz="2000" dirty="0"/>
              <a:t>rely on distribution </a:t>
            </a:r>
            <a:r>
              <a:rPr lang="en-US" sz="2000" dirty="0" smtClean="0"/>
              <a:t>partner</a:t>
            </a:r>
            <a:endParaRPr lang="en-US" sz="2000" dirty="0"/>
          </a:p>
          <a:p>
            <a:pPr>
              <a:lnSpc>
                <a:spcPct val="150000"/>
              </a:lnSpc>
            </a:pPr>
            <a:r>
              <a:rPr lang="en-US" sz="2400" dirty="0" smtClean="0"/>
              <a:t>Displays will be next big thing</a:t>
            </a:r>
          </a:p>
          <a:p>
            <a:pPr lvl="1">
              <a:lnSpc>
                <a:spcPct val="150000"/>
              </a:lnSpc>
            </a:pPr>
            <a:r>
              <a:rPr lang="en-US" sz="2000" dirty="0" smtClean="0"/>
              <a:t>Focus on flexible/foldable thin displays</a:t>
            </a:r>
            <a:endParaRPr lang="en-US" sz="2000" dirty="0"/>
          </a:p>
          <a:p>
            <a:pPr lvl="1">
              <a:lnSpc>
                <a:spcPct val="150000"/>
              </a:lnSpc>
            </a:pPr>
            <a:r>
              <a:rPr lang="en-US" sz="2000" dirty="0" smtClean="0"/>
              <a:t>May require partnership </a:t>
            </a:r>
            <a:r>
              <a:rPr lang="en-US" sz="2000" dirty="0"/>
              <a:t>with OEMs  or </a:t>
            </a:r>
            <a:r>
              <a:rPr lang="en-US" sz="2000" dirty="0" smtClean="0"/>
              <a:t>sub-contractors</a:t>
            </a:r>
          </a:p>
          <a:p>
            <a:pPr>
              <a:lnSpc>
                <a:spcPct val="150000"/>
              </a:lnSpc>
            </a:pPr>
            <a:r>
              <a:rPr lang="en-US" sz="2400" dirty="0" smtClean="0"/>
              <a:t>Extensive product characterization is next step</a:t>
            </a:r>
          </a:p>
          <a:p>
            <a:pPr lvl="1">
              <a:lnSpc>
                <a:spcPct val="150000"/>
              </a:lnSpc>
            </a:pPr>
            <a:r>
              <a:rPr lang="en-US" sz="2000" dirty="0" smtClean="0"/>
              <a:t>Transparency, haze, sheet resistance for displays (3M, Dow, DuPont)</a:t>
            </a:r>
          </a:p>
          <a:p>
            <a:pPr lvl="1">
              <a:lnSpc>
                <a:spcPct val="150000"/>
              </a:lnSpc>
            </a:pPr>
            <a:r>
              <a:rPr lang="en-US" sz="2000" dirty="0" smtClean="0"/>
              <a:t>Minimize layers and contamination for TEM (SPI, Halcyon)</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3903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2"/>
          <p:cNvSpPr>
            <a:spLocks noGrp="1"/>
          </p:cNvSpPr>
          <p:nvPr>
            <p:ph type="ctrTitle"/>
          </p:nvPr>
        </p:nvSpPr>
        <p:spPr/>
        <p:txBody>
          <a:bodyPr/>
          <a:lstStyle/>
          <a:p>
            <a:r>
              <a:rPr lang="en-US" dirty="0" smtClean="0">
                <a:solidFill>
                  <a:srgbClr val="D9D9D9"/>
                </a:solidFill>
              </a:rPr>
              <a:t>Startups Are Not Smaller Versions of Large Companies</a:t>
            </a:r>
            <a:endParaRPr lang="en-US" i="1" dirty="0" smtClean="0">
              <a:solidFill>
                <a:srgbClr val="D9D9D9"/>
              </a:solidFill>
            </a:endParaRPr>
          </a:p>
        </p:txBody>
      </p:sp>
      <p:sp>
        <p:nvSpPr>
          <p:cNvPr id="77827" name="Subtitle 3"/>
          <p:cNvSpPr>
            <a:spLocks noGrp="1"/>
          </p:cNvSpPr>
          <p:nvPr>
            <p:ph type="subTitle" idx="1"/>
          </p:nvPr>
        </p:nvSpPr>
        <p:spPr/>
        <p:txBody>
          <a:bodyPr/>
          <a:lstStyle/>
          <a:p>
            <a:r>
              <a:rPr lang="en-US" sz="3600" dirty="0" smtClean="0">
                <a:solidFill>
                  <a:schemeClr val="tx1"/>
                </a:solidFill>
                <a:latin typeface="Arial"/>
                <a:cs typeface="Arial"/>
              </a:rPr>
              <a:t>Startups </a:t>
            </a:r>
            <a:r>
              <a:rPr lang="en-US" sz="3600" b="1" dirty="0" smtClean="0">
                <a:solidFill>
                  <a:srgbClr val="FF0000"/>
                </a:solidFill>
                <a:latin typeface="Arial"/>
                <a:cs typeface="Arial"/>
              </a:rPr>
              <a:t>Search </a:t>
            </a:r>
            <a:r>
              <a:rPr lang="en-US" sz="3600" dirty="0" smtClean="0">
                <a:solidFill>
                  <a:schemeClr val="tx1"/>
                </a:solidFill>
                <a:latin typeface="Arial"/>
                <a:cs typeface="Arial"/>
              </a:rPr>
              <a:t>for Unknown Business Models</a:t>
            </a:r>
            <a:endParaRPr lang="en-US" sz="3600" dirty="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5" name="Rectangle 4"/>
          <p:cNvSpPr>
            <a:spLocks noChangeArrowheads="1"/>
          </p:cNvSpPr>
          <p:nvPr/>
        </p:nvSpPr>
        <p:spPr bwMode="auto">
          <a:xfrm>
            <a:off x="4589463"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6" name="Rectangle 5"/>
          <p:cNvSpPr>
            <a:spLocks noChangeArrowheads="1"/>
          </p:cNvSpPr>
          <p:nvPr/>
        </p:nvSpPr>
        <p:spPr bwMode="auto">
          <a:xfrm rot="-5400000">
            <a:off x="-1371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7" name="Rectangle 6"/>
          <p:cNvSpPr>
            <a:spLocks noChangeArrowheads="1"/>
          </p:cNvSpPr>
          <p:nvPr/>
        </p:nvSpPr>
        <p:spPr bwMode="auto">
          <a:xfrm rot="-5400000">
            <a:off x="2281237" y="2027238"/>
            <a:ext cx="4581525"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8" name="Rectangle 7"/>
          <p:cNvSpPr>
            <a:spLocks noChangeArrowheads="1"/>
          </p:cNvSpPr>
          <p:nvPr/>
        </p:nvSpPr>
        <p:spPr bwMode="auto">
          <a:xfrm rot="-5400000">
            <a:off x="5943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9" name="Rectangle 8"/>
          <p:cNvSpPr>
            <a:spLocks noChangeArrowheads="1"/>
          </p:cNvSpPr>
          <p:nvPr/>
        </p:nvSpPr>
        <p:spPr bwMode="auto">
          <a:xfrm rot="-5400000">
            <a:off x="16002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0" name="Rectangle 9"/>
          <p:cNvSpPr>
            <a:spLocks noChangeArrowheads="1"/>
          </p:cNvSpPr>
          <p:nvPr/>
        </p:nvSpPr>
        <p:spPr bwMode="auto">
          <a:xfrm rot="-5400000">
            <a:off x="52578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1" name="Rectangle 10"/>
          <p:cNvSpPr>
            <a:spLocks noChangeArrowheads="1"/>
          </p:cNvSpPr>
          <p:nvPr/>
        </p:nvSpPr>
        <p:spPr bwMode="auto">
          <a:xfrm rot="-5400000">
            <a:off x="16002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2" name="Rectangle 11"/>
          <p:cNvSpPr>
            <a:spLocks noChangeArrowheads="1"/>
          </p:cNvSpPr>
          <p:nvPr/>
        </p:nvSpPr>
        <p:spPr bwMode="auto">
          <a:xfrm rot="-5400000">
            <a:off x="52578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pic>
        <p:nvPicPr>
          <p:cNvPr id="3083" name="Picture 1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693738"/>
            <a:ext cx="1774825" cy="346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4" name="Picture 1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5283200"/>
            <a:ext cx="9525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5" name="Picture 2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66138" y="5300663"/>
            <a:ext cx="622300"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6" name="Picture 2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6363" y="5283200"/>
            <a:ext cx="6223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7" name="Picture 2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2800" y="5283200"/>
            <a:ext cx="11430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8" name="Picture 2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4838" y="711200"/>
            <a:ext cx="9271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9" name="Picture 24"/>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1988" y="711200"/>
            <a:ext cx="43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0" name="Picture 25"/>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49438" y="2997200"/>
            <a:ext cx="9525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1" name="Picture 26"/>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8488" y="3009900"/>
            <a:ext cx="4953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2" name="Picture 27"/>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0938" y="709613"/>
            <a:ext cx="12192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3" name="Picture 28"/>
          <p:cNvPicPr>
            <a:picLocks noChangeAspect="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693738"/>
            <a:ext cx="5461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4" name="Picture 29"/>
          <p:cNvPicPr>
            <a:picLocks noChangeAspect="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3014663"/>
            <a:ext cx="685800"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5" name="Picture 30"/>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2900" y="2997200"/>
            <a:ext cx="558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6" name="Picture 31"/>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53300" y="700088"/>
            <a:ext cx="13208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7" name="Picture 32"/>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74100" y="749300"/>
            <a:ext cx="4064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8" name="Picture 33"/>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9263" y="700088"/>
            <a:ext cx="1744662" cy="32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100" name="TextBox 28"/>
          <p:cNvSpPr txBox="1">
            <a:spLocks noChangeArrowheads="1"/>
          </p:cNvSpPr>
          <p:nvPr/>
        </p:nvSpPr>
        <p:spPr bwMode="auto">
          <a:xfrm>
            <a:off x="3716338" y="1338263"/>
            <a:ext cx="1084262"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Low Cost</a:t>
            </a:r>
          </a:p>
        </p:txBody>
      </p:sp>
      <p:sp>
        <p:nvSpPr>
          <p:cNvPr id="3101" name="TextBox 30"/>
          <p:cNvSpPr txBox="1">
            <a:spLocks noChangeArrowheads="1"/>
          </p:cNvSpPr>
          <p:nvPr/>
        </p:nvSpPr>
        <p:spPr bwMode="auto">
          <a:xfrm>
            <a:off x="7497763" y="1295400"/>
            <a:ext cx="1533525"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Thermal Mgmt Solutions</a:t>
            </a:r>
          </a:p>
        </p:txBody>
      </p:sp>
      <p:sp>
        <p:nvSpPr>
          <p:cNvPr id="3102" name="TextBox 31"/>
          <p:cNvSpPr txBox="1">
            <a:spLocks noChangeArrowheads="1"/>
          </p:cNvSpPr>
          <p:nvPr/>
        </p:nvSpPr>
        <p:spPr bwMode="auto">
          <a:xfrm>
            <a:off x="5611813" y="4132263"/>
            <a:ext cx="15240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Direct Sales</a:t>
            </a:r>
          </a:p>
        </p:txBody>
      </p:sp>
      <p:sp>
        <p:nvSpPr>
          <p:cNvPr id="3103" name="TextBox 33"/>
          <p:cNvSpPr txBox="1">
            <a:spLocks noChangeArrowheads="1"/>
          </p:cNvSpPr>
          <p:nvPr/>
        </p:nvSpPr>
        <p:spPr bwMode="auto">
          <a:xfrm>
            <a:off x="1981200" y="13716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Scale up</a:t>
            </a:r>
          </a:p>
        </p:txBody>
      </p:sp>
      <p:sp>
        <p:nvSpPr>
          <p:cNvPr id="35" name="TextBox 34"/>
          <p:cNvSpPr txBox="1"/>
          <p:nvPr/>
        </p:nvSpPr>
        <p:spPr>
          <a:xfrm>
            <a:off x="6324600" y="6062246"/>
            <a:ext cx="1447800" cy="338554"/>
          </a:xfrm>
          <a:prstGeom prst="rect">
            <a:avLst/>
          </a:prstGeom>
          <a:solidFill>
            <a:srgbClr val="FFFF00"/>
          </a:solidFill>
        </p:spPr>
        <p:txBody>
          <a:bodyPr>
            <a:spAutoFit/>
          </a:bodyPr>
          <a:lstStyle>
            <a:defPPr>
              <a:defRPr lang="en-US"/>
            </a:defPPr>
            <a:lvl1pPr indent="0">
              <a:buFont typeface="Arial" pitchFamily="34" charset="0"/>
              <a:buNone/>
              <a:defRPr sz="1600" b="1"/>
            </a:lvl1pPr>
          </a:lstStyle>
          <a:p>
            <a:pPr fontAlgn="auto">
              <a:spcBef>
                <a:spcPts val="0"/>
              </a:spcBef>
              <a:spcAft>
                <a:spcPts val="0"/>
              </a:spcAft>
              <a:defRPr/>
            </a:pPr>
            <a:r>
              <a:rPr lang="en-US" strike="dblStrike" dirty="0">
                <a:solidFill>
                  <a:srgbClr val="FF0000"/>
                </a:solidFill>
                <a:latin typeface="+mn-lt"/>
              </a:rPr>
              <a:t>Material </a:t>
            </a:r>
            <a:r>
              <a:rPr lang="en-US" strike="dblStrike" dirty="0" smtClean="0">
                <a:solidFill>
                  <a:srgbClr val="FF0000"/>
                </a:solidFill>
                <a:latin typeface="+mn-lt"/>
              </a:rPr>
              <a:t>Sales</a:t>
            </a:r>
            <a:endParaRPr lang="en-US" strike="dblStrike" dirty="0">
              <a:solidFill>
                <a:srgbClr val="FF0000"/>
              </a:solidFill>
              <a:latin typeface="+mn-lt"/>
            </a:endParaRPr>
          </a:p>
        </p:txBody>
      </p:sp>
      <p:sp>
        <p:nvSpPr>
          <p:cNvPr id="3105" name="TextBox 36"/>
          <p:cNvSpPr txBox="1">
            <a:spLocks noChangeArrowheads="1"/>
          </p:cNvSpPr>
          <p:nvPr/>
        </p:nvSpPr>
        <p:spPr bwMode="auto">
          <a:xfrm>
            <a:off x="1981200" y="3505200"/>
            <a:ext cx="500063"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IP</a:t>
            </a:r>
          </a:p>
        </p:txBody>
      </p:sp>
      <p:sp>
        <p:nvSpPr>
          <p:cNvPr id="3106" name="TextBox 37"/>
          <p:cNvSpPr txBox="1">
            <a:spLocks noChangeArrowheads="1"/>
          </p:cNvSpPr>
          <p:nvPr/>
        </p:nvSpPr>
        <p:spPr bwMode="auto">
          <a:xfrm>
            <a:off x="152400" y="13716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Equipment Mfg</a:t>
            </a:r>
          </a:p>
        </p:txBody>
      </p:sp>
      <p:sp>
        <p:nvSpPr>
          <p:cNvPr id="3107" name="TextBox 38"/>
          <p:cNvSpPr txBox="1">
            <a:spLocks noChangeArrowheads="1"/>
          </p:cNvSpPr>
          <p:nvPr/>
        </p:nvSpPr>
        <p:spPr bwMode="auto">
          <a:xfrm>
            <a:off x="304800" y="6248400"/>
            <a:ext cx="1862138"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Direct Sales/Travel</a:t>
            </a:r>
          </a:p>
        </p:txBody>
      </p:sp>
      <p:sp>
        <p:nvSpPr>
          <p:cNvPr id="3108" name="TextBox 39"/>
          <p:cNvSpPr txBox="1">
            <a:spLocks noChangeArrowheads="1"/>
          </p:cNvSpPr>
          <p:nvPr/>
        </p:nvSpPr>
        <p:spPr bwMode="auto">
          <a:xfrm>
            <a:off x="7497763" y="2141538"/>
            <a:ext cx="1279525" cy="830262"/>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solidFill>
                  <a:srgbClr val="FF0000"/>
                </a:solidFill>
                <a:latin typeface="Calibri" pitchFamily="34" charset="0"/>
              </a:rPr>
              <a:t>Transparent Conduct. (Touch)</a:t>
            </a:r>
          </a:p>
        </p:txBody>
      </p:sp>
      <p:sp>
        <p:nvSpPr>
          <p:cNvPr id="3109" name="TextBox 40"/>
          <p:cNvSpPr txBox="1">
            <a:spLocks noChangeArrowheads="1"/>
          </p:cNvSpPr>
          <p:nvPr/>
        </p:nvSpPr>
        <p:spPr bwMode="auto">
          <a:xfrm>
            <a:off x="7497763" y="3289300"/>
            <a:ext cx="1176337"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Chem/Bio Sensor</a:t>
            </a:r>
          </a:p>
        </p:txBody>
      </p:sp>
      <p:sp>
        <p:nvSpPr>
          <p:cNvPr id="3110" name="TextBox 41"/>
          <p:cNvSpPr txBox="1">
            <a:spLocks noChangeArrowheads="1"/>
          </p:cNvSpPr>
          <p:nvPr/>
        </p:nvSpPr>
        <p:spPr bwMode="auto">
          <a:xfrm>
            <a:off x="5638800" y="1295400"/>
            <a:ext cx="10541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Education</a:t>
            </a:r>
          </a:p>
        </p:txBody>
      </p:sp>
      <p:sp>
        <p:nvSpPr>
          <p:cNvPr id="3111" name="TextBox 42"/>
          <p:cNvSpPr txBox="1">
            <a:spLocks noChangeArrowheads="1"/>
          </p:cNvSpPr>
          <p:nvPr/>
        </p:nvSpPr>
        <p:spPr bwMode="auto">
          <a:xfrm>
            <a:off x="5638800" y="2024063"/>
            <a:ext cx="15240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Service/Maint. </a:t>
            </a:r>
          </a:p>
        </p:txBody>
      </p:sp>
      <p:sp>
        <p:nvSpPr>
          <p:cNvPr id="3112" name="TextBox 43"/>
          <p:cNvSpPr txBox="1">
            <a:spLocks noChangeArrowheads="1"/>
          </p:cNvSpPr>
          <p:nvPr/>
        </p:nvSpPr>
        <p:spPr bwMode="auto">
          <a:xfrm>
            <a:off x="5638800" y="3581400"/>
            <a:ext cx="15240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License</a:t>
            </a:r>
          </a:p>
        </p:txBody>
      </p:sp>
      <p:sp>
        <p:nvSpPr>
          <p:cNvPr id="3113" name="TextBox 46"/>
          <p:cNvSpPr txBox="1">
            <a:spLocks noChangeArrowheads="1"/>
          </p:cNvSpPr>
          <p:nvPr/>
        </p:nvSpPr>
        <p:spPr bwMode="auto">
          <a:xfrm>
            <a:off x="3716338" y="2014538"/>
            <a:ext cx="1655762"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Higher Quality</a:t>
            </a:r>
          </a:p>
        </p:txBody>
      </p:sp>
      <p:sp>
        <p:nvSpPr>
          <p:cNvPr id="3114" name="TextBox 47"/>
          <p:cNvSpPr txBox="1">
            <a:spLocks noChangeArrowheads="1"/>
          </p:cNvSpPr>
          <p:nvPr/>
        </p:nvSpPr>
        <p:spPr bwMode="auto">
          <a:xfrm>
            <a:off x="3754438" y="2700338"/>
            <a:ext cx="1155700" cy="339725"/>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Large Area</a:t>
            </a:r>
          </a:p>
        </p:txBody>
      </p:sp>
      <p:sp>
        <p:nvSpPr>
          <p:cNvPr id="3115" name="TextBox 48"/>
          <p:cNvSpPr txBox="1">
            <a:spLocks noChangeArrowheads="1"/>
          </p:cNvSpPr>
          <p:nvPr/>
        </p:nvSpPr>
        <p:spPr bwMode="auto">
          <a:xfrm>
            <a:off x="3721100" y="3395663"/>
            <a:ext cx="1655763"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“Industrializable”</a:t>
            </a:r>
          </a:p>
        </p:txBody>
      </p:sp>
      <p:sp>
        <p:nvSpPr>
          <p:cNvPr id="3116" name="TextBox 49"/>
          <p:cNvSpPr txBox="1">
            <a:spLocks noChangeArrowheads="1"/>
          </p:cNvSpPr>
          <p:nvPr/>
        </p:nvSpPr>
        <p:spPr bwMode="auto">
          <a:xfrm>
            <a:off x="6321425" y="5583238"/>
            <a:ext cx="1692275" cy="339725"/>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License/Royalty</a:t>
            </a:r>
          </a:p>
        </p:txBody>
      </p:sp>
      <p:sp>
        <p:nvSpPr>
          <p:cNvPr id="3117" name="TextBox 51"/>
          <p:cNvSpPr txBox="1">
            <a:spLocks noChangeArrowheads="1"/>
          </p:cNvSpPr>
          <p:nvPr/>
        </p:nvSpPr>
        <p:spPr bwMode="auto">
          <a:xfrm>
            <a:off x="312738" y="5791200"/>
            <a:ext cx="1862137"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Capital equipment</a:t>
            </a:r>
          </a:p>
        </p:txBody>
      </p:sp>
      <p:sp>
        <p:nvSpPr>
          <p:cNvPr id="3118" name="TextBox 52"/>
          <p:cNvSpPr txBox="1">
            <a:spLocks noChangeArrowheads="1"/>
          </p:cNvSpPr>
          <p:nvPr/>
        </p:nvSpPr>
        <p:spPr bwMode="auto">
          <a:xfrm>
            <a:off x="2476500" y="6248400"/>
            <a:ext cx="1862138"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Lab space</a:t>
            </a:r>
          </a:p>
        </p:txBody>
      </p:sp>
      <p:sp>
        <p:nvSpPr>
          <p:cNvPr id="3119" name="TextBox 53"/>
          <p:cNvSpPr txBox="1">
            <a:spLocks noChangeArrowheads="1"/>
          </p:cNvSpPr>
          <p:nvPr/>
        </p:nvSpPr>
        <p:spPr bwMode="auto">
          <a:xfrm>
            <a:off x="2481263" y="5791200"/>
            <a:ext cx="1862137"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Personnel</a:t>
            </a:r>
          </a:p>
        </p:txBody>
      </p:sp>
      <p:sp>
        <p:nvSpPr>
          <p:cNvPr id="3120" name="TextBox 54"/>
          <p:cNvSpPr txBox="1">
            <a:spLocks noChangeArrowheads="1"/>
          </p:cNvSpPr>
          <p:nvPr/>
        </p:nvSpPr>
        <p:spPr bwMode="auto">
          <a:xfrm>
            <a:off x="1981200" y="40386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CVD Equipment</a:t>
            </a:r>
          </a:p>
        </p:txBody>
      </p:sp>
      <p:sp>
        <p:nvSpPr>
          <p:cNvPr id="3121" name="TextBox 55"/>
          <p:cNvSpPr txBox="1">
            <a:spLocks noChangeArrowheads="1"/>
          </p:cNvSpPr>
          <p:nvPr/>
        </p:nvSpPr>
        <p:spPr bwMode="auto">
          <a:xfrm>
            <a:off x="1974850" y="4637088"/>
            <a:ext cx="16002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Facilities/Lab</a:t>
            </a:r>
          </a:p>
        </p:txBody>
      </p:sp>
      <p:sp>
        <p:nvSpPr>
          <p:cNvPr id="3122" name="TextBox 56"/>
          <p:cNvSpPr txBox="1">
            <a:spLocks noChangeArrowheads="1"/>
          </p:cNvSpPr>
          <p:nvPr/>
        </p:nvSpPr>
        <p:spPr bwMode="auto">
          <a:xfrm>
            <a:off x="1981200" y="19050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Customization</a:t>
            </a:r>
          </a:p>
        </p:txBody>
      </p:sp>
      <p:sp>
        <p:nvSpPr>
          <p:cNvPr id="58" name="TextBox 57"/>
          <p:cNvSpPr txBox="1"/>
          <p:nvPr/>
        </p:nvSpPr>
        <p:spPr>
          <a:xfrm>
            <a:off x="1981200" y="2480846"/>
            <a:ext cx="1600200" cy="338554"/>
          </a:xfrm>
          <a:prstGeom prst="rect">
            <a:avLst/>
          </a:prstGeom>
          <a:solidFill>
            <a:srgbClr val="FFFF00"/>
          </a:solidFill>
        </p:spPr>
        <p:txBody>
          <a:bodyPr>
            <a:spAutoFit/>
          </a:bodyPr>
          <a:lstStyle>
            <a:defPPr>
              <a:defRPr lang="en-US"/>
            </a:defPPr>
            <a:lvl1pPr indent="0">
              <a:buFont typeface="Arial" pitchFamily="34" charset="0"/>
              <a:buNone/>
              <a:defRPr sz="1600" b="1" strike="dblStrike">
                <a:solidFill>
                  <a:srgbClr val="FF0000"/>
                </a:solidFill>
              </a:defRPr>
            </a:lvl1pPr>
          </a:lstStyle>
          <a:p>
            <a:pPr fontAlgn="auto">
              <a:spcBef>
                <a:spcPts val="0"/>
              </a:spcBef>
              <a:spcAft>
                <a:spcPts val="0"/>
              </a:spcAft>
              <a:defRPr/>
            </a:pPr>
            <a:r>
              <a:rPr lang="en-US" dirty="0">
                <a:latin typeface="+mn-lt"/>
              </a:rPr>
              <a:t>Production</a:t>
            </a:r>
          </a:p>
        </p:txBody>
      </p:sp>
      <p:sp>
        <p:nvSpPr>
          <p:cNvPr id="3124" name="TextBox 58"/>
          <p:cNvSpPr txBox="1">
            <a:spLocks noChangeArrowheads="1"/>
          </p:cNvSpPr>
          <p:nvPr/>
        </p:nvSpPr>
        <p:spPr bwMode="auto">
          <a:xfrm>
            <a:off x="160338" y="1981200"/>
            <a:ext cx="1287462"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Universities</a:t>
            </a:r>
          </a:p>
        </p:txBody>
      </p:sp>
      <p:sp>
        <p:nvSpPr>
          <p:cNvPr id="3125" name="TextBox 59"/>
          <p:cNvSpPr txBox="1">
            <a:spLocks noChangeArrowheads="1"/>
          </p:cNvSpPr>
          <p:nvPr/>
        </p:nvSpPr>
        <p:spPr bwMode="auto">
          <a:xfrm>
            <a:off x="152400" y="2632075"/>
            <a:ext cx="1295400" cy="830263"/>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Downstream fabrication companies</a:t>
            </a:r>
          </a:p>
        </p:txBody>
      </p:sp>
      <p:sp>
        <p:nvSpPr>
          <p:cNvPr id="3126" name="TextBox 61"/>
          <p:cNvSpPr txBox="1">
            <a:spLocks noChangeArrowheads="1"/>
          </p:cNvSpPr>
          <p:nvPr/>
        </p:nvSpPr>
        <p:spPr bwMode="auto">
          <a:xfrm>
            <a:off x="4648200" y="5715000"/>
            <a:ext cx="1524000"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Intermediate product</a:t>
            </a:r>
          </a:p>
        </p:txBody>
      </p:sp>
      <p:sp>
        <p:nvSpPr>
          <p:cNvPr id="55" name="Donut 54"/>
          <p:cNvSpPr/>
          <p:nvPr/>
        </p:nvSpPr>
        <p:spPr>
          <a:xfrm>
            <a:off x="7086600" y="21336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Donut 55"/>
          <p:cNvSpPr/>
          <p:nvPr/>
        </p:nvSpPr>
        <p:spPr>
          <a:xfrm>
            <a:off x="4419600" y="55626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TextBox 34"/>
          <p:cNvSpPr txBox="1">
            <a:spLocks noChangeArrowheads="1"/>
          </p:cNvSpPr>
          <p:nvPr/>
        </p:nvSpPr>
        <p:spPr bwMode="auto">
          <a:xfrm>
            <a:off x="228600" y="0"/>
            <a:ext cx="8915400"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r>
              <a:rPr lang="en-US" sz="3200" b="1" dirty="0" smtClean="0">
                <a:solidFill>
                  <a:srgbClr val="FF0000"/>
                </a:solidFill>
                <a:latin typeface="Calibri"/>
                <a:cs typeface="Calibri"/>
              </a:rPr>
              <a:t>Version 4 – </a:t>
            </a:r>
            <a:r>
              <a:rPr lang="en-US" sz="3200" b="1" dirty="0" smtClean="0">
                <a:latin typeface="Calibri"/>
                <a:cs typeface="Calibri"/>
              </a:rPr>
              <a:t>Key Segment/Work with Other Products</a:t>
            </a:r>
            <a:endParaRPr lang="en-US" sz="3200" b="1" dirty="0">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93751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5" name="Rectangle 4"/>
          <p:cNvSpPr>
            <a:spLocks noChangeArrowheads="1"/>
          </p:cNvSpPr>
          <p:nvPr/>
        </p:nvSpPr>
        <p:spPr bwMode="auto">
          <a:xfrm>
            <a:off x="4589463"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6" name="Rectangle 5"/>
          <p:cNvSpPr>
            <a:spLocks noChangeArrowheads="1"/>
          </p:cNvSpPr>
          <p:nvPr/>
        </p:nvSpPr>
        <p:spPr bwMode="auto">
          <a:xfrm rot="-5400000">
            <a:off x="-1371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7" name="Rectangle 6"/>
          <p:cNvSpPr>
            <a:spLocks noChangeArrowheads="1"/>
          </p:cNvSpPr>
          <p:nvPr/>
        </p:nvSpPr>
        <p:spPr bwMode="auto">
          <a:xfrm rot="-5400000">
            <a:off x="2281237" y="2027238"/>
            <a:ext cx="4581525"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8" name="Rectangle 7"/>
          <p:cNvSpPr>
            <a:spLocks noChangeArrowheads="1"/>
          </p:cNvSpPr>
          <p:nvPr/>
        </p:nvSpPr>
        <p:spPr bwMode="auto">
          <a:xfrm rot="-5400000">
            <a:off x="5943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9" name="Rectangle 8"/>
          <p:cNvSpPr>
            <a:spLocks noChangeArrowheads="1"/>
          </p:cNvSpPr>
          <p:nvPr/>
        </p:nvSpPr>
        <p:spPr bwMode="auto">
          <a:xfrm rot="-5400000">
            <a:off x="16002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0" name="Rectangle 9"/>
          <p:cNvSpPr>
            <a:spLocks noChangeArrowheads="1"/>
          </p:cNvSpPr>
          <p:nvPr/>
        </p:nvSpPr>
        <p:spPr bwMode="auto">
          <a:xfrm rot="-5400000">
            <a:off x="52578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1" name="Rectangle 10"/>
          <p:cNvSpPr>
            <a:spLocks noChangeArrowheads="1"/>
          </p:cNvSpPr>
          <p:nvPr/>
        </p:nvSpPr>
        <p:spPr bwMode="auto">
          <a:xfrm rot="-5400000">
            <a:off x="16002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2" name="Rectangle 11"/>
          <p:cNvSpPr>
            <a:spLocks noChangeArrowheads="1"/>
          </p:cNvSpPr>
          <p:nvPr/>
        </p:nvSpPr>
        <p:spPr bwMode="auto">
          <a:xfrm rot="-5400000">
            <a:off x="52578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pic>
        <p:nvPicPr>
          <p:cNvPr id="3083" name="Picture 1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693738"/>
            <a:ext cx="1774825" cy="346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4" name="Picture 1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5283200"/>
            <a:ext cx="9525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5" name="Picture 2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66138" y="5300663"/>
            <a:ext cx="622300"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6" name="Picture 2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6363" y="5283200"/>
            <a:ext cx="6223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7" name="Picture 2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2800" y="5283200"/>
            <a:ext cx="11430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8" name="Picture 2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4838" y="711200"/>
            <a:ext cx="9271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89" name="Picture 24"/>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1988" y="711200"/>
            <a:ext cx="43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0" name="Picture 25"/>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49438" y="2997200"/>
            <a:ext cx="9525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1" name="Picture 26"/>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8488" y="3009900"/>
            <a:ext cx="4953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2" name="Picture 27"/>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0938" y="709613"/>
            <a:ext cx="12192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3" name="Picture 28"/>
          <p:cNvPicPr>
            <a:picLocks noChangeAspect="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693738"/>
            <a:ext cx="5461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4" name="Picture 29"/>
          <p:cNvPicPr>
            <a:picLocks noChangeAspect="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3014663"/>
            <a:ext cx="685800"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5" name="Picture 30"/>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2900" y="2997200"/>
            <a:ext cx="558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6" name="Picture 31"/>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53300" y="700088"/>
            <a:ext cx="13208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7" name="Picture 32"/>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74100" y="749300"/>
            <a:ext cx="4064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098" name="Picture 33"/>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9263" y="700088"/>
            <a:ext cx="1744662" cy="32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100" name="TextBox 28"/>
          <p:cNvSpPr txBox="1">
            <a:spLocks noChangeArrowheads="1"/>
          </p:cNvSpPr>
          <p:nvPr/>
        </p:nvSpPr>
        <p:spPr bwMode="auto">
          <a:xfrm>
            <a:off x="3716338" y="1338263"/>
            <a:ext cx="1084262"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Low Cost</a:t>
            </a:r>
          </a:p>
        </p:txBody>
      </p:sp>
      <p:sp>
        <p:nvSpPr>
          <p:cNvPr id="3101" name="TextBox 30"/>
          <p:cNvSpPr txBox="1">
            <a:spLocks noChangeArrowheads="1"/>
          </p:cNvSpPr>
          <p:nvPr/>
        </p:nvSpPr>
        <p:spPr bwMode="auto">
          <a:xfrm>
            <a:off x="7497763" y="1295400"/>
            <a:ext cx="1533525"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Thermal Mgmt Solutions</a:t>
            </a:r>
          </a:p>
        </p:txBody>
      </p:sp>
      <p:sp>
        <p:nvSpPr>
          <p:cNvPr id="3102" name="TextBox 31"/>
          <p:cNvSpPr txBox="1">
            <a:spLocks noChangeArrowheads="1"/>
          </p:cNvSpPr>
          <p:nvPr/>
        </p:nvSpPr>
        <p:spPr bwMode="auto">
          <a:xfrm>
            <a:off x="5611813" y="4132263"/>
            <a:ext cx="15240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Direct Sales</a:t>
            </a:r>
          </a:p>
        </p:txBody>
      </p:sp>
      <p:sp>
        <p:nvSpPr>
          <p:cNvPr id="3103" name="TextBox 33"/>
          <p:cNvSpPr txBox="1">
            <a:spLocks noChangeArrowheads="1"/>
          </p:cNvSpPr>
          <p:nvPr/>
        </p:nvSpPr>
        <p:spPr bwMode="auto">
          <a:xfrm>
            <a:off x="1981200" y="11430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Scale up</a:t>
            </a:r>
          </a:p>
        </p:txBody>
      </p:sp>
      <p:sp>
        <p:nvSpPr>
          <p:cNvPr id="35" name="TextBox 34"/>
          <p:cNvSpPr txBox="1"/>
          <p:nvPr/>
        </p:nvSpPr>
        <p:spPr>
          <a:xfrm>
            <a:off x="6324600" y="6062246"/>
            <a:ext cx="1447800" cy="338554"/>
          </a:xfrm>
          <a:prstGeom prst="rect">
            <a:avLst/>
          </a:prstGeom>
          <a:solidFill>
            <a:srgbClr val="FFFF00"/>
          </a:solidFill>
        </p:spPr>
        <p:txBody>
          <a:bodyPr>
            <a:spAutoFit/>
          </a:bodyPr>
          <a:lstStyle>
            <a:defPPr>
              <a:defRPr lang="en-US"/>
            </a:defPPr>
            <a:lvl1pPr indent="0">
              <a:buFont typeface="Arial" pitchFamily="34" charset="0"/>
              <a:buNone/>
              <a:defRPr sz="1600" b="1"/>
            </a:lvl1pPr>
          </a:lstStyle>
          <a:p>
            <a:pPr fontAlgn="auto">
              <a:spcBef>
                <a:spcPts val="0"/>
              </a:spcBef>
              <a:spcAft>
                <a:spcPts val="0"/>
              </a:spcAft>
              <a:defRPr/>
            </a:pPr>
            <a:r>
              <a:rPr lang="en-US" strike="dblStrike" dirty="0">
                <a:solidFill>
                  <a:srgbClr val="FF0000"/>
                </a:solidFill>
                <a:latin typeface="+mn-lt"/>
              </a:rPr>
              <a:t>Material </a:t>
            </a:r>
            <a:r>
              <a:rPr lang="en-US" strike="dblStrike" dirty="0" smtClean="0">
                <a:solidFill>
                  <a:srgbClr val="FF0000"/>
                </a:solidFill>
                <a:latin typeface="+mn-lt"/>
              </a:rPr>
              <a:t>Sales</a:t>
            </a:r>
            <a:endParaRPr lang="en-US" strike="dblStrike" dirty="0">
              <a:solidFill>
                <a:srgbClr val="FF0000"/>
              </a:solidFill>
              <a:latin typeface="+mn-lt"/>
            </a:endParaRPr>
          </a:p>
        </p:txBody>
      </p:sp>
      <p:sp>
        <p:nvSpPr>
          <p:cNvPr id="3105" name="TextBox 36"/>
          <p:cNvSpPr txBox="1">
            <a:spLocks noChangeArrowheads="1"/>
          </p:cNvSpPr>
          <p:nvPr/>
        </p:nvSpPr>
        <p:spPr bwMode="auto">
          <a:xfrm>
            <a:off x="1981200" y="3505200"/>
            <a:ext cx="500063"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IP</a:t>
            </a:r>
          </a:p>
        </p:txBody>
      </p:sp>
      <p:sp>
        <p:nvSpPr>
          <p:cNvPr id="3106" name="TextBox 37"/>
          <p:cNvSpPr txBox="1">
            <a:spLocks noChangeArrowheads="1"/>
          </p:cNvSpPr>
          <p:nvPr/>
        </p:nvSpPr>
        <p:spPr bwMode="auto">
          <a:xfrm>
            <a:off x="152400" y="13716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Equipment Mfg</a:t>
            </a:r>
          </a:p>
        </p:txBody>
      </p:sp>
      <p:sp>
        <p:nvSpPr>
          <p:cNvPr id="3107" name="TextBox 38"/>
          <p:cNvSpPr txBox="1">
            <a:spLocks noChangeArrowheads="1"/>
          </p:cNvSpPr>
          <p:nvPr/>
        </p:nvSpPr>
        <p:spPr bwMode="auto">
          <a:xfrm>
            <a:off x="304800" y="6248400"/>
            <a:ext cx="1862138"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Direct Sales/Travel</a:t>
            </a:r>
          </a:p>
        </p:txBody>
      </p:sp>
      <p:sp>
        <p:nvSpPr>
          <p:cNvPr id="3108" name="TextBox 39"/>
          <p:cNvSpPr txBox="1">
            <a:spLocks noChangeArrowheads="1"/>
          </p:cNvSpPr>
          <p:nvPr/>
        </p:nvSpPr>
        <p:spPr bwMode="auto">
          <a:xfrm>
            <a:off x="7696200" y="2057400"/>
            <a:ext cx="1279525" cy="830263"/>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Transparent Conduct. (Touch)</a:t>
            </a:r>
          </a:p>
        </p:txBody>
      </p:sp>
      <p:sp>
        <p:nvSpPr>
          <p:cNvPr id="3109" name="TextBox 40"/>
          <p:cNvSpPr txBox="1">
            <a:spLocks noChangeArrowheads="1"/>
          </p:cNvSpPr>
          <p:nvPr/>
        </p:nvSpPr>
        <p:spPr bwMode="auto">
          <a:xfrm>
            <a:off x="7543800" y="4572000"/>
            <a:ext cx="1176338"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Chem/Bio Sensor</a:t>
            </a:r>
          </a:p>
        </p:txBody>
      </p:sp>
      <p:sp>
        <p:nvSpPr>
          <p:cNvPr id="3110" name="TextBox 41"/>
          <p:cNvSpPr txBox="1">
            <a:spLocks noChangeArrowheads="1"/>
          </p:cNvSpPr>
          <p:nvPr/>
        </p:nvSpPr>
        <p:spPr bwMode="auto">
          <a:xfrm>
            <a:off x="5638800" y="1295400"/>
            <a:ext cx="10541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Education</a:t>
            </a:r>
          </a:p>
        </p:txBody>
      </p:sp>
      <p:sp>
        <p:nvSpPr>
          <p:cNvPr id="3111" name="TextBox 42"/>
          <p:cNvSpPr txBox="1">
            <a:spLocks noChangeArrowheads="1"/>
          </p:cNvSpPr>
          <p:nvPr/>
        </p:nvSpPr>
        <p:spPr bwMode="auto">
          <a:xfrm>
            <a:off x="5638800" y="1752600"/>
            <a:ext cx="15240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Service/Maint. </a:t>
            </a:r>
          </a:p>
        </p:txBody>
      </p:sp>
      <p:sp>
        <p:nvSpPr>
          <p:cNvPr id="3112" name="TextBox 43"/>
          <p:cNvSpPr txBox="1">
            <a:spLocks noChangeArrowheads="1"/>
          </p:cNvSpPr>
          <p:nvPr/>
        </p:nvSpPr>
        <p:spPr bwMode="auto">
          <a:xfrm>
            <a:off x="5638800" y="3581400"/>
            <a:ext cx="15240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License</a:t>
            </a:r>
          </a:p>
        </p:txBody>
      </p:sp>
      <p:sp>
        <p:nvSpPr>
          <p:cNvPr id="3113" name="TextBox 46"/>
          <p:cNvSpPr txBox="1">
            <a:spLocks noChangeArrowheads="1"/>
          </p:cNvSpPr>
          <p:nvPr/>
        </p:nvSpPr>
        <p:spPr bwMode="auto">
          <a:xfrm>
            <a:off x="3716338" y="2014538"/>
            <a:ext cx="1655762"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Higher Quality</a:t>
            </a:r>
          </a:p>
        </p:txBody>
      </p:sp>
      <p:sp>
        <p:nvSpPr>
          <p:cNvPr id="3114" name="TextBox 47"/>
          <p:cNvSpPr txBox="1">
            <a:spLocks noChangeArrowheads="1"/>
          </p:cNvSpPr>
          <p:nvPr/>
        </p:nvSpPr>
        <p:spPr bwMode="auto">
          <a:xfrm>
            <a:off x="3754438" y="2700338"/>
            <a:ext cx="1155700" cy="339725"/>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Large Area</a:t>
            </a:r>
          </a:p>
        </p:txBody>
      </p:sp>
      <p:sp>
        <p:nvSpPr>
          <p:cNvPr id="3115" name="TextBox 48"/>
          <p:cNvSpPr txBox="1">
            <a:spLocks noChangeArrowheads="1"/>
          </p:cNvSpPr>
          <p:nvPr/>
        </p:nvSpPr>
        <p:spPr bwMode="auto">
          <a:xfrm>
            <a:off x="3721100" y="3395663"/>
            <a:ext cx="1655763"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“Industrializable”</a:t>
            </a:r>
          </a:p>
        </p:txBody>
      </p:sp>
      <p:sp>
        <p:nvSpPr>
          <p:cNvPr id="3116" name="TextBox 49"/>
          <p:cNvSpPr txBox="1">
            <a:spLocks noChangeArrowheads="1"/>
          </p:cNvSpPr>
          <p:nvPr/>
        </p:nvSpPr>
        <p:spPr bwMode="auto">
          <a:xfrm>
            <a:off x="6321425" y="5583238"/>
            <a:ext cx="1692275" cy="339725"/>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License/Royalty</a:t>
            </a:r>
          </a:p>
        </p:txBody>
      </p:sp>
      <p:sp>
        <p:nvSpPr>
          <p:cNvPr id="3117" name="TextBox 51"/>
          <p:cNvSpPr txBox="1">
            <a:spLocks noChangeArrowheads="1"/>
          </p:cNvSpPr>
          <p:nvPr/>
        </p:nvSpPr>
        <p:spPr bwMode="auto">
          <a:xfrm>
            <a:off x="312738" y="5791200"/>
            <a:ext cx="1862137"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Capital equipment</a:t>
            </a:r>
          </a:p>
        </p:txBody>
      </p:sp>
      <p:sp>
        <p:nvSpPr>
          <p:cNvPr id="3118" name="TextBox 52"/>
          <p:cNvSpPr txBox="1">
            <a:spLocks noChangeArrowheads="1"/>
          </p:cNvSpPr>
          <p:nvPr/>
        </p:nvSpPr>
        <p:spPr bwMode="auto">
          <a:xfrm>
            <a:off x="2476500" y="6248400"/>
            <a:ext cx="1862138"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Lab space</a:t>
            </a:r>
          </a:p>
        </p:txBody>
      </p:sp>
      <p:sp>
        <p:nvSpPr>
          <p:cNvPr id="3119" name="TextBox 53"/>
          <p:cNvSpPr txBox="1">
            <a:spLocks noChangeArrowheads="1"/>
          </p:cNvSpPr>
          <p:nvPr/>
        </p:nvSpPr>
        <p:spPr bwMode="auto">
          <a:xfrm>
            <a:off x="2481263" y="5791200"/>
            <a:ext cx="1862137"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Personnel</a:t>
            </a:r>
          </a:p>
        </p:txBody>
      </p:sp>
      <p:sp>
        <p:nvSpPr>
          <p:cNvPr id="3120" name="TextBox 54"/>
          <p:cNvSpPr txBox="1">
            <a:spLocks noChangeArrowheads="1"/>
          </p:cNvSpPr>
          <p:nvPr/>
        </p:nvSpPr>
        <p:spPr bwMode="auto">
          <a:xfrm>
            <a:off x="1981200" y="40386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CVD Equipment</a:t>
            </a:r>
          </a:p>
        </p:txBody>
      </p:sp>
      <p:sp>
        <p:nvSpPr>
          <p:cNvPr id="3121" name="TextBox 55"/>
          <p:cNvSpPr txBox="1">
            <a:spLocks noChangeArrowheads="1"/>
          </p:cNvSpPr>
          <p:nvPr/>
        </p:nvSpPr>
        <p:spPr bwMode="auto">
          <a:xfrm>
            <a:off x="1974850" y="4637088"/>
            <a:ext cx="16002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Facilities/Lab</a:t>
            </a:r>
          </a:p>
        </p:txBody>
      </p:sp>
      <p:sp>
        <p:nvSpPr>
          <p:cNvPr id="3122" name="TextBox 56"/>
          <p:cNvSpPr txBox="1">
            <a:spLocks noChangeArrowheads="1"/>
          </p:cNvSpPr>
          <p:nvPr/>
        </p:nvSpPr>
        <p:spPr bwMode="auto">
          <a:xfrm>
            <a:off x="1981200" y="1643063"/>
            <a:ext cx="16002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Customization</a:t>
            </a:r>
          </a:p>
        </p:txBody>
      </p:sp>
      <p:sp>
        <p:nvSpPr>
          <p:cNvPr id="58" name="TextBox 57"/>
          <p:cNvSpPr txBox="1"/>
          <p:nvPr/>
        </p:nvSpPr>
        <p:spPr>
          <a:xfrm>
            <a:off x="1981200" y="2480846"/>
            <a:ext cx="1600200" cy="338554"/>
          </a:xfrm>
          <a:prstGeom prst="rect">
            <a:avLst/>
          </a:prstGeom>
          <a:solidFill>
            <a:srgbClr val="FFFF00"/>
          </a:solidFill>
        </p:spPr>
        <p:txBody>
          <a:bodyPr>
            <a:spAutoFit/>
          </a:bodyPr>
          <a:lstStyle>
            <a:defPPr>
              <a:defRPr lang="en-US"/>
            </a:defPPr>
            <a:lvl1pPr indent="0">
              <a:buFont typeface="Arial" pitchFamily="34" charset="0"/>
              <a:buNone/>
              <a:defRPr sz="1600" b="1" strike="dblStrike">
                <a:solidFill>
                  <a:srgbClr val="FF0000"/>
                </a:solidFill>
              </a:defRPr>
            </a:lvl1pPr>
          </a:lstStyle>
          <a:p>
            <a:pPr fontAlgn="auto">
              <a:spcBef>
                <a:spcPts val="0"/>
              </a:spcBef>
              <a:spcAft>
                <a:spcPts val="0"/>
              </a:spcAft>
              <a:defRPr/>
            </a:pPr>
            <a:r>
              <a:rPr lang="en-US" dirty="0">
                <a:latin typeface="+mn-lt"/>
              </a:rPr>
              <a:t>Production</a:t>
            </a:r>
          </a:p>
        </p:txBody>
      </p:sp>
      <p:sp>
        <p:nvSpPr>
          <p:cNvPr id="3124" name="TextBox 58"/>
          <p:cNvSpPr txBox="1">
            <a:spLocks noChangeArrowheads="1"/>
          </p:cNvSpPr>
          <p:nvPr/>
        </p:nvSpPr>
        <p:spPr bwMode="auto">
          <a:xfrm>
            <a:off x="160338" y="1981200"/>
            <a:ext cx="1287462"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Universities</a:t>
            </a:r>
          </a:p>
        </p:txBody>
      </p:sp>
      <p:sp>
        <p:nvSpPr>
          <p:cNvPr id="3125" name="TextBox 59"/>
          <p:cNvSpPr txBox="1">
            <a:spLocks noChangeArrowheads="1"/>
          </p:cNvSpPr>
          <p:nvPr/>
        </p:nvSpPr>
        <p:spPr bwMode="auto">
          <a:xfrm>
            <a:off x="152400" y="2632075"/>
            <a:ext cx="1295400" cy="830263"/>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Downstream fabrication companies</a:t>
            </a:r>
          </a:p>
        </p:txBody>
      </p:sp>
      <p:sp>
        <p:nvSpPr>
          <p:cNvPr id="3126" name="TextBox 61"/>
          <p:cNvSpPr txBox="1">
            <a:spLocks noChangeArrowheads="1"/>
          </p:cNvSpPr>
          <p:nvPr/>
        </p:nvSpPr>
        <p:spPr bwMode="auto">
          <a:xfrm>
            <a:off x="4648200" y="5715000"/>
            <a:ext cx="1524000"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Intermediate product</a:t>
            </a:r>
          </a:p>
        </p:txBody>
      </p:sp>
      <p:sp>
        <p:nvSpPr>
          <p:cNvPr id="55" name="TextBox 39"/>
          <p:cNvSpPr txBox="1">
            <a:spLocks noChangeArrowheads="1"/>
          </p:cNvSpPr>
          <p:nvPr/>
        </p:nvSpPr>
        <p:spPr bwMode="auto">
          <a:xfrm>
            <a:off x="7239000" y="2971800"/>
            <a:ext cx="1279525" cy="584775"/>
          </a:xfrm>
          <a:prstGeom prst="rect">
            <a:avLst/>
          </a:prstGeom>
          <a:solidFill>
            <a:srgbClr val="FFFF00"/>
          </a:solidFill>
          <a:ln w="9525">
            <a:noFill/>
            <a:miter lim="800000"/>
            <a:headEnd/>
            <a:tailEnd/>
          </a:ln>
        </p:spPr>
        <p:txBody>
          <a:bodyPr>
            <a:spAutoFit/>
          </a:bodyPr>
          <a:lstStyle/>
          <a:p>
            <a:pPr>
              <a:buFont typeface="Arial" charset="0"/>
              <a:buNone/>
              <a:defRPr/>
            </a:pPr>
            <a:r>
              <a:rPr lang="en-US" sz="1600" b="1" strike="sngStrike" dirty="0">
                <a:solidFill>
                  <a:srgbClr val="FF0000"/>
                </a:solidFill>
                <a:latin typeface="Calibri" pitchFamily="34" charset="0"/>
              </a:rPr>
              <a:t>Membrane switches</a:t>
            </a:r>
          </a:p>
        </p:txBody>
      </p:sp>
      <p:sp>
        <p:nvSpPr>
          <p:cNvPr id="3128" name="TextBox 39"/>
          <p:cNvSpPr txBox="1">
            <a:spLocks noChangeArrowheads="1"/>
          </p:cNvSpPr>
          <p:nvPr/>
        </p:nvSpPr>
        <p:spPr bwMode="auto">
          <a:xfrm>
            <a:off x="7864475" y="3657600"/>
            <a:ext cx="1279525"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Replace ITO</a:t>
            </a:r>
          </a:p>
        </p:txBody>
      </p:sp>
      <p:cxnSp>
        <p:nvCxnSpPr>
          <p:cNvPr id="61" name="Straight Arrow Connector 60"/>
          <p:cNvCxnSpPr>
            <a:endCxn id="55" idx="0"/>
          </p:cNvCxnSpPr>
          <p:nvPr/>
        </p:nvCxnSpPr>
        <p:spPr>
          <a:xfrm flipH="1">
            <a:off x="7878763" y="2895600"/>
            <a:ext cx="198437"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8610600" y="2895600"/>
            <a:ext cx="228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31" name="TextBox 42"/>
          <p:cNvSpPr txBox="1">
            <a:spLocks noChangeArrowheads="1"/>
          </p:cNvSpPr>
          <p:nvPr/>
        </p:nvSpPr>
        <p:spPr bwMode="auto">
          <a:xfrm>
            <a:off x="5638800" y="2209800"/>
            <a:ext cx="1524000"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Collaborative R &amp; D</a:t>
            </a:r>
          </a:p>
        </p:txBody>
      </p:sp>
      <p:sp>
        <p:nvSpPr>
          <p:cNvPr id="60" name="TextBox 34"/>
          <p:cNvSpPr txBox="1">
            <a:spLocks noChangeArrowheads="1"/>
          </p:cNvSpPr>
          <p:nvPr/>
        </p:nvSpPr>
        <p:spPr bwMode="auto">
          <a:xfrm>
            <a:off x="228600" y="0"/>
            <a:ext cx="8915400"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r>
              <a:rPr lang="en-US" sz="3200" b="1" dirty="0" smtClean="0">
                <a:solidFill>
                  <a:srgbClr val="FF0000"/>
                </a:solidFill>
                <a:latin typeface="Calibri"/>
                <a:cs typeface="Calibri"/>
              </a:rPr>
              <a:t>Version 5 – </a:t>
            </a:r>
            <a:r>
              <a:rPr lang="en-US" sz="3200" b="1" dirty="0" smtClean="0">
                <a:latin typeface="Calibri"/>
                <a:cs typeface="Calibri"/>
              </a:rPr>
              <a:t>Explored/Ruled Out New Segment</a:t>
            </a:r>
            <a:endParaRPr lang="en-US" sz="3200" b="1" dirty="0">
              <a:latin typeface="Calibri"/>
              <a:cs typeface="Calibri"/>
            </a:endParaRPr>
          </a:p>
        </p:txBody>
      </p:sp>
      <p:sp>
        <p:nvSpPr>
          <p:cNvPr id="62" name="Donut 61"/>
          <p:cNvSpPr/>
          <p:nvPr/>
        </p:nvSpPr>
        <p:spPr>
          <a:xfrm>
            <a:off x="6934200" y="28194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01793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5626" t="25999" r="20625" b="10001"/>
          <a:stretch>
            <a:fillRect/>
          </a:stretch>
        </p:blipFill>
        <p:spPr bwMode="auto">
          <a:xfrm>
            <a:off x="76200" y="2133600"/>
            <a:ext cx="4300538" cy="3200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9375" t="31000" r="25000" b="14999"/>
          <a:stretch>
            <a:fillRect/>
          </a:stretch>
        </p:blipFill>
        <p:spPr bwMode="auto">
          <a:xfrm>
            <a:off x="5105400" y="76200"/>
            <a:ext cx="3914775" cy="289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9375" t="31000" r="25000" b="14999"/>
          <a:stretch>
            <a:fillRect/>
          </a:stretch>
        </p:blipFill>
        <p:spPr bwMode="auto">
          <a:xfrm>
            <a:off x="5105400" y="3581400"/>
            <a:ext cx="3962400" cy="2930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65" name="Straight Arrow Connector 64"/>
          <p:cNvCxnSpPr/>
          <p:nvPr/>
        </p:nvCxnSpPr>
        <p:spPr>
          <a:xfrm flipV="1">
            <a:off x="4376738" y="2133600"/>
            <a:ext cx="728662" cy="7620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376738" y="2895600"/>
            <a:ext cx="804862" cy="12192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03" name="TextBox 1"/>
          <p:cNvSpPr txBox="1">
            <a:spLocks noChangeArrowheads="1"/>
          </p:cNvSpPr>
          <p:nvPr/>
        </p:nvSpPr>
        <p:spPr bwMode="auto">
          <a:xfrm>
            <a:off x="390525" y="457200"/>
            <a:ext cx="4648253" cy="120032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smtClean="0">
                <a:solidFill>
                  <a:srgbClr val="FF0000"/>
                </a:solidFill>
              </a:rPr>
              <a:t>Pivot</a:t>
            </a:r>
            <a:r>
              <a:rPr lang="en-US" sz="3600" b="1" dirty="0" smtClean="0"/>
              <a:t>, into near term</a:t>
            </a:r>
          </a:p>
          <a:p>
            <a:pPr eaLnBrk="1" hangingPunct="1"/>
            <a:r>
              <a:rPr lang="en-US" sz="3600" b="1" dirty="0" smtClean="0"/>
              <a:t>and medium term</a:t>
            </a:r>
            <a:endParaRPr lang="en-US" sz="3600"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4552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5" name="Rectangle 4"/>
          <p:cNvSpPr>
            <a:spLocks noChangeArrowheads="1"/>
          </p:cNvSpPr>
          <p:nvPr/>
        </p:nvSpPr>
        <p:spPr bwMode="auto">
          <a:xfrm>
            <a:off x="4589463"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6" name="Rectangle 5"/>
          <p:cNvSpPr>
            <a:spLocks noChangeArrowheads="1"/>
          </p:cNvSpPr>
          <p:nvPr/>
        </p:nvSpPr>
        <p:spPr bwMode="auto">
          <a:xfrm rot="-5400000">
            <a:off x="-1371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7" name="Rectangle 6"/>
          <p:cNvSpPr>
            <a:spLocks noChangeArrowheads="1"/>
          </p:cNvSpPr>
          <p:nvPr/>
        </p:nvSpPr>
        <p:spPr bwMode="auto">
          <a:xfrm rot="-5400000">
            <a:off x="2281237" y="2027238"/>
            <a:ext cx="4581525"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8" name="Rectangle 7"/>
          <p:cNvSpPr>
            <a:spLocks noChangeArrowheads="1"/>
          </p:cNvSpPr>
          <p:nvPr/>
        </p:nvSpPr>
        <p:spPr bwMode="auto">
          <a:xfrm rot="-5400000">
            <a:off x="5943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9" name="Rectangle 8"/>
          <p:cNvSpPr>
            <a:spLocks noChangeArrowheads="1"/>
          </p:cNvSpPr>
          <p:nvPr/>
        </p:nvSpPr>
        <p:spPr bwMode="auto">
          <a:xfrm rot="-5400000">
            <a:off x="16002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0" name="Rectangle 9"/>
          <p:cNvSpPr>
            <a:spLocks noChangeArrowheads="1"/>
          </p:cNvSpPr>
          <p:nvPr/>
        </p:nvSpPr>
        <p:spPr bwMode="auto">
          <a:xfrm rot="-5400000">
            <a:off x="52578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1" name="Rectangle 10"/>
          <p:cNvSpPr>
            <a:spLocks noChangeArrowheads="1"/>
          </p:cNvSpPr>
          <p:nvPr/>
        </p:nvSpPr>
        <p:spPr bwMode="auto">
          <a:xfrm rot="-5400000">
            <a:off x="16002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2" name="Rectangle 11"/>
          <p:cNvSpPr>
            <a:spLocks noChangeArrowheads="1"/>
          </p:cNvSpPr>
          <p:nvPr/>
        </p:nvSpPr>
        <p:spPr bwMode="auto">
          <a:xfrm rot="-5400000">
            <a:off x="52578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pic>
        <p:nvPicPr>
          <p:cNvPr id="5131" name="Picture 1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693738"/>
            <a:ext cx="1774825" cy="346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2" name="Picture 1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5283200"/>
            <a:ext cx="9525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3" name="Picture 2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66138" y="5300663"/>
            <a:ext cx="622300"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4" name="Picture 2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6363" y="5283200"/>
            <a:ext cx="6223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5" name="Picture 2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2800" y="5283200"/>
            <a:ext cx="11430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6" name="Picture 2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4838" y="711200"/>
            <a:ext cx="9271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7" name="Picture 24"/>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1988" y="711200"/>
            <a:ext cx="43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8" name="Picture 25"/>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49438" y="2997200"/>
            <a:ext cx="9525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39" name="Picture 26"/>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8488" y="3009900"/>
            <a:ext cx="4953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40" name="Picture 27"/>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0938" y="709613"/>
            <a:ext cx="12192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41" name="Picture 28"/>
          <p:cNvPicPr>
            <a:picLocks noChangeAspect="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693738"/>
            <a:ext cx="5461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42" name="Picture 29"/>
          <p:cNvPicPr>
            <a:picLocks noChangeAspect="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3014663"/>
            <a:ext cx="685800"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43" name="Picture 30"/>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2900" y="2997200"/>
            <a:ext cx="558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44" name="Picture 31"/>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53300" y="700088"/>
            <a:ext cx="13208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45" name="Picture 32"/>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74100" y="749300"/>
            <a:ext cx="4064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46" name="Picture 33"/>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9263" y="700088"/>
            <a:ext cx="1744662" cy="32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149" name="TextBox 36"/>
          <p:cNvSpPr txBox="1">
            <a:spLocks noChangeArrowheads="1"/>
          </p:cNvSpPr>
          <p:nvPr/>
        </p:nvSpPr>
        <p:spPr bwMode="auto">
          <a:xfrm>
            <a:off x="1981200" y="3505200"/>
            <a:ext cx="500063"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IP</a:t>
            </a:r>
          </a:p>
        </p:txBody>
      </p:sp>
      <p:sp>
        <p:nvSpPr>
          <p:cNvPr id="5151" name="TextBox 46"/>
          <p:cNvSpPr txBox="1">
            <a:spLocks noChangeArrowheads="1"/>
          </p:cNvSpPr>
          <p:nvPr/>
        </p:nvSpPr>
        <p:spPr bwMode="auto">
          <a:xfrm>
            <a:off x="3716338" y="2100263"/>
            <a:ext cx="1655762" cy="338137"/>
          </a:xfrm>
          <a:prstGeom prst="rect">
            <a:avLst/>
          </a:prstGeom>
          <a:solidFill>
            <a:srgbClr val="00B050"/>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Higher Quality</a:t>
            </a:r>
          </a:p>
        </p:txBody>
      </p:sp>
      <p:sp>
        <p:nvSpPr>
          <p:cNvPr id="5152" name="TextBox 47"/>
          <p:cNvSpPr txBox="1">
            <a:spLocks noChangeArrowheads="1"/>
          </p:cNvSpPr>
          <p:nvPr/>
        </p:nvSpPr>
        <p:spPr bwMode="auto">
          <a:xfrm>
            <a:off x="3754438" y="2700338"/>
            <a:ext cx="1155700" cy="339725"/>
          </a:xfrm>
          <a:prstGeom prst="rect">
            <a:avLst/>
          </a:prstGeom>
          <a:solidFill>
            <a:srgbClr val="00B050"/>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smtClean="0">
                <a:latin typeface="Calibri" pitchFamily="34" charset="0"/>
              </a:rPr>
              <a:t>“Clean”</a:t>
            </a:r>
            <a:endParaRPr lang="en-US" sz="1600" b="1" dirty="0">
              <a:latin typeface="Calibri" pitchFamily="34" charset="0"/>
            </a:endParaRPr>
          </a:p>
        </p:txBody>
      </p:sp>
      <p:sp>
        <p:nvSpPr>
          <p:cNvPr id="5153" name="TextBox 48"/>
          <p:cNvSpPr txBox="1">
            <a:spLocks noChangeArrowheads="1"/>
          </p:cNvSpPr>
          <p:nvPr/>
        </p:nvSpPr>
        <p:spPr bwMode="auto">
          <a:xfrm>
            <a:off x="3733800" y="1295400"/>
            <a:ext cx="1655763"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Atomically Thin and Robust</a:t>
            </a:r>
          </a:p>
        </p:txBody>
      </p:sp>
      <p:sp>
        <p:nvSpPr>
          <p:cNvPr id="5154" name="TextBox 49"/>
          <p:cNvSpPr txBox="1">
            <a:spLocks noChangeArrowheads="1"/>
          </p:cNvSpPr>
          <p:nvPr/>
        </p:nvSpPr>
        <p:spPr bwMode="auto">
          <a:xfrm>
            <a:off x="4876800" y="5739825"/>
            <a:ext cx="1692275" cy="584775"/>
          </a:xfrm>
          <a:prstGeom prst="rect">
            <a:avLst/>
          </a:prstGeom>
          <a:solidFill>
            <a:srgbClr val="00B050"/>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smtClean="0">
                <a:latin typeface="Calibri" pitchFamily="34" charset="0"/>
              </a:rPr>
              <a:t>Revenue Sharing</a:t>
            </a:r>
          </a:p>
          <a:p>
            <a:pPr eaLnBrk="1" hangingPunct="1">
              <a:buFont typeface="Arial" charset="0"/>
              <a:buNone/>
            </a:pPr>
            <a:r>
              <a:rPr lang="en-US" sz="1600" b="1" dirty="0" smtClean="0">
                <a:latin typeface="Calibri" pitchFamily="34" charset="0"/>
              </a:rPr>
              <a:t>w/Distributor</a:t>
            </a:r>
            <a:endParaRPr lang="en-US" sz="1600" b="1" dirty="0">
              <a:latin typeface="Calibri" pitchFamily="34" charset="0"/>
            </a:endParaRPr>
          </a:p>
        </p:txBody>
      </p:sp>
      <p:sp>
        <p:nvSpPr>
          <p:cNvPr id="5156" name="TextBox 52"/>
          <p:cNvSpPr txBox="1">
            <a:spLocks noChangeArrowheads="1"/>
          </p:cNvSpPr>
          <p:nvPr/>
        </p:nvSpPr>
        <p:spPr bwMode="auto">
          <a:xfrm>
            <a:off x="304800" y="5791200"/>
            <a:ext cx="1862138" cy="584775"/>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smtClean="0">
                <a:latin typeface="Calibri" pitchFamily="34" charset="0"/>
              </a:rPr>
              <a:t>“Free” </a:t>
            </a:r>
          </a:p>
          <a:p>
            <a:pPr eaLnBrk="1" hangingPunct="1">
              <a:buFont typeface="Arial" charset="0"/>
              <a:buNone/>
            </a:pPr>
            <a:r>
              <a:rPr lang="en-US" sz="1600" b="1" dirty="0" smtClean="0">
                <a:latin typeface="Calibri" pitchFamily="34" charset="0"/>
              </a:rPr>
              <a:t>(Selling Byproduct)</a:t>
            </a:r>
            <a:endParaRPr lang="en-US" sz="1600" b="1" dirty="0">
              <a:latin typeface="Calibri" pitchFamily="34" charset="0"/>
            </a:endParaRPr>
          </a:p>
        </p:txBody>
      </p:sp>
      <p:sp>
        <p:nvSpPr>
          <p:cNvPr id="5158" name="TextBox 54"/>
          <p:cNvSpPr txBox="1">
            <a:spLocks noChangeArrowheads="1"/>
          </p:cNvSpPr>
          <p:nvPr/>
        </p:nvSpPr>
        <p:spPr bwMode="auto">
          <a:xfrm>
            <a:off x="1981200" y="40386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CVD Equipment</a:t>
            </a:r>
          </a:p>
        </p:txBody>
      </p:sp>
      <p:sp>
        <p:nvSpPr>
          <p:cNvPr id="5159" name="TextBox 55"/>
          <p:cNvSpPr txBox="1">
            <a:spLocks noChangeArrowheads="1"/>
          </p:cNvSpPr>
          <p:nvPr/>
        </p:nvSpPr>
        <p:spPr bwMode="auto">
          <a:xfrm>
            <a:off x="1974850" y="4637088"/>
            <a:ext cx="16002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Facilities/Lab</a:t>
            </a:r>
          </a:p>
        </p:txBody>
      </p:sp>
      <p:sp>
        <p:nvSpPr>
          <p:cNvPr id="5161" name="TextBox 58"/>
          <p:cNvSpPr txBox="1">
            <a:spLocks noChangeArrowheads="1"/>
          </p:cNvSpPr>
          <p:nvPr/>
        </p:nvSpPr>
        <p:spPr bwMode="auto">
          <a:xfrm>
            <a:off x="236538" y="1143000"/>
            <a:ext cx="1287462"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Research Groups</a:t>
            </a:r>
          </a:p>
        </p:txBody>
      </p:sp>
      <p:sp>
        <p:nvSpPr>
          <p:cNvPr id="5162" name="TextBox 59"/>
          <p:cNvSpPr txBox="1">
            <a:spLocks noChangeArrowheads="1"/>
          </p:cNvSpPr>
          <p:nvPr/>
        </p:nvSpPr>
        <p:spPr bwMode="auto">
          <a:xfrm>
            <a:off x="228600" y="1912937"/>
            <a:ext cx="1447800" cy="830263"/>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a:latin typeface="Calibri" pitchFamily="34" charset="0"/>
              </a:rPr>
              <a:t>TEM Equipment Mfg.</a:t>
            </a:r>
          </a:p>
        </p:txBody>
      </p:sp>
      <p:sp>
        <p:nvSpPr>
          <p:cNvPr id="5164" name="TextBox 42"/>
          <p:cNvSpPr txBox="1">
            <a:spLocks noChangeArrowheads="1"/>
          </p:cNvSpPr>
          <p:nvPr/>
        </p:nvSpPr>
        <p:spPr bwMode="auto">
          <a:xfrm>
            <a:off x="5638800" y="1676400"/>
            <a:ext cx="1447800" cy="338554"/>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smtClean="0">
                <a:latin typeface="Calibri" pitchFamily="34" charset="0"/>
              </a:rPr>
              <a:t>Trade Shows</a:t>
            </a:r>
            <a:endParaRPr lang="en-US" sz="1600" b="1" dirty="0">
              <a:latin typeface="Calibri" pitchFamily="34" charset="0"/>
            </a:endParaRPr>
          </a:p>
        </p:txBody>
      </p:sp>
      <p:sp>
        <p:nvSpPr>
          <p:cNvPr id="5165" name="TextBox 42"/>
          <p:cNvSpPr txBox="1">
            <a:spLocks noChangeArrowheads="1"/>
          </p:cNvSpPr>
          <p:nvPr/>
        </p:nvSpPr>
        <p:spPr bwMode="auto">
          <a:xfrm>
            <a:off x="7391400" y="1447800"/>
            <a:ext cx="1689100" cy="584775"/>
          </a:xfrm>
          <a:prstGeom prst="rect">
            <a:avLst/>
          </a:prstGeom>
          <a:solidFill>
            <a:srgbClr val="00B050"/>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a:latin typeface="Calibri" pitchFamily="34" charset="0"/>
              </a:rPr>
              <a:t>Electron </a:t>
            </a:r>
            <a:r>
              <a:rPr lang="en-US" sz="1600" b="1" dirty="0" err="1" smtClean="0">
                <a:latin typeface="Calibri" pitchFamily="34" charset="0"/>
              </a:rPr>
              <a:t>Microscopists</a:t>
            </a:r>
            <a:endParaRPr lang="en-US" sz="1600" b="1" dirty="0">
              <a:latin typeface="Calibri" pitchFamily="34" charset="0"/>
            </a:endParaRPr>
          </a:p>
        </p:txBody>
      </p:sp>
      <p:sp>
        <p:nvSpPr>
          <p:cNvPr id="5166" name="TextBox 42"/>
          <p:cNvSpPr txBox="1">
            <a:spLocks noChangeArrowheads="1"/>
          </p:cNvSpPr>
          <p:nvPr/>
        </p:nvSpPr>
        <p:spPr bwMode="auto">
          <a:xfrm>
            <a:off x="5562600" y="1219200"/>
            <a:ext cx="1635125" cy="338554"/>
          </a:xfrm>
          <a:prstGeom prst="rect">
            <a:avLst/>
          </a:prstGeom>
          <a:solidFill>
            <a:srgbClr val="00B05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smtClean="0">
                <a:latin typeface="Calibri" pitchFamily="34" charset="0"/>
              </a:rPr>
              <a:t>Academic Papers</a:t>
            </a:r>
            <a:endParaRPr lang="en-US" sz="1600" b="1" dirty="0">
              <a:latin typeface="Calibri" pitchFamily="34" charset="0"/>
            </a:endParaRPr>
          </a:p>
        </p:txBody>
      </p:sp>
      <p:sp>
        <p:nvSpPr>
          <p:cNvPr id="5167" name="TextBox 56"/>
          <p:cNvSpPr txBox="1">
            <a:spLocks noChangeArrowheads="1"/>
          </p:cNvSpPr>
          <p:nvPr/>
        </p:nvSpPr>
        <p:spPr bwMode="auto">
          <a:xfrm>
            <a:off x="1981200" y="1143000"/>
            <a:ext cx="1600200" cy="584200"/>
          </a:xfrm>
          <a:prstGeom prst="rect">
            <a:avLst/>
          </a:prstGeom>
          <a:solidFill>
            <a:srgbClr val="00B050"/>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dirty="0" smtClean="0">
                <a:latin typeface="Calibri" pitchFamily="34" charset="0"/>
              </a:rPr>
              <a:t>Transfer Process </a:t>
            </a:r>
            <a:r>
              <a:rPr lang="en-US" sz="1600" b="1" dirty="0">
                <a:latin typeface="Calibri" pitchFamily="34" charset="0"/>
              </a:rPr>
              <a:t>Optimization</a:t>
            </a:r>
          </a:p>
        </p:txBody>
      </p:sp>
      <p:pic>
        <p:nvPicPr>
          <p:cNvPr id="48" name="Picture 32" descr="spisup"/>
          <p:cNvPicPr>
            <a:picLocks noChangeAspect="1" noChangeArrowheads="1"/>
          </p:cNvPicPr>
          <p:nvPr/>
        </p:nvPicPr>
        <p:blipFill>
          <a:blip r:embed="rId19"/>
          <a:srcRect/>
          <a:stretch>
            <a:fillRect/>
          </a:stretch>
        </p:blipFill>
        <p:spPr bwMode="auto">
          <a:xfrm>
            <a:off x="5610225" y="3714750"/>
            <a:ext cx="1552575" cy="704850"/>
          </a:xfrm>
          <a:prstGeom prst="rect">
            <a:avLst/>
          </a:prstGeom>
          <a:noFill/>
          <a:ln w="9525">
            <a:noFill/>
            <a:miter lim="800000"/>
            <a:headEnd/>
            <a:tailEnd/>
          </a:ln>
        </p:spPr>
      </p:pic>
      <p:pic>
        <p:nvPicPr>
          <p:cNvPr id="50" name="Picture 2" descr="http://pulse2.com/wp-content/uploads/2009/09/Picture-62.png"/>
          <p:cNvPicPr>
            <a:picLocks noChangeAspect="1" noChangeArrowheads="1"/>
          </p:cNvPicPr>
          <p:nvPr/>
        </p:nvPicPr>
        <p:blipFill rotWithShape="1">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42744"/>
          <a:stretch/>
        </p:blipFill>
        <p:spPr bwMode="auto">
          <a:xfrm>
            <a:off x="7391400" y="2286000"/>
            <a:ext cx="1603375" cy="88582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6" name="Picture 2" descr="http://pulse2.com/wp-content/uploads/2009/09/Picture-62.png"/>
          <p:cNvPicPr>
            <a:picLocks noChangeAspect="1" noChangeArrowheads="1"/>
          </p:cNvPicPr>
          <p:nvPr/>
        </p:nvPicPr>
        <p:blipFill rotWithShape="1">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6463" t="16308" b="50000"/>
          <a:stretch/>
        </p:blipFill>
        <p:spPr bwMode="auto">
          <a:xfrm>
            <a:off x="7696200" y="2819400"/>
            <a:ext cx="1219200" cy="29844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7" name="Picture 3"/>
          <p:cNvPicPr>
            <a:picLocks noChangeAspect="1"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6542" y="2896999"/>
            <a:ext cx="1622425" cy="22621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739" r="28914"/>
          <a:stretch/>
        </p:blipFill>
        <p:spPr bwMode="auto">
          <a:xfrm>
            <a:off x="7409329" y="3341409"/>
            <a:ext cx="1676400" cy="1768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47" name="TextBox 34"/>
          <p:cNvSpPr txBox="1">
            <a:spLocks noChangeArrowheads="1"/>
          </p:cNvSpPr>
          <p:nvPr/>
        </p:nvSpPr>
        <p:spPr bwMode="auto">
          <a:xfrm>
            <a:off x="228600" y="0"/>
            <a:ext cx="8915400"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r>
              <a:rPr lang="en-US" sz="3200" b="1" dirty="0" smtClean="0">
                <a:solidFill>
                  <a:srgbClr val="FF0000"/>
                </a:solidFill>
                <a:latin typeface="Calibri"/>
                <a:cs typeface="Calibri"/>
              </a:rPr>
              <a:t>Version 6 – </a:t>
            </a:r>
            <a:r>
              <a:rPr lang="en-US" sz="3200" b="1" dirty="0" smtClean="0">
                <a:latin typeface="Calibri"/>
                <a:cs typeface="Calibri"/>
              </a:rPr>
              <a:t>Near Term Business</a:t>
            </a:r>
            <a:endParaRPr lang="en-US" sz="3200" b="1" dirty="0">
              <a:latin typeface="Calibri"/>
              <a:cs typeface="Calibri"/>
            </a:endParaRPr>
          </a:p>
        </p:txBody>
      </p:sp>
      <p:sp>
        <p:nvSpPr>
          <p:cNvPr id="51" name="Donut 50"/>
          <p:cNvSpPr/>
          <p:nvPr/>
        </p:nvSpPr>
        <p:spPr>
          <a:xfrm>
            <a:off x="7239000" y="12192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Donut 51"/>
          <p:cNvSpPr/>
          <p:nvPr/>
        </p:nvSpPr>
        <p:spPr>
          <a:xfrm>
            <a:off x="4800600" y="54864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309277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5" name="Rectangle 4"/>
          <p:cNvSpPr>
            <a:spLocks noChangeArrowheads="1"/>
          </p:cNvSpPr>
          <p:nvPr/>
        </p:nvSpPr>
        <p:spPr bwMode="auto">
          <a:xfrm>
            <a:off x="4589463" y="5232400"/>
            <a:ext cx="4572000" cy="16256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6" name="Rectangle 5"/>
          <p:cNvSpPr>
            <a:spLocks noChangeArrowheads="1"/>
          </p:cNvSpPr>
          <p:nvPr/>
        </p:nvSpPr>
        <p:spPr bwMode="auto">
          <a:xfrm rot="-5400000">
            <a:off x="-1371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7" name="Rectangle 6"/>
          <p:cNvSpPr>
            <a:spLocks noChangeArrowheads="1"/>
          </p:cNvSpPr>
          <p:nvPr/>
        </p:nvSpPr>
        <p:spPr bwMode="auto">
          <a:xfrm rot="-5400000">
            <a:off x="2281237" y="2027238"/>
            <a:ext cx="4581525"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8" name="Rectangle 7"/>
          <p:cNvSpPr>
            <a:spLocks noChangeArrowheads="1"/>
          </p:cNvSpPr>
          <p:nvPr/>
        </p:nvSpPr>
        <p:spPr bwMode="auto">
          <a:xfrm rot="-5400000">
            <a:off x="5943600" y="2032000"/>
            <a:ext cx="4572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9" name="Rectangle 8"/>
          <p:cNvSpPr>
            <a:spLocks noChangeArrowheads="1"/>
          </p:cNvSpPr>
          <p:nvPr/>
        </p:nvSpPr>
        <p:spPr bwMode="auto">
          <a:xfrm rot="-5400000">
            <a:off x="16002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0" name="Rectangle 9"/>
          <p:cNvSpPr>
            <a:spLocks noChangeArrowheads="1"/>
          </p:cNvSpPr>
          <p:nvPr/>
        </p:nvSpPr>
        <p:spPr bwMode="auto">
          <a:xfrm rot="-5400000">
            <a:off x="5257800" y="889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1" name="Rectangle 10"/>
          <p:cNvSpPr>
            <a:spLocks noChangeArrowheads="1"/>
          </p:cNvSpPr>
          <p:nvPr/>
        </p:nvSpPr>
        <p:spPr bwMode="auto">
          <a:xfrm rot="-5400000">
            <a:off x="16002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sp>
        <p:nvSpPr>
          <p:cNvPr id="12" name="Rectangle 11"/>
          <p:cNvSpPr>
            <a:spLocks noChangeArrowheads="1"/>
          </p:cNvSpPr>
          <p:nvPr/>
        </p:nvSpPr>
        <p:spPr bwMode="auto">
          <a:xfrm rot="-5400000">
            <a:off x="5257800" y="3175000"/>
            <a:ext cx="2286000" cy="1828800"/>
          </a:xfrm>
          <a:prstGeom prst="rect">
            <a:avLst/>
          </a:prstGeom>
          <a:noFill/>
          <a:ln w="12700">
            <a:solidFill>
              <a:schemeClr val="tx1"/>
            </a:solidFill>
            <a:round/>
            <a:headEnd/>
            <a:tailEnd/>
          </a:ln>
          <a:effectLst>
            <a:outerShdw blurRad="40000" dist="23000" dir="5400000" rotWithShape="0">
              <a:srgbClr val="808080">
                <a:alpha val="34999"/>
              </a:srgbClr>
            </a:outerShdw>
          </a:effectLst>
          <a:extLst/>
        </p:spPr>
        <p:txBody>
          <a:bodyPr anchor="ctr"/>
          <a:lstStyle/>
          <a:p>
            <a:pPr algn="ctr">
              <a:defRPr/>
            </a:pPr>
            <a:endParaRPr lang="en-US">
              <a:solidFill>
                <a:srgbClr val="FFFFFF"/>
              </a:solidFill>
              <a:latin typeface="Calibri" pitchFamily="34" charset="0"/>
            </a:endParaRPr>
          </a:p>
        </p:txBody>
      </p:sp>
      <p:pic>
        <p:nvPicPr>
          <p:cNvPr id="6155" name="Picture 1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693738"/>
            <a:ext cx="1774825" cy="346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56" name="Picture 1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338" y="5283200"/>
            <a:ext cx="9525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57" name="Picture 2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66138" y="5300663"/>
            <a:ext cx="622300"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58" name="Picture 21"/>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6363" y="5283200"/>
            <a:ext cx="6223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59" name="Picture 22"/>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2800" y="5283200"/>
            <a:ext cx="1143000" cy="215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0" name="Picture 23"/>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4838" y="711200"/>
            <a:ext cx="9271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1" name="Picture 24"/>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1988" y="711200"/>
            <a:ext cx="43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2" name="Picture 25"/>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49438" y="2997200"/>
            <a:ext cx="9525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3" name="Picture 26"/>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38488" y="3009900"/>
            <a:ext cx="4953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4" name="Picture 27"/>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0938" y="709613"/>
            <a:ext cx="1219200"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5" name="Picture 28"/>
          <p:cNvPicPr>
            <a:picLocks noChangeAspect="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693738"/>
            <a:ext cx="5461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6" name="Picture 29"/>
          <p:cNvPicPr>
            <a:picLocks noChangeAspect="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3014663"/>
            <a:ext cx="685800"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7" name="Picture 30"/>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2900" y="2997200"/>
            <a:ext cx="558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8" name="Picture 31"/>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53300" y="700088"/>
            <a:ext cx="1320800" cy="25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9" name="Picture 32"/>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74100" y="749300"/>
            <a:ext cx="406400" cy="48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70" name="Picture 33"/>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9263" y="700088"/>
            <a:ext cx="1744662" cy="322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172" name="TextBox 28"/>
          <p:cNvSpPr txBox="1">
            <a:spLocks noChangeArrowheads="1"/>
          </p:cNvSpPr>
          <p:nvPr/>
        </p:nvSpPr>
        <p:spPr bwMode="auto">
          <a:xfrm>
            <a:off x="3733800" y="3886200"/>
            <a:ext cx="1295400" cy="338554"/>
          </a:xfrm>
          <a:prstGeom prst="rect">
            <a:avLst/>
          </a:prstGeom>
          <a:solidFill>
            <a:srgbClr val="FF0000"/>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defRPr/>
            </a:pPr>
            <a:r>
              <a:rPr lang="en-US" sz="1600" b="1" strike="dblStrike" dirty="0">
                <a:latin typeface="Calibri" pitchFamily="34" charset="0"/>
              </a:rPr>
              <a:t>Low Cost</a:t>
            </a:r>
          </a:p>
        </p:txBody>
      </p:sp>
      <p:sp>
        <p:nvSpPr>
          <p:cNvPr id="6173" name="TextBox 33"/>
          <p:cNvSpPr txBox="1">
            <a:spLocks noChangeArrowheads="1"/>
          </p:cNvSpPr>
          <p:nvPr/>
        </p:nvSpPr>
        <p:spPr bwMode="auto">
          <a:xfrm>
            <a:off x="1981200" y="1143000"/>
            <a:ext cx="1600200" cy="338138"/>
          </a:xfrm>
          <a:prstGeom prst="rect">
            <a:avLst/>
          </a:prstGeom>
          <a:solidFill>
            <a:srgbClr val="00B05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Scale up</a:t>
            </a:r>
          </a:p>
        </p:txBody>
      </p:sp>
      <p:sp>
        <p:nvSpPr>
          <p:cNvPr id="6174" name="TextBox 36"/>
          <p:cNvSpPr txBox="1">
            <a:spLocks noChangeArrowheads="1"/>
          </p:cNvSpPr>
          <p:nvPr/>
        </p:nvSpPr>
        <p:spPr bwMode="auto">
          <a:xfrm>
            <a:off x="1981200" y="3505200"/>
            <a:ext cx="500063"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IP</a:t>
            </a:r>
          </a:p>
        </p:txBody>
      </p:sp>
      <p:sp>
        <p:nvSpPr>
          <p:cNvPr id="6175" name="TextBox 37"/>
          <p:cNvSpPr txBox="1">
            <a:spLocks noChangeArrowheads="1"/>
          </p:cNvSpPr>
          <p:nvPr/>
        </p:nvSpPr>
        <p:spPr bwMode="auto">
          <a:xfrm>
            <a:off x="152400" y="1371600"/>
            <a:ext cx="1295400" cy="584200"/>
          </a:xfrm>
          <a:prstGeom prst="rect">
            <a:avLst/>
          </a:prstGeom>
          <a:solidFill>
            <a:srgbClr val="00B05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Equipment Mfg</a:t>
            </a:r>
          </a:p>
        </p:txBody>
      </p:sp>
      <p:sp>
        <p:nvSpPr>
          <p:cNvPr id="6176" name="TextBox 38"/>
          <p:cNvSpPr txBox="1">
            <a:spLocks noChangeArrowheads="1"/>
          </p:cNvSpPr>
          <p:nvPr/>
        </p:nvSpPr>
        <p:spPr bwMode="auto">
          <a:xfrm>
            <a:off x="304800" y="6248400"/>
            <a:ext cx="1862138"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Direct Sales/Travel</a:t>
            </a:r>
          </a:p>
        </p:txBody>
      </p:sp>
      <p:sp>
        <p:nvSpPr>
          <p:cNvPr id="6177" name="TextBox 39"/>
          <p:cNvSpPr txBox="1">
            <a:spLocks noChangeArrowheads="1"/>
          </p:cNvSpPr>
          <p:nvPr/>
        </p:nvSpPr>
        <p:spPr bwMode="auto">
          <a:xfrm>
            <a:off x="7467600" y="1295400"/>
            <a:ext cx="1279525" cy="830263"/>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solidFill>
                  <a:srgbClr val="FF0000"/>
                </a:solidFill>
                <a:latin typeface="Calibri" pitchFamily="34" charset="0"/>
              </a:rPr>
              <a:t>Flexible Transparent Conductor</a:t>
            </a:r>
          </a:p>
        </p:txBody>
      </p:sp>
      <p:sp>
        <p:nvSpPr>
          <p:cNvPr id="6178" name="TextBox 41"/>
          <p:cNvSpPr txBox="1">
            <a:spLocks noChangeArrowheads="1"/>
          </p:cNvSpPr>
          <p:nvPr/>
        </p:nvSpPr>
        <p:spPr bwMode="auto">
          <a:xfrm>
            <a:off x="5638800" y="1295400"/>
            <a:ext cx="10541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Education</a:t>
            </a:r>
          </a:p>
        </p:txBody>
      </p:sp>
      <p:sp>
        <p:nvSpPr>
          <p:cNvPr id="6179" name="TextBox 42"/>
          <p:cNvSpPr txBox="1">
            <a:spLocks noChangeArrowheads="1"/>
          </p:cNvSpPr>
          <p:nvPr/>
        </p:nvSpPr>
        <p:spPr bwMode="auto">
          <a:xfrm>
            <a:off x="5638800" y="1752600"/>
            <a:ext cx="15240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Service/Maint. </a:t>
            </a:r>
          </a:p>
        </p:txBody>
      </p:sp>
      <p:sp>
        <p:nvSpPr>
          <p:cNvPr id="6180" name="TextBox 43"/>
          <p:cNvSpPr txBox="1">
            <a:spLocks noChangeArrowheads="1"/>
          </p:cNvSpPr>
          <p:nvPr/>
        </p:nvSpPr>
        <p:spPr bwMode="auto">
          <a:xfrm>
            <a:off x="5638800" y="3581400"/>
            <a:ext cx="15240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License</a:t>
            </a:r>
          </a:p>
        </p:txBody>
      </p:sp>
      <p:sp>
        <p:nvSpPr>
          <p:cNvPr id="6181" name="TextBox 46"/>
          <p:cNvSpPr txBox="1">
            <a:spLocks noChangeArrowheads="1"/>
          </p:cNvSpPr>
          <p:nvPr/>
        </p:nvSpPr>
        <p:spPr bwMode="auto">
          <a:xfrm>
            <a:off x="3716338" y="2176463"/>
            <a:ext cx="1655762"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Higher Quality</a:t>
            </a:r>
          </a:p>
        </p:txBody>
      </p:sp>
      <p:sp>
        <p:nvSpPr>
          <p:cNvPr id="6182" name="TextBox 47"/>
          <p:cNvSpPr txBox="1">
            <a:spLocks noChangeArrowheads="1"/>
          </p:cNvSpPr>
          <p:nvPr/>
        </p:nvSpPr>
        <p:spPr bwMode="auto">
          <a:xfrm>
            <a:off x="3754438" y="2700338"/>
            <a:ext cx="1155700" cy="339725"/>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Large Area</a:t>
            </a:r>
          </a:p>
        </p:txBody>
      </p:sp>
      <p:sp>
        <p:nvSpPr>
          <p:cNvPr id="6183" name="TextBox 48"/>
          <p:cNvSpPr txBox="1">
            <a:spLocks noChangeArrowheads="1"/>
          </p:cNvSpPr>
          <p:nvPr/>
        </p:nvSpPr>
        <p:spPr bwMode="auto">
          <a:xfrm>
            <a:off x="3721100" y="3276600"/>
            <a:ext cx="1655763" cy="338138"/>
          </a:xfrm>
          <a:prstGeom prst="rect">
            <a:avLst/>
          </a:prstGeom>
          <a:solidFill>
            <a:srgbClr val="00B05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“Industrializable”</a:t>
            </a:r>
          </a:p>
        </p:txBody>
      </p:sp>
      <p:sp>
        <p:nvSpPr>
          <p:cNvPr id="6184" name="TextBox 49"/>
          <p:cNvSpPr txBox="1">
            <a:spLocks noChangeArrowheads="1"/>
          </p:cNvSpPr>
          <p:nvPr/>
        </p:nvSpPr>
        <p:spPr bwMode="auto">
          <a:xfrm>
            <a:off x="6321425" y="5583238"/>
            <a:ext cx="1692275" cy="339725"/>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License/Royalty</a:t>
            </a:r>
          </a:p>
        </p:txBody>
      </p:sp>
      <p:sp>
        <p:nvSpPr>
          <p:cNvPr id="6185" name="TextBox 51"/>
          <p:cNvSpPr txBox="1">
            <a:spLocks noChangeArrowheads="1"/>
          </p:cNvSpPr>
          <p:nvPr/>
        </p:nvSpPr>
        <p:spPr bwMode="auto">
          <a:xfrm>
            <a:off x="312738" y="5791200"/>
            <a:ext cx="1862137"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Capital Equipment</a:t>
            </a:r>
          </a:p>
        </p:txBody>
      </p:sp>
      <p:sp>
        <p:nvSpPr>
          <p:cNvPr id="6186" name="TextBox 52"/>
          <p:cNvSpPr txBox="1">
            <a:spLocks noChangeArrowheads="1"/>
          </p:cNvSpPr>
          <p:nvPr/>
        </p:nvSpPr>
        <p:spPr bwMode="auto">
          <a:xfrm>
            <a:off x="2476500" y="6248400"/>
            <a:ext cx="1862138"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Lab space</a:t>
            </a:r>
          </a:p>
        </p:txBody>
      </p:sp>
      <p:sp>
        <p:nvSpPr>
          <p:cNvPr id="6187" name="TextBox 53"/>
          <p:cNvSpPr txBox="1">
            <a:spLocks noChangeArrowheads="1"/>
          </p:cNvSpPr>
          <p:nvPr/>
        </p:nvSpPr>
        <p:spPr bwMode="auto">
          <a:xfrm>
            <a:off x="2481263" y="5791200"/>
            <a:ext cx="1862137"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Personnel</a:t>
            </a:r>
          </a:p>
        </p:txBody>
      </p:sp>
      <p:sp>
        <p:nvSpPr>
          <p:cNvPr id="6188" name="TextBox 54"/>
          <p:cNvSpPr txBox="1">
            <a:spLocks noChangeArrowheads="1"/>
          </p:cNvSpPr>
          <p:nvPr/>
        </p:nvSpPr>
        <p:spPr bwMode="auto">
          <a:xfrm>
            <a:off x="1981200" y="4038600"/>
            <a:ext cx="1600200"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CVD Equipment</a:t>
            </a:r>
          </a:p>
        </p:txBody>
      </p:sp>
      <p:sp>
        <p:nvSpPr>
          <p:cNvPr id="6189" name="TextBox 55"/>
          <p:cNvSpPr txBox="1">
            <a:spLocks noChangeArrowheads="1"/>
          </p:cNvSpPr>
          <p:nvPr/>
        </p:nvSpPr>
        <p:spPr bwMode="auto">
          <a:xfrm>
            <a:off x="1974850" y="4637088"/>
            <a:ext cx="16002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Facilities/Lab</a:t>
            </a:r>
          </a:p>
        </p:txBody>
      </p:sp>
      <p:sp>
        <p:nvSpPr>
          <p:cNvPr id="6190" name="TextBox 56"/>
          <p:cNvSpPr txBox="1">
            <a:spLocks noChangeArrowheads="1"/>
          </p:cNvSpPr>
          <p:nvPr/>
        </p:nvSpPr>
        <p:spPr bwMode="auto">
          <a:xfrm>
            <a:off x="1981200" y="1643063"/>
            <a:ext cx="1600200" cy="338137"/>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Customization</a:t>
            </a:r>
          </a:p>
        </p:txBody>
      </p:sp>
      <p:sp>
        <p:nvSpPr>
          <p:cNvPr id="6191" name="TextBox 58"/>
          <p:cNvSpPr txBox="1">
            <a:spLocks noChangeArrowheads="1"/>
          </p:cNvSpPr>
          <p:nvPr/>
        </p:nvSpPr>
        <p:spPr bwMode="auto">
          <a:xfrm>
            <a:off x="160338" y="2133600"/>
            <a:ext cx="1287462" cy="338138"/>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Universities</a:t>
            </a:r>
          </a:p>
        </p:txBody>
      </p:sp>
      <p:sp>
        <p:nvSpPr>
          <p:cNvPr id="6192" name="TextBox 59"/>
          <p:cNvSpPr txBox="1">
            <a:spLocks noChangeArrowheads="1"/>
          </p:cNvSpPr>
          <p:nvPr/>
        </p:nvSpPr>
        <p:spPr bwMode="auto">
          <a:xfrm>
            <a:off x="152400" y="2632075"/>
            <a:ext cx="1295400" cy="830263"/>
          </a:xfrm>
          <a:prstGeom prst="rect">
            <a:avLst/>
          </a:prstGeom>
          <a:solidFill>
            <a:srgbClr val="00B05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Downstream Fabrication Companies</a:t>
            </a:r>
          </a:p>
        </p:txBody>
      </p:sp>
      <p:sp>
        <p:nvSpPr>
          <p:cNvPr id="6193" name="TextBox 61"/>
          <p:cNvSpPr txBox="1">
            <a:spLocks noChangeArrowheads="1"/>
          </p:cNvSpPr>
          <p:nvPr/>
        </p:nvSpPr>
        <p:spPr bwMode="auto">
          <a:xfrm>
            <a:off x="4648200" y="5562600"/>
            <a:ext cx="1524000"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Intermediate product</a:t>
            </a:r>
          </a:p>
        </p:txBody>
      </p:sp>
      <p:sp>
        <p:nvSpPr>
          <p:cNvPr id="6194" name="TextBox 42"/>
          <p:cNvSpPr txBox="1">
            <a:spLocks noChangeArrowheads="1"/>
          </p:cNvSpPr>
          <p:nvPr/>
        </p:nvSpPr>
        <p:spPr bwMode="auto">
          <a:xfrm>
            <a:off x="5638800" y="2209800"/>
            <a:ext cx="1333500" cy="584200"/>
          </a:xfrm>
          <a:prstGeom prst="rect">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Collaborative R &amp; D</a:t>
            </a:r>
          </a:p>
        </p:txBody>
      </p:sp>
      <p:sp>
        <p:nvSpPr>
          <p:cNvPr id="6195" name="TextBox 46"/>
          <p:cNvSpPr txBox="1">
            <a:spLocks noChangeArrowheads="1"/>
          </p:cNvSpPr>
          <p:nvPr/>
        </p:nvSpPr>
        <p:spPr bwMode="auto">
          <a:xfrm>
            <a:off x="3733800" y="1371600"/>
            <a:ext cx="1084263" cy="584200"/>
          </a:xfrm>
          <a:prstGeom prst="rect">
            <a:avLst/>
          </a:prstGeom>
          <a:solidFill>
            <a:srgbClr val="00B05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sz="1600" b="1">
                <a:latin typeface="Calibri" pitchFamily="34" charset="0"/>
              </a:rPr>
              <a:t>Foldable / Bendable</a:t>
            </a:r>
          </a:p>
        </p:txBody>
      </p:sp>
      <p:sp>
        <p:nvSpPr>
          <p:cNvPr id="52" name="Donut 51"/>
          <p:cNvSpPr/>
          <p:nvPr/>
        </p:nvSpPr>
        <p:spPr>
          <a:xfrm>
            <a:off x="7086600" y="12954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TextBox 34"/>
          <p:cNvSpPr txBox="1">
            <a:spLocks noChangeArrowheads="1"/>
          </p:cNvSpPr>
          <p:nvPr/>
        </p:nvSpPr>
        <p:spPr bwMode="auto">
          <a:xfrm>
            <a:off x="228600" y="0"/>
            <a:ext cx="8915400"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r>
              <a:rPr lang="en-US" sz="3200" b="1" dirty="0" smtClean="0">
                <a:solidFill>
                  <a:srgbClr val="FF0000"/>
                </a:solidFill>
                <a:latin typeface="Calibri"/>
                <a:cs typeface="Calibri"/>
              </a:rPr>
              <a:t>Version 7 – </a:t>
            </a:r>
            <a:r>
              <a:rPr lang="en-US" sz="3200" b="1" dirty="0" smtClean="0">
                <a:latin typeface="Calibri"/>
                <a:cs typeface="Calibri"/>
              </a:rPr>
              <a:t>Mid-Term Business</a:t>
            </a:r>
            <a:endParaRPr lang="en-US" sz="3200" b="1" dirty="0">
              <a:latin typeface="Calibri"/>
              <a:cs typeface="Calibri"/>
            </a:endParaRPr>
          </a:p>
        </p:txBody>
      </p:sp>
      <p:sp>
        <p:nvSpPr>
          <p:cNvPr id="54" name="Donut 53"/>
          <p:cNvSpPr/>
          <p:nvPr/>
        </p:nvSpPr>
        <p:spPr>
          <a:xfrm>
            <a:off x="6248400" y="53340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Donut 54"/>
          <p:cNvSpPr/>
          <p:nvPr/>
        </p:nvSpPr>
        <p:spPr>
          <a:xfrm>
            <a:off x="3429000" y="3581400"/>
            <a:ext cx="1905000" cy="914400"/>
          </a:xfrm>
          <a:prstGeom prst="donut">
            <a:avLst>
              <a:gd name="adj" fmla="val 644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13870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latin typeface="Calibri"/>
                <a:cs typeface="Calibri"/>
              </a:rPr>
              <a:t> What’s Next:  Strategy and Roadmap</a:t>
            </a:r>
            <a:endParaRPr lang="en-US" dirty="0">
              <a:latin typeface="Calibri"/>
              <a:cs typeface="Calibri"/>
            </a:endParaRPr>
          </a:p>
        </p:txBody>
      </p:sp>
      <p:pic>
        <p:nvPicPr>
          <p:cNvPr id="35846"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6" name="Notched Right Arrow 5"/>
          <p:cNvSpPr>
            <a:spLocks noChangeArrowheads="1"/>
          </p:cNvSpPr>
          <p:nvPr/>
        </p:nvSpPr>
        <p:spPr bwMode="auto">
          <a:xfrm>
            <a:off x="1143000" y="5715000"/>
            <a:ext cx="7010400" cy="914400"/>
          </a:xfrm>
          <a:prstGeom prst="notchedRightArrow">
            <a:avLst>
              <a:gd name="adj1" fmla="val 55259"/>
              <a:gd name="adj2" fmla="val 83270"/>
            </a:avLst>
          </a:prstGeom>
          <a:solidFill>
            <a:srgbClr val="FF0000"/>
          </a:solidFill>
          <a:ln w="9525">
            <a:solidFill>
              <a:srgbClr val="FF0000"/>
            </a:solidFill>
            <a:round/>
            <a:headEnd/>
            <a:tailEnd/>
          </a:ln>
          <a:effectLst>
            <a:outerShdw blurRad="40000" dist="20000" dir="5400000" rotWithShape="0">
              <a:srgbClr val="808080">
                <a:alpha val="37999"/>
              </a:srgbClr>
            </a:outerShdw>
          </a:effectLst>
        </p:spPr>
        <p:txBody>
          <a:bodyPr wrap="none" anchor="ctr"/>
          <a:lstStyle/>
          <a:p>
            <a:pPr algn="r">
              <a:spcBef>
                <a:spcPct val="50000"/>
              </a:spcBef>
              <a:defRPr/>
            </a:pPr>
            <a:endParaRPr lang="en-US">
              <a:solidFill>
                <a:prstClr val="black"/>
              </a:solidFill>
              <a:effectLst>
                <a:outerShdw blurRad="38100" dist="38100" dir="2700000" algn="tl">
                  <a:srgbClr val="FFFFFF"/>
                </a:outerShdw>
              </a:effectLst>
            </a:endParaRPr>
          </a:p>
        </p:txBody>
      </p:sp>
      <p:sp>
        <p:nvSpPr>
          <p:cNvPr id="35849" name="AutoShape 4"/>
          <p:cNvSpPr>
            <a:spLocks noChangeArrowheads="1"/>
          </p:cNvSpPr>
          <p:nvPr/>
        </p:nvSpPr>
        <p:spPr bwMode="gray">
          <a:xfrm flipH="1">
            <a:off x="1296988" y="1404938"/>
            <a:ext cx="2654300" cy="3932237"/>
          </a:xfrm>
          <a:prstGeom prst="flowChartInputOutput">
            <a:avLst/>
          </a:prstGeom>
          <a:solidFill>
            <a:srgbClr val="0000FF"/>
          </a:solidFill>
          <a:ln w="9525">
            <a:noFill/>
            <a:miter lim="800000"/>
            <a:headEnd/>
            <a:tailEnd/>
          </a:ln>
        </p:spPr>
        <p:txBody>
          <a:bodyPr anchor="ctr">
            <a:spAutoFit/>
          </a:bodyPr>
          <a:lstStyle/>
          <a:p>
            <a:pPr fontAlgn="base">
              <a:spcBef>
                <a:spcPct val="0"/>
              </a:spcBef>
              <a:spcAft>
                <a:spcPct val="0"/>
              </a:spcAft>
            </a:pPr>
            <a:endParaRPr lang="en-US">
              <a:solidFill>
                <a:prstClr val="black"/>
              </a:solidFill>
            </a:endParaRPr>
          </a:p>
        </p:txBody>
      </p:sp>
      <p:sp>
        <p:nvSpPr>
          <p:cNvPr id="10" name="Text Box 6"/>
          <p:cNvSpPr txBox="1">
            <a:spLocks noChangeArrowheads="1"/>
          </p:cNvSpPr>
          <p:nvPr/>
        </p:nvSpPr>
        <p:spPr bwMode="gray">
          <a:xfrm>
            <a:off x="1789045" y="1655804"/>
            <a:ext cx="1206635" cy="265030"/>
          </a:xfrm>
          <a:prstGeom prst="rect">
            <a:avLst/>
          </a:prstGeom>
          <a:noFill/>
          <a:ln w="9525">
            <a:noFill/>
            <a:miter lim="800000"/>
            <a:headEnd/>
            <a:tailEnd/>
          </a:ln>
          <a:effec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eaLnBrk="1" hangingPunct="1">
              <a:lnSpc>
                <a:spcPts val="2000"/>
              </a:lnSpc>
              <a:buClr>
                <a:srgbClr val="4F81BD"/>
              </a:buClr>
              <a:buSzPct val="90000"/>
              <a:buFont typeface="Wingdings" pitchFamily="2" charset="2"/>
              <a:buNone/>
              <a:defRPr/>
            </a:pPr>
            <a:r>
              <a:rPr lang="en-US" sz="2000" dirty="0" smtClean="0">
                <a:solidFill>
                  <a:srgbClr val="FFFFFF"/>
                </a:solidFill>
                <a:effectLst>
                  <a:outerShdw blurRad="38100" dist="38100" dir="2700000" algn="tl">
                    <a:srgbClr val="C0C0C0"/>
                  </a:outerShdw>
                </a:effectLst>
                <a:latin typeface="Calibri"/>
                <a:cs typeface="Calibri"/>
              </a:rPr>
              <a:t>4” Scale-Up</a:t>
            </a:r>
            <a:endParaRPr lang="en-US" sz="2000" dirty="0">
              <a:solidFill>
                <a:srgbClr val="FFFFFF"/>
              </a:solidFill>
              <a:effectLst>
                <a:outerShdw blurRad="38100" dist="38100" dir="2700000" algn="tl">
                  <a:srgbClr val="C0C0C0"/>
                </a:outerShdw>
              </a:effectLst>
              <a:latin typeface="Calibri"/>
              <a:cs typeface="Calibri"/>
            </a:endParaRPr>
          </a:p>
        </p:txBody>
      </p:sp>
      <p:sp>
        <p:nvSpPr>
          <p:cNvPr id="35855" name="Freeform 12"/>
          <p:cNvSpPr>
            <a:spLocks/>
          </p:cNvSpPr>
          <p:nvPr/>
        </p:nvSpPr>
        <p:spPr bwMode="gray">
          <a:xfrm>
            <a:off x="1401763" y="2133600"/>
            <a:ext cx="2568575" cy="3379788"/>
          </a:xfrm>
          <a:custGeom>
            <a:avLst/>
            <a:gdLst>
              <a:gd name="T0" fmla="*/ 0 w 1618"/>
              <a:gd name="T1" fmla="*/ 2147483647 h 2129"/>
              <a:gd name="T2" fmla="*/ 2147483647 w 1618"/>
              <a:gd name="T3" fmla="*/ 0 h 2129"/>
              <a:gd name="T4" fmla="*/ 2147483647 w 1618"/>
              <a:gd name="T5" fmla="*/ 2147483647 h 2129"/>
              <a:gd name="T6" fmla="*/ 2147483647 w 1618"/>
              <a:gd name="T7" fmla="*/ 2147483647 h 2129"/>
              <a:gd name="T8" fmla="*/ 0 w 1618"/>
              <a:gd name="T9" fmla="*/ 2147483647 h 2129"/>
              <a:gd name="T10" fmla="*/ 0 60000 65536"/>
              <a:gd name="T11" fmla="*/ 0 60000 65536"/>
              <a:gd name="T12" fmla="*/ 0 60000 65536"/>
              <a:gd name="T13" fmla="*/ 0 60000 65536"/>
              <a:gd name="T14" fmla="*/ 0 60000 65536"/>
              <a:gd name="T15" fmla="*/ 0 w 1618"/>
              <a:gd name="T16" fmla="*/ 0 h 2129"/>
              <a:gd name="T17" fmla="*/ 1618 w 1618"/>
              <a:gd name="T18" fmla="*/ 2129 h 2129"/>
            </a:gdLst>
            <a:ahLst/>
            <a:cxnLst>
              <a:cxn ang="T10">
                <a:pos x="T0" y="T1"/>
              </a:cxn>
              <a:cxn ang="T11">
                <a:pos x="T2" y="T3"/>
              </a:cxn>
              <a:cxn ang="T12">
                <a:pos x="T4" y="T5"/>
              </a:cxn>
              <a:cxn ang="T13">
                <a:pos x="T6" y="T7"/>
              </a:cxn>
              <a:cxn ang="T14">
                <a:pos x="T8" y="T9"/>
              </a:cxn>
            </a:cxnLst>
            <a:rect l="T15" t="T16" r="T17" b="T18"/>
            <a:pathLst>
              <a:path w="1618" h="2129">
                <a:moveTo>
                  <a:pt x="0" y="2"/>
                </a:moveTo>
                <a:lnTo>
                  <a:pt x="1332" y="0"/>
                </a:lnTo>
                <a:lnTo>
                  <a:pt x="1618" y="2124"/>
                </a:lnTo>
                <a:lnTo>
                  <a:pt x="262" y="2129"/>
                </a:lnTo>
                <a:lnTo>
                  <a:pt x="0" y="2"/>
                </a:lnTo>
                <a:close/>
              </a:path>
            </a:pathLst>
          </a:custGeom>
          <a:solidFill>
            <a:srgbClr val="5094D8"/>
          </a:solidFill>
          <a:ln w="9525">
            <a:noFill/>
            <a:round/>
            <a:headEnd/>
            <a:tailEnd/>
          </a:ln>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35856" name="Text Box 13"/>
          <p:cNvSpPr txBox="1">
            <a:spLocks noChangeArrowheads="1"/>
          </p:cNvSpPr>
          <p:nvPr/>
        </p:nvSpPr>
        <p:spPr bwMode="gray">
          <a:xfrm>
            <a:off x="1665846" y="2527300"/>
            <a:ext cx="1987724" cy="2031325"/>
          </a:xfrm>
          <a:prstGeom prst="rect">
            <a:avLst/>
          </a:prstGeom>
          <a:noFill/>
          <a:ln w="9525">
            <a:noFill/>
            <a:miter lim="800000"/>
            <a:headEnd/>
            <a:tailEnd/>
          </a:ln>
        </p:spPr>
        <p:txBody>
          <a:bodyPr wrap="none" lIns="0" tIns="0" rIns="0" bIns="0">
            <a:spAutoFit/>
          </a:bodyPr>
          <a:lstStyle/>
          <a:p>
            <a:pPr fontAlgn="base">
              <a:spcBef>
                <a:spcPct val="40000"/>
              </a:spcBef>
              <a:spcAft>
                <a:spcPct val="0"/>
              </a:spcAft>
              <a:buClr>
                <a:srgbClr val="4F81BD"/>
              </a:buClr>
              <a:buSzPct val="90000"/>
              <a:buFont typeface="Wingdings" pitchFamily="2" charset="2"/>
              <a:buNone/>
            </a:pPr>
            <a:r>
              <a:rPr lang="en-US" sz="2000" b="1" dirty="0">
                <a:solidFill>
                  <a:prstClr val="black"/>
                </a:solidFill>
                <a:latin typeface="Calibri"/>
                <a:ea typeface="ＭＳ Ｐゴシック"/>
                <a:cs typeface="Calibri"/>
              </a:rPr>
              <a:t>TEM Grids</a:t>
            </a:r>
          </a:p>
          <a:p>
            <a:pPr fontAlgn="base">
              <a:spcBef>
                <a:spcPct val="40000"/>
              </a:spcBef>
              <a:spcAft>
                <a:spcPct val="0"/>
              </a:spcAft>
              <a:buClr>
                <a:srgbClr val="4F81BD"/>
              </a:buClr>
              <a:buSzPct val="90000"/>
              <a:buFont typeface="Wingdings" pitchFamily="2" charset="2"/>
              <a:buNone/>
            </a:pPr>
            <a:r>
              <a:rPr lang="en-US" sz="2000" b="1" dirty="0">
                <a:solidFill>
                  <a:prstClr val="black"/>
                </a:solidFill>
                <a:latin typeface="Calibri"/>
                <a:ea typeface="ＭＳ Ｐゴシック"/>
                <a:cs typeface="Calibri"/>
              </a:rPr>
              <a:t>Materials Business</a:t>
            </a:r>
          </a:p>
          <a:p>
            <a:pPr fontAlgn="base">
              <a:spcBef>
                <a:spcPct val="40000"/>
              </a:spcBef>
              <a:spcAft>
                <a:spcPct val="0"/>
              </a:spcAft>
              <a:buClr>
                <a:srgbClr val="4F81BD"/>
              </a:buClr>
              <a:buSzPct val="90000"/>
              <a:buFont typeface="Wingdings" pitchFamily="2" charset="2"/>
              <a:buNone/>
            </a:pPr>
            <a:endParaRPr lang="en-US" sz="2000" b="1" dirty="0">
              <a:solidFill>
                <a:prstClr val="black"/>
              </a:solidFill>
              <a:latin typeface="Calibri"/>
              <a:ea typeface="ＭＳ Ｐゴシック"/>
              <a:cs typeface="Calibri"/>
            </a:endParaRPr>
          </a:p>
          <a:p>
            <a:pPr fontAlgn="base">
              <a:spcBef>
                <a:spcPct val="40000"/>
              </a:spcBef>
              <a:spcAft>
                <a:spcPct val="0"/>
              </a:spcAft>
              <a:buClr>
                <a:srgbClr val="4F81BD"/>
              </a:buClr>
              <a:buSzPct val="90000"/>
              <a:buFont typeface="Wingdings" pitchFamily="2" charset="2"/>
              <a:buNone/>
            </a:pPr>
            <a:r>
              <a:rPr lang="en-US" sz="2000" b="1" dirty="0">
                <a:solidFill>
                  <a:prstClr val="black"/>
                </a:solidFill>
                <a:latin typeface="Calibri"/>
                <a:ea typeface="ＭＳ Ｐゴシック"/>
                <a:cs typeface="Calibri"/>
              </a:rPr>
              <a:t>12” x 12” Sheet</a:t>
            </a:r>
          </a:p>
          <a:p>
            <a:pPr fontAlgn="base">
              <a:spcBef>
                <a:spcPct val="40000"/>
              </a:spcBef>
              <a:spcAft>
                <a:spcPct val="0"/>
              </a:spcAft>
              <a:buClr>
                <a:srgbClr val="4F81BD"/>
              </a:buClr>
              <a:buSzPct val="90000"/>
              <a:buFont typeface="Wingdings" pitchFamily="2" charset="2"/>
              <a:buNone/>
            </a:pPr>
            <a:r>
              <a:rPr lang="en-US" sz="2000" b="1" dirty="0">
                <a:solidFill>
                  <a:prstClr val="black"/>
                </a:solidFill>
                <a:latin typeface="Calibri"/>
                <a:ea typeface="ＭＳ Ｐゴシック"/>
                <a:cs typeface="Calibri"/>
              </a:rPr>
              <a:t>Production</a:t>
            </a:r>
          </a:p>
        </p:txBody>
      </p:sp>
      <p:sp>
        <p:nvSpPr>
          <p:cNvPr id="35862" name="Freeform 19"/>
          <p:cNvSpPr>
            <a:spLocks/>
          </p:cNvSpPr>
          <p:nvPr/>
        </p:nvSpPr>
        <p:spPr bwMode="gray">
          <a:xfrm>
            <a:off x="1676400" y="4767263"/>
            <a:ext cx="3138488" cy="928687"/>
          </a:xfrm>
          <a:custGeom>
            <a:avLst/>
            <a:gdLst>
              <a:gd name="T0" fmla="*/ 0 w 2118"/>
              <a:gd name="T1" fmla="*/ 0 h 852"/>
              <a:gd name="T2" fmla="*/ 2147483647 w 2118"/>
              <a:gd name="T3" fmla="*/ 0 h 852"/>
              <a:gd name="T4" fmla="*/ 2147483647 w 2118"/>
              <a:gd name="T5" fmla="*/ 2147483647 h 852"/>
              <a:gd name="T6" fmla="*/ 2147483647 w 2118"/>
              <a:gd name="T7" fmla="*/ 2147483647 h 852"/>
              <a:gd name="T8" fmla="*/ 2147483647 w 2118"/>
              <a:gd name="T9" fmla="*/ 2147483647 h 852"/>
              <a:gd name="T10" fmla="*/ 0 w 2118"/>
              <a:gd name="T11" fmla="*/ 0 h 852"/>
              <a:gd name="T12" fmla="*/ 0 60000 65536"/>
              <a:gd name="T13" fmla="*/ 0 60000 65536"/>
              <a:gd name="T14" fmla="*/ 0 60000 65536"/>
              <a:gd name="T15" fmla="*/ 0 60000 65536"/>
              <a:gd name="T16" fmla="*/ 0 60000 65536"/>
              <a:gd name="T17" fmla="*/ 0 60000 65536"/>
              <a:gd name="T18" fmla="*/ 0 w 2118"/>
              <a:gd name="T19" fmla="*/ 0 h 852"/>
              <a:gd name="T20" fmla="*/ 2118 w 2118"/>
              <a:gd name="T21" fmla="*/ 852 h 852"/>
            </a:gdLst>
            <a:ahLst/>
            <a:cxnLst>
              <a:cxn ang="T12">
                <a:pos x="T0" y="T1"/>
              </a:cxn>
              <a:cxn ang="T13">
                <a:pos x="T2" y="T3"/>
              </a:cxn>
              <a:cxn ang="T14">
                <a:pos x="T4" y="T5"/>
              </a:cxn>
              <a:cxn ang="T15">
                <a:pos x="T6" y="T7"/>
              </a:cxn>
              <a:cxn ang="T16">
                <a:pos x="T8" y="T9"/>
              </a:cxn>
              <a:cxn ang="T17">
                <a:pos x="T10" y="T11"/>
              </a:cxn>
            </a:cxnLst>
            <a:rect l="T18" t="T19" r="T20" b="T21"/>
            <a:pathLst>
              <a:path w="2118" h="852">
                <a:moveTo>
                  <a:pt x="0" y="0"/>
                </a:moveTo>
                <a:lnTo>
                  <a:pt x="1582" y="0"/>
                </a:lnTo>
                <a:lnTo>
                  <a:pt x="2118" y="446"/>
                </a:lnTo>
                <a:lnTo>
                  <a:pt x="1592" y="852"/>
                </a:lnTo>
                <a:lnTo>
                  <a:pt x="146" y="849"/>
                </a:lnTo>
                <a:lnTo>
                  <a:pt x="0" y="0"/>
                </a:lnTo>
                <a:close/>
              </a:path>
            </a:pathLst>
          </a:custGeom>
          <a:solidFill>
            <a:srgbClr val="0000FF"/>
          </a:solidFill>
          <a:ln w="9525">
            <a:noFill/>
            <a:round/>
            <a:headEnd/>
            <a:tailEnd/>
          </a:ln>
        </p:spPr>
        <p:txBody>
          <a:bodyPr wrap="square" anchor="ctr">
            <a:spAutoFit/>
          </a:bodyPr>
          <a:lstStyle/>
          <a:p>
            <a:pPr fontAlgn="base">
              <a:spcBef>
                <a:spcPct val="0"/>
              </a:spcBef>
              <a:spcAft>
                <a:spcPct val="0"/>
              </a:spcAft>
            </a:pPr>
            <a:endParaRPr lang="en-US">
              <a:solidFill>
                <a:prstClr val="black"/>
              </a:solidFill>
              <a:latin typeface="Arial" charset="0"/>
            </a:endParaRPr>
          </a:p>
        </p:txBody>
      </p:sp>
      <p:sp>
        <p:nvSpPr>
          <p:cNvPr id="22" name="Text Box 20"/>
          <p:cNvSpPr txBox="1">
            <a:spLocks noChangeArrowheads="1"/>
          </p:cNvSpPr>
          <p:nvPr/>
        </p:nvSpPr>
        <p:spPr bwMode="gray">
          <a:xfrm>
            <a:off x="1865313" y="5049937"/>
            <a:ext cx="2019533" cy="307777"/>
          </a:xfrm>
          <a:prstGeom prst="rect">
            <a:avLst/>
          </a:prstGeom>
          <a:noFill/>
          <a:ln>
            <a:noFill/>
          </a:ln>
          <a:effectLst>
            <a:outerShdw blurRad="50800" dist="38100" dir="2700000" rotWithShape="0">
              <a:srgbClr val="808080">
                <a:alpha val="42999"/>
              </a:srgbClr>
            </a:outerShdw>
          </a:effectLst>
          <a:ex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spcBef>
                <a:spcPct val="20000"/>
              </a:spcBef>
              <a:buClr>
                <a:srgbClr val="4F81BD"/>
              </a:buClr>
              <a:buSzPct val="90000"/>
              <a:buFont typeface="Wingdings" pitchFamily="2" charset="2"/>
              <a:buNone/>
              <a:defRPr/>
            </a:pPr>
            <a:r>
              <a:rPr lang="en-US" sz="2000" dirty="0" smtClean="0">
                <a:solidFill>
                  <a:srgbClr val="FFFFFF"/>
                </a:solidFill>
                <a:latin typeface="Calibri"/>
                <a:cs typeface="Calibri"/>
              </a:rPr>
              <a:t>Scale-Up Sheet Size</a:t>
            </a:r>
            <a:endParaRPr lang="en-US" sz="1800" dirty="0">
              <a:solidFill>
                <a:srgbClr val="FFFFFF"/>
              </a:solidFill>
              <a:latin typeface="Calibri"/>
              <a:cs typeface="Calibri"/>
            </a:endParaRPr>
          </a:p>
        </p:txBody>
      </p:sp>
      <p:sp>
        <p:nvSpPr>
          <p:cNvPr id="35864" name="Text Box 23"/>
          <p:cNvSpPr txBox="1">
            <a:spLocks noChangeArrowheads="1"/>
          </p:cNvSpPr>
          <p:nvPr/>
        </p:nvSpPr>
        <p:spPr bwMode="auto">
          <a:xfrm>
            <a:off x="1485900" y="6000750"/>
            <a:ext cx="1441420" cy="323165"/>
          </a:xfrm>
          <a:prstGeom prst="rect">
            <a:avLst/>
          </a:prstGeom>
          <a:noFill/>
          <a:ln w="9525">
            <a:noFill/>
            <a:miter lim="800000"/>
            <a:headEnd/>
            <a:tailEnd/>
          </a:ln>
        </p:spPr>
        <p:txBody>
          <a:bodyPr wrap="none">
            <a:spAutoFit/>
          </a:bodyPr>
          <a:lstStyle/>
          <a:p>
            <a:pPr fontAlgn="base">
              <a:spcBef>
                <a:spcPct val="0"/>
              </a:spcBef>
              <a:spcAft>
                <a:spcPct val="0"/>
              </a:spcAft>
            </a:pPr>
            <a:r>
              <a:rPr lang="en-US" sz="1500" b="1" dirty="0">
                <a:solidFill>
                  <a:prstClr val="white"/>
                </a:solidFill>
                <a:latin typeface="Arial" charset="0"/>
                <a:ea typeface="ＭＳ Ｐゴシック"/>
                <a:cs typeface="ＭＳ Ｐゴシック"/>
              </a:rPr>
              <a:t>Increase</a:t>
            </a:r>
            <a:r>
              <a:rPr lang="en-US" sz="1500" b="1" dirty="0" smtClean="0">
                <a:solidFill>
                  <a:prstClr val="white"/>
                </a:solidFill>
                <a:latin typeface="Arial" charset="0"/>
                <a:ea typeface="ＭＳ Ｐゴシック"/>
                <a:cs typeface="ＭＳ Ｐゴシック"/>
              </a:rPr>
              <a:t> Area</a:t>
            </a:r>
            <a:endParaRPr lang="en-US" sz="1500" b="1" dirty="0">
              <a:solidFill>
                <a:prstClr val="white"/>
              </a:solidFill>
              <a:latin typeface="Arial" charset="0"/>
              <a:ea typeface="ＭＳ Ｐゴシック"/>
              <a:cs typeface="ＭＳ Ｐゴシック"/>
            </a:endParaRPr>
          </a:p>
        </p:txBody>
      </p:sp>
      <p:sp>
        <p:nvSpPr>
          <p:cNvPr id="24" name="Oval 23"/>
          <p:cNvSpPr>
            <a:spLocks noChangeArrowheads="1"/>
          </p:cNvSpPr>
          <p:nvPr/>
        </p:nvSpPr>
        <p:spPr bwMode="auto">
          <a:xfrm>
            <a:off x="1260475" y="928688"/>
            <a:ext cx="1873250" cy="511175"/>
          </a:xfrm>
          <a:prstGeom prst="ellipse">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ctr">
              <a:spcBef>
                <a:spcPct val="50000"/>
              </a:spcBef>
              <a:defRPr/>
            </a:pPr>
            <a:r>
              <a:rPr lang="en-US" sz="2400" b="1" dirty="0">
                <a:solidFill>
                  <a:srgbClr val="FF0000"/>
                </a:solidFill>
                <a:effectLst>
                  <a:outerShdw blurRad="38100" dist="38100" dir="2700000" algn="tl">
                    <a:srgbClr val="FFFFFF"/>
                  </a:outerShdw>
                </a:effectLst>
                <a:latin typeface="Calibri"/>
                <a:cs typeface="Calibri"/>
              </a:rPr>
              <a:t>1H 2012</a:t>
            </a:r>
          </a:p>
        </p:txBody>
      </p:sp>
      <p:sp>
        <p:nvSpPr>
          <p:cNvPr id="35870" name="TextBox 4"/>
          <p:cNvSpPr txBox="1">
            <a:spLocks noChangeArrowheads="1"/>
          </p:cNvSpPr>
          <p:nvPr/>
        </p:nvSpPr>
        <p:spPr bwMode="auto">
          <a:xfrm>
            <a:off x="76200" y="1611313"/>
            <a:ext cx="94328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a:solidFill>
                  <a:srgbClr val="FF0000"/>
                </a:solidFill>
                <a:latin typeface="Calibri"/>
                <a:cs typeface="Calibri"/>
              </a:rPr>
              <a:t>Phase</a:t>
            </a:r>
          </a:p>
        </p:txBody>
      </p:sp>
      <p:sp>
        <p:nvSpPr>
          <p:cNvPr id="35871" name="TextBox 34"/>
          <p:cNvSpPr txBox="1">
            <a:spLocks noChangeArrowheads="1"/>
          </p:cNvSpPr>
          <p:nvPr/>
        </p:nvSpPr>
        <p:spPr bwMode="auto">
          <a:xfrm>
            <a:off x="76200" y="2514600"/>
            <a:ext cx="1317638" cy="830997"/>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Product/</a:t>
            </a:r>
          </a:p>
          <a:p>
            <a:pPr fontAlgn="base">
              <a:spcBef>
                <a:spcPct val="0"/>
              </a:spcBef>
              <a:spcAft>
                <a:spcPct val="0"/>
              </a:spcAft>
            </a:pPr>
            <a:r>
              <a:rPr lang="en-US" sz="2400" b="1">
                <a:solidFill>
                  <a:srgbClr val="FF0000"/>
                </a:solidFill>
                <a:latin typeface="Calibri"/>
                <a:cs typeface="Calibri"/>
              </a:rPr>
              <a:t>Revenue</a:t>
            </a:r>
          </a:p>
        </p:txBody>
      </p:sp>
      <p:sp>
        <p:nvSpPr>
          <p:cNvPr id="35872" name="TextBox 35"/>
          <p:cNvSpPr txBox="1">
            <a:spLocks noChangeArrowheads="1"/>
          </p:cNvSpPr>
          <p:nvPr/>
        </p:nvSpPr>
        <p:spPr bwMode="auto">
          <a:xfrm>
            <a:off x="76200" y="3810000"/>
            <a:ext cx="1468371"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Milestone</a:t>
            </a:r>
          </a:p>
        </p:txBody>
      </p:sp>
      <p:sp>
        <p:nvSpPr>
          <p:cNvPr id="35873" name="TextBox 36"/>
          <p:cNvSpPr txBox="1">
            <a:spLocks noChangeArrowheads="1"/>
          </p:cNvSpPr>
          <p:nvPr/>
        </p:nvSpPr>
        <p:spPr bwMode="auto">
          <a:xfrm>
            <a:off x="76200" y="4948238"/>
            <a:ext cx="1153831"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Activity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61108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t> What’s Next:  Strategy and Roadmap</a:t>
            </a:r>
            <a:endParaRPr lang="en-US" dirty="0"/>
          </a:p>
        </p:txBody>
      </p:sp>
      <p:sp>
        <p:nvSpPr>
          <p:cNvPr id="6" name="Notched Right Arrow 5"/>
          <p:cNvSpPr>
            <a:spLocks noChangeArrowheads="1"/>
          </p:cNvSpPr>
          <p:nvPr/>
        </p:nvSpPr>
        <p:spPr bwMode="auto">
          <a:xfrm>
            <a:off x="1143000" y="5715000"/>
            <a:ext cx="7010400" cy="914400"/>
          </a:xfrm>
          <a:prstGeom prst="notchedRightArrow">
            <a:avLst>
              <a:gd name="adj1" fmla="val 55259"/>
              <a:gd name="adj2" fmla="val 83270"/>
            </a:avLst>
          </a:prstGeom>
          <a:solidFill>
            <a:srgbClr val="FF0000"/>
          </a:solidFill>
          <a:ln w="9525">
            <a:solidFill>
              <a:srgbClr val="FF0000"/>
            </a:solidFill>
            <a:round/>
            <a:headEnd/>
            <a:tailEnd/>
          </a:ln>
          <a:effectLst>
            <a:outerShdw blurRad="40000" dist="20000" dir="5400000" rotWithShape="0">
              <a:srgbClr val="808080">
                <a:alpha val="37999"/>
              </a:srgbClr>
            </a:outerShdw>
          </a:effectLst>
        </p:spPr>
        <p:txBody>
          <a:bodyPr wrap="none" anchor="ctr"/>
          <a:lstStyle/>
          <a:p>
            <a:pPr algn="r">
              <a:spcBef>
                <a:spcPct val="50000"/>
              </a:spcBef>
              <a:defRPr/>
            </a:pPr>
            <a:endParaRPr lang="en-US">
              <a:solidFill>
                <a:prstClr val="black"/>
              </a:solidFill>
              <a:effectLst>
                <a:outerShdw blurRad="38100" dist="38100" dir="2700000" algn="tl">
                  <a:srgbClr val="FFFFFF"/>
                </a:outerShdw>
              </a:effectLst>
            </a:endParaRPr>
          </a:p>
        </p:txBody>
      </p:sp>
      <p:sp>
        <p:nvSpPr>
          <p:cNvPr id="35848" name="Rectangle 3"/>
          <p:cNvSpPr>
            <a:spLocks noChangeArrowheads="1"/>
          </p:cNvSpPr>
          <p:nvPr/>
        </p:nvSpPr>
        <p:spPr bwMode="gray">
          <a:xfrm>
            <a:off x="2847975" y="1404938"/>
            <a:ext cx="3476625" cy="3933825"/>
          </a:xfrm>
          <a:prstGeom prst="rect">
            <a:avLst/>
          </a:prstGeom>
          <a:solidFill>
            <a:srgbClr val="99CC00"/>
          </a:solidFill>
          <a:ln w="9525">
            <a:noFill/>
            <a:miter lim="800000"/>
            <a:headEnd/>
            <a:tailEnd/>
          </a:ln>
        </p:spPr>
        <p:txBody>
          <a:bodyPr wrap="square" lIns="0" tIns="0" rIns="0" bIns="0" anchor="ctr">
            <a:spAutoFit/>
          </a:bodyPr>
          <a:lstStyle/>
          <a:p>
            <a:pPr fontAlgn="base">
              <a:spcBef>
                <a:spcPct val="0"/>
              </a:spcBef>
              <a:spcAft>
                <a:spcPct val="0"/>
              </a:spcAft>
            </a:pPr>
            <a:endParaRPr lang="en-US">
              <a:solidFill>
                <a:prstClr val="black"/>
              </a:solidFill>
            </a:endParaRPr>
          </a:p>
        </p:txBody>
      </p:sp>
      <p:sp>
        <p:nvSpPr>
          <p:cNvPr id="35849" name="AutoShape 4"/>
          <p:cNvSpPr>
            <a:spLocks noChangeArrowheads="1"/>
          </p:cNvSpPr>
          <p:nvPr/>
        </p:nvSpPr>
        <p:spPr bwMode="gray">
          <a:xfrm flipH="1">
            <a:off x="1296988" y="1404938"/>
            <a:ext cx="2654300" cy="3932237"/>
          </a:xfrm>
          <a:prstGeom prst="flowChartInputOutput">
            <a:avLst/>
          </a:prstGeom>
          <a:solidFill>
            <a:srgbClr val="0000FF"/>
          </a:solidFill>
          <a:ln w="9525">
            <a:noFill/>
            <a:miter lim="800000"/>
            <a:headEnd/>
            <a:tailEnd/>
          </a:ln>
        </p:spPr>
        <p:txBody>
          <a:bodyPr anchor="ctr">
            <a:spAutoFit/>
          </a:bodyPr>
          <a:lstStyle/>
          <a:p>
            <a:pPr fontAlgn="base">
              <a:spcBef>
                <a:spcPct val="0"/>
              </a:spcBef>
              <a:spcAft>
                <a:spcPct val="0"/>
              </a:spcAft>
            </a:pPr>
            <a:endParaRPr lang="en-US">
              <a:solidFill>
                <a:prstClr val="black"/>
              </a:solidFill>
            </a:endParaRPr>
          </a:p>
        </p:txBody>
      </p:sp>
      <p:sp>
        <p:nvSpPr>
          <p:cNvPr id="10" name="Text Box 6"/>
          <p:cNvSpPr txBox="1">
            <a:spLocks noChangeArrowheads="1"/>
          </p:cNvSpPr>
          <p:nvPr/>
        </p:nvSpPr>
        <p:spPr bwMode="gray">
          <a:xfrm>
            <a:off x="1789045" y="1655804"/>
            <a:ext cx="1206635" cy="265030"/>
          </a:xfrm>
          <a:prstGeom prst="rect">
            <a:avLst/>
          </a:prstGeom>
          <a:noFill/>
          <a:ln w="9525">
            <a:noFill/>
            <a:miter lim="800000"/>
            <a:headEnd/>
            <a:tailEnd/>
          </a:ln>
          <a:effec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eaLnBrk="1" hangingPunct="1">
              <a:lnSpc>
                <a:spcPts val="2000"/>
              </a:lnSpc>
              <a:buClr>
                <a:srgbClr val="4F81BD"/>
              </a:buClr>
              <a:buSzPct val="90000"/>
              <a:buFont typeface="Wingdings" pitchFamily="2" charset="2"/>
              <a:buNone/>
              <a:defRPr/>
            </a:pPr>
            <a:r>
              <a:rPr lang="en-US" sz="2000" dirty="0" smtClean="0">
                <a:solidFill>
                  <a:srgbClr val="D9D9D9"/>
                </a:solidFill>
                <a:effectLst>
                  <a:outerShdw blurRad="38100" dist="38100" dir="2700000" algn="tl">
                    <a:srgbClr val="C0C0C0"/>
                  </a:outerShdw>
                </a:effectLst>
                <a:latin typeface="Calibri"/>
                <a:cs typeface="Calibri"/>
              </a:rPr>
              <a:t>4” Scale-Up</a:t>
            </a:r>
            <a:endParaRPr lang="en-US" sz="2000" dirty="0">
              <a:solidFill>
                <a:srgbClr val="D9D9D9"/>
              </a:solidFill>
              <a:effectLst>
                <a:outerShdw blurRad="38100" dist="38100" dir="2700000" algn="tl">
                  <a:srgbClr val="C0C0C0"/>
                </a:outerShdw>
              </a:effectLst>
              <a:latin typeface="Calibri"/>
              <a:cs typeface="Calibri"/>
            </a:endParaRPr>
          </a:p>
        </p:txBody>
      </p:sp>
      <p:sp>
        <p:nvSpPr>
          <p:cNvPr id="35852" name="Freeform 9"/>
          <p:cNvSpPr>
            <a:spLocks/>
          </p:cNvSpPr>
          <p:nvPr/>
        </p:nvSpPr>
        <p:spPr bwMode="gray">
          <a:xfrm>
            <a:off x="2847975" y="2133600"/>
            <a:ext cx="3705225" cy="3379788"/>
          </a:xfrm>
          <a:custGeom>
            <a:avLst/>
            <a:gdLst>
              <a:gd name="T0" fmla="*/ 0 w 1618"/>
              <a:gd name="T1" fmla="*/ 2147483647 h 2129"/>
              <a:gd name="T2" fmla="*/ 2147483647 w 1618"/>
              <a:gd name="T3" fmla="*/ 0 h 2129"/>
              <a:gd name="T4" fmla="*/ 2147483647 w 1618"/>
              <a:gd name="T5" fmla="*/ 2147483647 h 2129"/>
              <a:gd name="T6" fmla="*/ 2147483647 w 1618"/>
              <a:gd name="T7" fmla="*/ 2147483647 h 2129"/>
              <a:gd name="T8" fmla="*/ 0 w 1618"/>
              <a:gd name="T9" fmla="*/ 2147483647 h 2129"/>
              <a:gd name="T10" fmla="*/ 0 60000 65536"/>
              <a:gd name="T11" fmla="*/ 0 60000 65536"/>
              <a:gd name="T12" fmla="*/ 0 60000 65536"/>
              <a:gd name="T13" fmla="*/ 0 60000 65536"/>
              <a:gd name="T14" fmla="*/ 0 60000 65536"/>
              <a:gd name="T15" fmla="*/ 0 w 1618"/>
              <a:gd name="T16" fmla="*/ 0 h 2129"/>
              <a:gd name="T17" fmla="*/ 1618 w 1618"/>
              <a:gd name="T18" fmla="*/ 2129 h 2129"/>
            </a:gdLst>
            <a:ahLst/>
            <a:cxnLst>
              <a:cxn ang="T10">
                <a:pos x="T0" y="T1"/>
              </a:cxn>
              <a:cxn ang="T11">
                <a:pos x="T2" y="T3"/>
              </a:cxn>
              <a:cxn ang="T12">
                <a:pos x="T4" y="T5"/>
              </a:cxn>
              <a:cxn ang="T13">
                <a:pos x="T6" y="T7"/>
              </a:cxn>
              <a:cxn ang="T14">
                <a:pos x="T8" y="T9"/>
              </a:cxn>
            </a:cxnLst>
            <a:rect l="T15" t="T16" r="T17" b="T18"/>
            <a:pathLst>
              <a:path w="1618" h="2129">
                <a:moveTo>
                  <a:pt x="0" y="2"/>
                </a:moveTo>
                <a:lnTo>
                  <a:pt x="1332" y="0"/>
                </a:lnTo>
                <a:lnTo>
                  <a:pt x="1618" y="2124"/>
                </a:lnTo>
                <a:lnTo>
                  <a:pt x="262" y="2129"/>
                </a:lnTo>
                <a:lnTo>
                  <a:pt x="0" y="2"/>
                </a:lnTo>
                <a:close/>
              </a:path>
            </a:pathLst>
          </a:custGeom>
          <a:solidFill>
            <a:srgbClr val="BDDE59"/>
          </a:solidFill>
          <a:ln w="9525">
            <a:noFill/>
            <a:round/>
            <a:headEnd/>
            <a:tailEnd/>
          </a:ln>
        </p:spPr>
        <p:txBody>
          <a:bodyPr wrap="square" lIns="0" tIns="0" rIns="0" bIns="0" anchor="ctr">
            <a:spAutoFit/>
          </a:bodyPr>
          <a:lstStyle/>
          <a:p>
            <a:pPr fontAlgn="base">
              <a:spcBef>
                <a:spcPct val="0"/>
              </a:spcBef>
              <a:spcAft>
                <a:spcPct val="0"/>
              </a:spcAft>
            </a:pPr>
            <a:endParaRPr lang="en-US">
              <a:solidFill>
                <a:prstClr val="black"/>
              </a:solidFill>
              <a:latin typeface="Arial" charset="0"/>
            </a:endParaRPr>
          </a:p>
        </p:txBody>
      </p:sp>
      <p:sp>
        <p:nvSpPr>
          <p:cNvPr id="35854" name="Text Box 11"/>
          <p:cNvSpPr txBox="1">
            <a:spLocks noChangeArrowheads="1"/>
          </p:cNvSpPr>
          <p:nvPr/>
        </p:nvSpPr>
        <p:spPr bwMode="gray">
          <a:xfrm>
            <a:off x="3970547" y="2528888"/>
            <a:ext cx="1831556" cy="2656112"/>
          </a:xfrm>
          <a:prstGeom prst="rect">
            <a:avLst/>
          </a:prstGeom>
          <a:noFill/>
          <a:ln w="9525">
            <a:noFill/>
            <a:miter lim="800000"/>
            <a:headEnd/>
            <a:tailEnd/>
          </a:ln>
        </p:spPr>
        <p:txBody>
          <a:bodyPr wrap="none" lIns="0" tIns="0" rIns="0" bIns="0">
            <a:spAutoFit/>
          </a:bodyPr>
          <a:lstStyle/>
          <a:p>
            <a:pPr algn="ctr" fontAlgn="base">
              <a:spcBef>
                <a:spcPct val="40000"/>
              </a:spcBef>
              <a:spcAft>
                <a:spcPct val="0"/>
              </a:spcAft>
              <a:buClr>
                <a:srgbClr val="4F81BD"/>
              </a:buClr>
              <a:buSzPct val="90000"/>
              <a:buFont typeface="Wingdings" pitchFamily="2" charset="2"/>
              <a:buNone/>
            </a:pPr>
            <a:r>
              <a:rPr lang="en-US" sz="2000" b="1" dirty="0">
                <a:solidFill>
                  <a:prstClr val="black"/>
                </a:solidFill>
                <a:latin typeface="Calibri"/>
                <a:ea typeface="ＭＳ Ｐゴシック"/>
                <a:cs typeface="Calibri"/>
              </a:rPr>
              <a:t>Process Licensing</a:t>
            </a:r>
          </a:p>
          <a:p>
            <a:pPr algn="ctr" fontAlgn="base">
              <a:spcBef>
                <a:spcPct val="40000"/>
              </a:spcBef>
              <a:spcAft>
                <a:spcPct val="0"/>
              </a:spcAft>
              <a:buClr>
                <a:srgbClr val="4F81BD"/>
              </a:buClr>
              <a:buSzPct val="90000"/>
              <a:buFont typeface="Wingdings" pitchFamily="2" charset="2"/>
              <a:buNone/>
            </a:pPr>
            <a:endParaRPr lang="en-US" sz="2000" b="1" dirty="0" smtClean="0">
              <a:solidFill>
                <a:prstClr val="black"/>
              </a:solidFill>
              <a:latin typeface="Calibri"/>
              <a:ea typeface="ＭＳ Ｐゴシック"/>
              <a:cs typeface="Calibri"/>
            </a:endParaRPr>
          </a:p>
          <a:p>
            <a:pPr algn="ctr" fontAlgn="base">
              <a:spcBef>
                <a:spcPct val="40000"/>
              </a:spcBef>
              <a:spcAft>
                <a:spcPct val="0"/>
              </a:spcAft>
              <a:buClr>
                <a:srgbClr val="4F81BD"/>
              </a:buClr>
              <a:buSzPct val="90000"/>
              <a:buFont typeface="Wingdings" pitchFamily="2" charset="2"/>
              <a:buNone/>
            </a:pPr>
            <a:endParaRPr lang="en-US" sz="900" b="1" dirty="0" smtClean="0">
              <a:solidFill>
                <a:prstClr val="black"/>
              </a:solidFill>
              <a:latin typeface="Calibri"/>
              <a:ea typeface="ＭＳ Ｐゴシック"/>
              <a:cs typeface="Calibri"/>
            </a:endParaRPr>
          </a:p>
          <a:p>
            <a:pPr algn="ctr" fontAlgn="base">
              <a:spcBef>
                <a:spcPct val="40000"/>
              </a:spcBef>
              <a:spcAft>
                <a:spcPct val="0"/>
              </a:spcAft>
              <a:buClr>
                <a:srgbClr val="4F81BD"/>
              </a:buClr>
              <a:buSzPct val="90000"/>
              <a:buFont typeface="Wingdings" pitchFamily="2" charset="2"/>
              <a:buNone/>
            </a:pPr>
            <a:r>
              <a:rPr lang="en-US" sz="2000" b="1" dirty="0">
                <a:solidFill>
                  <a:prstClr val="black"/>
                </a:solidFill>
                <a:latin typeface="Calibri"/>
                <a:ea typeface="ＭＳ Ｐゴシック"/>
                <a:cs typeface="Calibri"/>
              </a:rPr>
              <a:t>Roll-to-Roll Mfg.</a:t>
            </a:r>
          </a:p>
          <a:p>
            <a:pPr algn="ctr" fontAlgn="base">
              <a:spcBef>
                <a:spcPct val="40000"/>
              </a:spcBef>
              <a:spcAft>
                <a:spcPct val="0"/>
              </a:spcAft>
              <a:buClr>
                <a:srgbClr val="4F81BD"/>
              </a:buClr>
              <a:buSzPct val="90000"/>
              <a:buFont typeface="Wingdings" pitchFamily="2" charset="2"/>
              <a:buNone/>
            </a:pPr>
            <a:r>
              <a:rPr lang="en-US" sz="2000" b="1" dirty="0">
                <a:solidFill>
                  <a:prstClr val="black"/>
                </a:solidFill>
                <a:latin typeface="Calibri"/>
                <a:ea typeface="ＭＳ Ｐゴシック"/>
                <a:cs typeface="Calibri"/>
              </a:rPr>
              <a:t> Industrial Scale</a:t>
            </a:r>
          </a:p>
          <a:p>
            <a:pPr algn="ctr" fontAlgn="base">
              <a:spcBef>
                <a:spcPct val="40000"/>
              </a:spcBef>
              <a:spcAft>
                <a:spcPct val="0"/>
              </a:spcAft>
              <a:buClr>
                <a:srgbClr val="4F81BD"/>
              </a:buClr>
              <a:buSzPct val="90000"/>
              <a:buFont typeface="Wingdings" pitchFamily="2" charset="2"/>
              <a:buNone/>
            </a:pPr>
            <a:endParaRPr lang="en-US" sz="2000" b="1" dirty="0">
              <a:solidFill>
                <a:prstClr val="black"/>
              </a:solidFill>
              <a:latin typeface="Calibri"/>
              <a:ea typeface="ＭＳ Ｐゴシック"/>
              <a:cs typeface="Calibri"/>
            </a:endParaRPr>
          </a:p>
          <a:p>
            <a:pPr algn="ctr" fontAlgn="base">
              <a:spcBef>
                <a:spcPct val="40000"/>
              </a:spcBef>
              <a:spcAft>
                <a:spcPct val="0"/>
              </a:spcAft>
              <a:buClr>
                <a:srgbClr val="4F81BD"/>
              </a:buClr>
              <a:buSzPct val="90000"/>
              <a:buFont typeface="Wingdings" pitchFamily="2" charset="2"/>
              <a:buNone/>
            </a:pPr>
            <a:endParaRPr lang="en-US" sz="2000" b="1" dirty="0">
              <a:solidFill>
                <a:prstClr val="black"/>
              </a:solidFill>
              <a:latin typeface="Calibri"/>
              <a:ea typeface="ＭＳ Ｐゴシック"/>
              <a:cs typeface="Calibri"/>
            </a:endParaRPr>
          </a:p>
        </p:txBody>
      </p:sp>
      <p:sp>
        <p:nvSpPr>
          <p:cNvPr id="35855" name="Freeform 12"/>
          <p:cNvSpPr>
            <a:spLocks/>
          </p:cNvSpPr>
          <p:nvPr/>
        </p:nvSpPr>
        <p:spPr bwMode="gray">
          <a:xfrm>
            <a:off x="1401763" y="2133600"/>
            <a:ext cx="2568575" cy="3379788"/>
          </a:xfrm>
          <a:custGeom>
            <a:avLst/>
            <a:gdLst>
              <a:gd name="T0" fmla="*/ 0 w 1618"/>
              <a:gd name="T1" fmla="*/ 2147483647 h 2129"/>
              <a:gd name="T2" fmla="*/ 2147483647 w 1618"/>
              <a:gd name="T3" fmla="*/ 0 h 2129"/>
              <a:gd name="T4" fmla="*/ 2147483647 w 1618"/>
              <a:gd name="T5" fmla="*/ 2147483647 h 2129"/>
              <a:gd name="T6" fmla="*/ 2147483647 w 1618"/>
              <a:gd name="T7" fmla="*/ 2147483647 h 2129"/>
              <a:gd name="T8" fmla="*/ 0 w 1618"/>
              <a:gd name="T9" fmla="*/ 2147483647 h 2129"/>
              <a:gd name="T10" fmla="*/ 0 60000 65536"/>
              <a:gd name="T11" fmla="*/ 0 60000 65536"/>
              <a:gd name="T12" fmla="*/ 0 60000 65536"/>
              <a:gd name="T13" fmla="*/ 0 60000 65536"/>
              <a:gd name="T14" fmla="*/ 0 60000 65536"/>
              <a:gd name="T15" fmla="*/ 0 w 1618"/>
              <a:gd name="T16" fmla="*/ 0 h 2129"/>
              <a:gd name="T17" fmla="*/ 1618 w 1618"/>
              <a:gd name="T18" fmla="*/ 2129 h 2129"/>
            </a:gdLst>
            <a:ahLst/>
            <a:cxnLst>
              <a:cxn ang="T10">
                <a:pos x="T0" y="T1"/>
              </a:cxn>
              <a:cxn ang="T11">
                <a:pos x="T2" y="T3"/>
              </a:cxn>
              <a:cxn ang="T12">
                <a:pos x="T4" y="T5"/>
              </a:cxn>
              <a:cxn ang="T13">
                <a:pos x="T6" y="T7"/>
              </a:cxn>
              <a:cxn ang="T14">
                <a:pos x="T8" y="T9"/>
              </a:cxn>
            </a:cxnLst>
            <a:rect l="T15" t="T16" r="T17" b="T18"/>
            <a:pathLst>
              <a:path w="1618" h="2129">
                <a:moveTo>
                  <a:pt x="0" y="2"/>
                </a:moveTo>
                <a:lnTo>
                  <a:pt x="1332" y="0"/>
                </a:lnTo>
                <a:lnTo>
                  <a:pt x="1618" y="2124"/>
                </a:lnTo>
                <a:lnTo>
                  <a:pt x="262" y="2129"/>
                </a:lnTo>
                <a:lnTo>
                  <a:pt x="0" y="2"/>
                </a:lnTo>
                <a:close/>
              </a:path>
            </a:pathLst>
          </a:custGeom>
          <a:solidFill>
            <a:srgbClr val="5094D8"/>
          </a:solidFill>
          <a:ln w="9525">
            <a:noFill/>
            <a:round/>
            <a:headEnd/>
            <a:tailEnd/>
          </a:ln>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35856" name="Text Box 13"/>
          <p:cNvSpPr txBox="1">
            <a:spLocks noChangeArrowheads="1"/>
          </p:cNvSpPr>
          <p:nvPr/>
        </p:nvSpPr>
        <p:spPr bwMode="gray">
          <a:xfrm>
            <a:off x="1752600" y="2527300"/>
            <a:ext cx="1744067" cy="1828193"/>
          </a:xfrm>
          <a:prstGeom prst="rect">
            <a:avLst/>
          </a:prstGeom>
          <a:noFill/>
          <a:ln w="9525">
            <a:noFill/>
            <a:miter lim="800000"/>
            <a:headEnd/>
            <a:tailEnd/>
          </a:ln>
        </p:spPr>
        <p:txBody>
          <a:bodyPr wrap="none" lIns="0" tIns="0" rIns="0" bIns="0">
            <a:spAutoFit/>
          </a:bodyPr>
          <a:lstStyle/>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TEM Grids</a:t>
            </a:r>
          </a:p>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Materials Business</a:t>
            </a:r>
          </a:p>
          <a:p>
            <a:pPr fontAlgn="base">
              <a:spcBef>
                <a:spcPct val="40000"/>
              </a:spcBef>
              <a:spcAft>
                <a:spcPct val="0"/>
              </a:spcAft>
              <a:buClr>
                <a:srgbClr val="4F81BD"/>
              </a:buClr>
              <a:buSzPct val="90000"/>
              <a:buFont typeface="Wingdings" pitchFamily="2" charset="2"/>
              <a:buNone/>
            </a:pPr>
            <a:endParaRPr lang="en-US" dirty="0">
              <a:solidFill>
                <a:prstClr val="black"/>
              </a:solidFill>
              <a:latin typeface="Calibri"/>
              <a:ea typeface="ＭＳ Ｐゴシック"/>
              <a:cs typeface="Calibri"/>
            </a:endParaRPr>
          </a:p>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12” x 12” Sheet</a:t>
            </a:r>
          </a:p>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Production</a:t>
            </a:r>
          </a:p>
        </p:txBody>
      </p:sp>
      <p:sp>
        <p:nvSpPr>
          <p:cNvPr id="35862" name="Freeform 19"/>
          <p:cNvSpPr>
            <a:spLocks/>
          </p:cNvSpPr>
          <p:nvPr/>
        </p:nvSpPr>
        <p:spPr bwMode="gray">
          <a:xfrm>
            <a:off x="1676400" y="4767263"/>
            <a:ext cx="3138488" cy="928687"/>
          </a:xfrm>
          <a:custGeom>
            <a:avLst/>
            <a:gdLst>
              <a:gd name="T0" fmla="*/ 0 w 2118"/>
              <a:gd name="T1" fmla="*/ 0 h 852"/>
              <a:gd name="T2" fmla="*/ 2147483647 w 2118"/>
              <a:gd name="T3" fmla="*/ 0 h 852"/>
              <a:gd name="T4" fmla="*/ 2147483647 w 2118"/>
              <a:gd name="T5" fmla="*/ 2147483647 h 852"/>
              <a:gd name="T6" fmla="*/ 2147483647 w 2118"/>
              <a:gd name="T7" fmla="*/ 2147483647 h 852"/>
              <a:gd name="T8" fmla="*/ 2147483647 w 2118"/>
              <a:gd name="T9" fmla="*/ 2147483647 h 852"/>
              <a:gd name="T10" fmla="*/ 0 w 2118"/>
              <a:gd name="T11" fmla="*/ 0 h 852"/>
              <a:gd name="T12" fmla="*/ 0 60000 65536"/>
              <a:gd name="T13" fmla="*/ 0 60000 65536"/>
              <a:gd name="T14" fmla="*/ 0 60000 65536"/>
              <a:gd name="T15" fmla="*/ 0 60000 65536"/>
              <a:gd name="T16" fmla="*/ 0 60000 65536"/>
              <a:gd name="T17" fmla="*/ 0 60000 65536"/>
              <a:gd name="T18" fmla="*/ 0 w 2118"/>
              <a:gd name="T19" fmla="*/ 0 h 852"/>
              <a:gd name="T20" fmla="*/ 2118 w 2118"/>
              <a:gd name="T21" fmla="*/ 852 h 852"/>
            </a:gdLst>
            <a:ahLst/>
            <a:cxnLst>
              <a:cxn ang="T12">
                <a:pos x="T0" y="T1"/>
              </a:cxn>
              <a:cxn ang="T13">
                <a:pos x="T2" y="T3"/>
              </a:cxn>
              <a:cxn ang="T14">
                <a:pos x="T4" y="T5"/>
              </a:cxn>
              <a:cxn ang="T15">
                <a:pos x="T6" y="T7"/>
              </a:cxn>
              <a:cxn ang="T16">
                <a:pos x="T8" y="T9"/>
              </a:cxn>
              <a:cxn ang="T17">
                <a:pos x="T10" y="T11"/>
              </a:cxn>
            </a:cxnLst>
            <a:rect l="T18" t="T19" r="T20" b="T21"/>
            <a:pathLst>
              <a:path w="2118" h="852">
                <a:moveTo>
                  <a:pt x="0" y="0"/>
                </a:moveTo>
                <a:lnTo>
                  <a:pt x="1582" y="0"/>
                </a:lnTo>
                <a:lnTo>
                  <a:pt x="2118" y="446"/>
                </a:lnTo>
                <a:lnTo>
                  <a:pt x="1592" y="852"/>
                </a:lnTo>
                <a:lnTo>
                  <a:pt x="146" y="849"/>
                </a:lnTo>
                <a:lnTo>
                  <a:pt x="0" y="0"/>
                </a:lnTo>
                <a:close/>
              </a:path>
            </a:pathLst>
          </a:custGeom>
          <a:solidFill>
            <a:srgbClr val="0000FF"/>
          </a:solidFill>
          <a:ln w="9525">
            <a:noFill/>
            <a:round/>
            <a:headEnd/>
            <a:tailEnd/>
          </a:ln>
        </p:spPr>
        <p:txBody>
          <a:bodyPr wrap="square" anchor="ctr">
            <a:spAutoFit/>
          </a:bodyPr>
          <a:lstStyle/>
          <a:p>
            <a:pPr fontAlgn="base">
              <a:spcBef>
                <a:spcPct val="0"/>
              </a:spcBef>
              <a:spcAft>
                <a:spcPct val="0"/>
              </a:spcAft>
            </a:pPr>
            <a:endParaRPr lang="en-US">
              <a:solidFill>
                <a:prstClr val="black"/>
              </a:solidFill>
              <a:latin typeface="Arial" charset="0"/>
            </a:endParaRPr>
          </a:p>
        </p:txBody>
      </p:sp>
      <p:sp>
        <p:nvSpPr>
          <p:cNvPr id="35859" name="Freeform 16"/>
          <p:cNvSpPr>
            <a:spLocks/>
          </p:cNvSpPr>
          <p:nvPr/>
        </p:nvSpPr>
        <p:spPr bwMode="gray">
          <a:xfrm>
            <a:off x="3827463" y="4724400"/>
            <a:ext cx="2784475" cy="971550"/>
          </a:xfrm>
          <a:custGeom>
            <a:avLst/>
            <a:gdLst>
              <a:gd name="T0" fmla="*/ 0 w 2118"/>
              <a:gd name="T1" fmla="*/ 0 h 852"/>
              <a:gd name="T2" fmla="*/ 2147483647 w 2118"/>
              <a:gd name="T3" fmla="*/ 0 h 852"/>
              <a:gd name="T4" fmla="*/ 2147483647 w 2118"/>
              <a:gd name="T5" fmla="*/ 2147483647 h 852"/>
              <a:gd name="T6" fmla="*/ 2147483647 w 2118"/>
              <a:gd name="T7" fmla="*/ 2147483647 h 852"/>
              <a:gd name="T8" fmla="*/ 2147483647 w 2118"/>
              <a:gd name="T9" fmla="*/ 2147483647 h 852"/>
              <a:gd name="T10" fmla="*/ 0 w 2118"/>
              <a:gd name="T11" fmla="*/ 0 h 852"/>
              <a:gd name="T12" fmla="*/ 0 60000 65536"/>
              <a:gd name="T13" fmla="*/ 0 60000 65536"/>
              <a:gd name="T14" fmla="*/ 0 60000 65536"/>
              <a:gd name="T15" fmla="*/ 0 60000 65536"/>
              <a:gd name="T16" fmla="*/ 0 60000 65536"/>
              <a:gd name="T17" fmla="*/ 0 60000 65536"/>
              <a:gd name="T18" fmla="*/ 0 w 2118"/>
              <a:gd name="T19" fmla="*/ 0 h 852"/>
              <a:gd name="T20" fmla="*/ 2118 w 2118"/>
              <a:gd name="T21" fmla="*/ 852 h 852"/>
            </a:gdLst>
            <a:ahLst/>
            <a:cxnLst>
              <a:cxn ang="T12">
                <a:pos x="T0" y="T1"/>
              </a:cxn>
              <a:cxn ang="T13">
                <a:pos x="T2" y="T3"/>
              </a:cxn>
              <a:cxn ang="T14">
                <a:pos x="T4" y="T5"/>
              </a:cxn>
              <a:cxn ang="T15">
                <a:pos x="T6" y="T7"/>
              </a:cxn>
              <a:cxn ang="T16">
                <a:pos x="T8" y="T9"/>
              </a:cxn>
              <a:cxn ang="T17">
                <a:pos x="T10" y="T11"/>
              </a:cxn>
            </a:cxnLst>
            <a:rect l="T18" t="T19" r="T20" b="T21"/>
            <a:pathLst>
              <a:path w="2118" h="852">
                <a:moveTo>
                  <a:pt x="0" y="0"/>
                </a:moveTo>
                <a:lnTo>
                  <a:pt x="1582" y="0"/>
                </a:lnTo>
                <a:lnTo>
                  <a:pt x="2118" y="446"/>
                </a:lnTo>
                <a:lnTo>
                  <a:pt x="1592" y="852"/>
                </a:lnTo>
                <a:lnTo>
                  <a:pt x="146" y="849"/>
                </a:lnTo>
                <a:lnTo>
                  <a:pt x="0" y="0"/>
                </a:lnTo>
                <a:close/>
              </a:path>
            </a:pathLst>
          </a:custGeom>
          <a:solidFill>
            <a:srgbClr val="99CC00"/>
          </a:solidFill>
          <a:ln w="9525">
            <a:noFill/>
            <a:round/>
            <a:headEnd/>
            <a:tailEnd/>
          </a:ln>
        </p:spPr>
        <p:txBody>
          <a:bodyPr wrap="square" lIns="0" tIns="0" rIns="0" bIns="0" anchor="ctr">
            <a:spAutoFit/>
          </a:bodyPr>
          <a:lstStyle/>
          <a:p>
            <a:pPr fontAlgn="base">
              <a:spcBef>
                <a:spcPct val="0"/>
              </a:spcBef>
              <a:spcAft>
                <a:spcPct val="0"/>
              </a:spcAft>
            </a:pPr>
            <a:endParaRPr lang="en-US">
              <a:solidFill>
                <a:prstClr val="black"/>
              </a:solidFill>
              <a:latin typeface="Arial" charset="0"/>
            </a:endParaRPr>
          </a:p>
        </p:txBody>
      </p:sp>
      <p:sp>
        <p:nvSpPr>
          <p:cNvPr id="19" name="Text Box 17"/>
          <p:cNvSpPr txBox="1">
            <a:spLocks noChangeArrowheads="1"/>
          </p:cNvSpPr>
          <p:nvPr/>
        </p:nvSpPr>
        <p:spPr bwMode="gray">
          <a:xfrm>
            <a:off x="4038600" y="4809709"/>
            <a:ext cx="2746375" cy="677108"/>
          </a:xfrm>
          <a:prstGeom prst="rect">
            <a:avLst/>
          </a:prstGeom>
          <a:noFill/>
          <a:ln>
            <a:noFill/>
          </a:ln>
          <a:effectLst>
            <a:outerShdw blurRad="50800" dist="38100" dir="2700000" rotWithShape="0">
              <a:srgbClr val="808080">
                <a:alpha val="42999"/>
              </a:srgbClr>
            </a:outerShdw>
          </a:effectLst>
          <a:extLst/>
        </p:spPr>
        <p:txBody>
          <a:bodyPr wrap="squar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spcBef>
                <a:spcPct val="20000"/>
              </a:spcBef>
              <a:buClr>
                <a:srgbClr val="4F81BD"/>
              </a:buClr>
              <a:buSzPct val="90000"/>
              <a:buFont typeface="Wingdings" pitchFamily="2" charset="2"/>
              <a:buNone/>
              <a:defRPr/>
            </a:pPr>
            <a:r>
              <a:rPr lang="en-US" sz="2000" b="1" dirty="0" smtClean="0">
                <a:latin typeface="Calibri"/>
                <a:cs typeface="Calibri"/>
              </a:rPr>
              <a:t>Perfect</a:t>
            </a:r>
          </a:p>
          <a:p>
            <a:pPr eaLnBrk="1" hangingPunct="1">
              <a:spcBef>
                <a:spcPct val="20000"/>
              </a:spcBef>
              <a:buClr>
                <a:srgbClr val="4F81BD"/>
              </a:buClr>
              <a:buSzPct val="90000"/>
              <a:buFont typeface="Wingdings" pitchFamily="2" charset="2"/>
              <a:buNone/>
              <a:defRPr/>
            </a:pPr>
            <a:r>
              <a:rPr lang="en-US" sz="2000" b="1" dirty="0" smtClean="0">
                <a:latin typeface="Calibri"/>
                <a:cs typeface="Calibri"/>
              </a:rPr>
              <a:t>Continuous Process</a:t>
            </a:r>
            <a:endParaRPr lang="en-US" sz="1800" b="1" dirty="0">
              <a:latin typeface="Calibri"/>
              <a:cs typeface="Calibri"/>
            </a:endParaRPr>
          </a:p>
        </p:txBody>
      </p:sp>
      <p:sp>
        <p:nvSpPr>
          <p:cNvPr id="22" name="Text Box 20"/>
          <p:cNvSpPr txBox="1">
            <a:spLocks noChangeArrowheads="1"/>
          </p:cNvSpPr>
          <p:nvPr/>
        </p:nvSpPr>
        <p:spPr bwMode="gray">
          <a:xfrm>
            <a:off x="1865313" y="5065326"/>
            <a:ext cx="1817580" cy="276999"/>
          </a:xfrm>
          <a:prstGeom prst="rect">
            <a:avLst/>
          </a:prstGeom>
          <a:noFill/>
          <a:ln>
            <a:noFill/>
          </a:ln>
          <a:effectLst>
            <a:outerShdw blurRad="50800" dist="38100" dir="2700000" rotWithShape="0">
              <a:srgbClr val="808080">
                <a:alpha val="42999"/>
              </a:srgbClr>
            </a:outerShdw>
          </a:effectLst>
          <a:ex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spcBef>
                <a:spcPct val="20000"/>
              </a:spcBef>
              <a:buClr>
                <a:srgbClr val="4F81BD"/>
              </a:buClr>
              <a:buSzPct val="90000"/>
              <a:buFont typeface="Wingdings" pitchFamily="2" charset="2"/>
              <a:buNone/>
              <a:defRPr/>
            </a:pPr>
            <a:r>
              <a:rPr lang="en-US" sz="1800" dirty="0" smtClean="0">
                <a:solidFill>
                  <a:srgbClr val="D9D9D9"/>
                </a:solidFill>
                <a:latin typeface="Calibri"/>
                <a:cs typeface="Calibri"/>
              </a:rPr>
              <a:t>Scale-Up Sheet Size</a:t>
            </a:r>
            <a:endParaRPr lang="en-US" dirty="0">
              <a:solidFill>
                <a:srgbClr val="D9D9D9"/>
              </a:solidFill>
              <a:latin typeface="Calibri"/>
              <a:cs typeface="Calibri"/>
            </a:endParaRPr>
          </a:p>
        </p:txBody>
      </p:sp>
      <p:sp>
        <p:nvSpPr>
          <p:cNvPr id="35864" name="Text Box 23"/>
          <p:cNvSpPr txBox="1">
            <a:spLocks noChangeArrowheads="1"/>
          </p:cNvSpPr>
          <p:nvPr/>
        </p:nvSpPr>
        <p:spPr bwMode="auto">
          <a:xfrm>
            <a:off x="1485900" y="6000750"/>
            <a:ext cx="4921183" cy="323165"/>
          </a:xfrm>
          <a:prstGeom prst="rect">
            <a:avLst/>
          </a:prstGeom>
          <a:noFill/>
          <a:ln w="9525">
            <a:noFill/>
            <a:miter lim="800000"/>
            <a:headEnd/>
            <a:tailEnd/>
          </a:ln>
        </p:spPr>
        <p:txBody>
          <a:bodyPr wrap="none">
            <a:spAutoFit/>
          </a:bodyPr>
          <a:lstStyle/>
          <a:p>
            <a:pPr fontAlgn="base">
              <a:spcBef>
                <a:spcPct val="0"/>
              </a:spcBef>
              <a:spcAft>
                <a:spcPct val="0"/>
              </a:spcAft>
            </a:pPr>
            <a:r>
              <a:rPr lang="en-US" sz="1500" dirty="0">
                <a:solidFill>
                  <a:prstClr val="white"/>
                </a:solidFill>
                <a:latin typeface="Arial" charset="0"/>
                <a:ea typeface="ＭＳ Ｐゴシック"/>
                <a:cs typeface="ＭＳ Ｐゴシック"/>
              </a:rPr>
              <a:t>Increase Area      </a:t>
            </a:r>
            <a:r>
              <a:rPr lang="en-US" sz="1500" dirty="0" smtClean="0">
                <a:solidFill>
                  <a:prstClr val="white"/>
                </a:solidFill>
                <a:latin typeface="Arial" charset="0"/>
                <a:ea typeface="ＭＳ Ｐゴシック"/>
                <a:cs typeface="ＭＳ Ｐゴシック"/>
              </a:rPr>
              <a:t> 		 </a:t>
            </a:r>
            <a:r>
              <a:rPr lang="en-US" sz="1500" b="1" dirty="0">
                <a:solidFill>
                  <a:prstClr val="white"/>
                </a:solidFill>
                <a:latin typeface="Arial" charset="0"/>
                <a:ea typeface="ＭＳ Ｐゴシック"/>
                <a:cs typeface="ＭＳ Ｐゴシック"/>
              </a:rPr>
              <a:t>Increase </a:t>
            </a:r>
            <a:r>
              <a:rPr lang="en-US" sz="1500" b="1" dirty="0" smtClean="0">
                <a:solidFill>
                  <a:prstClr val="white"/>
                </a:solidFill>
                <a:latin typeface="Arial" charset="0"/>
                <a:ea typeface="ＭＳ Ｐゴシック"/>
                <a:cs typeface="ＭＳ Ｐゴシック"/>
              </a:rPr>
              <a:t>Throughput</a:t>
            </a:r>
            <a:endParaRPr lang="en-US" sz="1500" b="1" dirty="0">
              <a:solidFill>
                <a:prstClr val="white"/>
              </a:solidFill>
              <a:latin typeface="Arial" charset="0"/>
              <a:ea typeface="ＭＳ Ｐゴシック"/>
              <a:cs typeface="ＭＳ Ｐゴシック"/>
            </a:endParaRPr>
          </a:p>
        </p:txBody>
      </p:sp>
      <p:sp>
        <p:nvSpPr>
          <p:cNvPr id="24" name="Oval 23"/>
          <p:cNvSpPr>
            <a:spLocks noChangeArrowheads="1"/>
          </p:cNvSpPr>
          <p:nvPr/>
        </p:nvSpPr>
        <p:spPr bwMode="auto">
          <a:xfrm>
            <a:off x="1260475" y="928688"/>
            <a:ext cx="1873250" cy="511175"/>
          </a:xfrm>
          <a:prstGeom prst="ellipse">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ctr">
              <a:spcBef>
                <a:spcPct val="50000"/>
              </a:spcBef>
              <a:defRPr/>
            </a:pPr>
            <a:r>
              <a:rPr lang="en-US" dirty="0">
                <a:solidFill>
                  <a:prstClr val="black"/>
                </a:solidFill>
                <a:effectLst>
                  <a:outerShdw blurRad="38100" dist="38100" dir="2700000" algn="tl">
                    <a:srgbClr val="FFFFFF"/>
                  </a:outerShdw>
                </a:effectLst>
                <a:latin typeface="Calibri"/>
                <a:cs typeface="Calibri"/>
              </a:rPr>
              <a:t>1H 2012</a:t>
            </a:r>
          </a:p>
        </p:txBody>
      </p:sp>
      <p:sp>
        <p:nvSpPr>
          <p:cNvPr id="25" name="Oval 24"/>
          <p:cNvSpPr>
            <a:spLocks noChangeArrowheads="1"/>
          </p:cNvSpPr>
          <p:nvPr/>
        </p:nvSpPr>
        <p:spPr bwMode="auto">
          <a:xfrm>
            <a:off x="3548063" y="936625"/>
            <a:ext cx="2662237" cy="511175"/>
          </a:xfrm>
          <a:prstGeom prst="ellipse">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ctr">
              <a:spcBef>
                <a:spcPct val="50000"/>
              </a:spcBef>
              <a:defRPr/>
            </a:pPr>
            <a:r>
              <a:rPr lang="en-US" sz="2400" b="1" dirty="0">
                <a:solidFill>
                  <a:srgbClr val="FF0000"/>
                </a:solidFill>
                <a:effectLst>
                  <a:outerShdw blurRad="38100" dist="38100" dir="2700000" algn="tl">
                    <a:srgbClr val="FFFFFF"/>
                  </a:outerShdw>
                </a:effectLst>
                <a:latin typeface="Calibri"/>
                <a:cs typeface="Calibri"/>
              </a:rPr>
              <a:t>2012</a:t>
            </a:r>
          </a:p>
        </p:txBody>
      </p:sp>
      <p:sp>
        <p:nvSpPr>
          <p:cNvPr id="29" name="Text Box 6"/>
          <p:cNvSpPr txBox="1">
            <a:spLocks noChangeArrowheads="1"/>
          </p:cNvSpPr>
          <p:nvPr/>
        </p:nvSpPr>
        <p:spPr bwMode="gray">
          <a:xfrm>
            <a:off x="3689772" y="1527564"/>
            <a:ext cx="2539157" cy="521510"/>
          </a:xfrm>
          <a:prstGeom prst="rect">
            <a:avLst/>
          </a:prstGeom>
          <a:noFill/>
          <a:ln w="9525">
            <a:noFill/>
            <a:miter lim="800000"/>
            <a:headEnd/>
            <a:tailEnd/>
          </a:ln>
          <a:effec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eaLnBrk="1" hangingPunct="1">
              <a:lnSpc>
                <a:spcPts val="2000"/>
              </a:lnSpc>
              <a:buClr>
                <a:srgbClr val="4F81BD"/>
              </a:buClr>
              <a:buSzPct val="90000"/>
              <a:buFont typeface="Wingdings" pitchFamily="2" charset="2"/>
              <a:buNone/>
              <a:defRPr/>
            </a:pPr>
            <a:r>
              <a:rPr lang="en-US" sz="2000" b="1" dirty="0" smtClean="0">
                <a:solidFill>
                  <a:srgbClr val="000000"/>
                </a:solidFill>
                <a:effectLst>
                  <a:outerShdw blurRad="38100" dist="38100" dir="2700000" algn="tl">
                    <a:srgbClr val="C0C0C0"/>
                  </a:outerShdw>
                </a:effectLst>
                <a:latin typeface="Calibri"/>
                <a:cs typeface="Calibri"/>
              </a:rPr>
              <a:t>Commercial Roll-to-</a:t>
            </a:r>
          </a:p>
          <a:p>
            <a:pPr algn="ctr" eaLnBrk="1" hangingPunct="1">
              <a:lnSpc>
                <a:spcPts val="2000"/>
              </a:lnSpc>
              <a:buClr>
                <a:srgbClr val="4F81BD"/>
              </a:buClr>
              <a:buSzPct val="90000"/>
              <a:buFont typeface="Wingdings" pitchFamily="2" charset="2"/>
              <a:buNone/>
              <a:defRPr/>
            </a:pPr>
            <a:r>
              <a:rPr lang="en-US" sz="2000" b="1" dirty="0" smtClean="0">
                <a:solidFill>
                  <a:srgbClr val="000000"/>
                </a:solidFill>
                <a:effectLst>
                  <a:outerShdw blurRad="38100" dist="38100" dir="2700000" algn="tl">
                    <a:srgbClr val="C0C0C0"/>
                  </a:outerShdw>
                </a:effectLst>
                <a:latin typeface="Calibri"/>
                <a:cs typeface="Calibri"/>
              </a:rPr>
              <a:t>Roll Design &amp; Prototype</a:t>
            </a:r>
            <a:endParaRPr lang="en-US" sz="2000" b="1" dirty="0">
              <a:solidFill>
                <a:srgbClr val="000000"/>
              </a:solidFill>
              <a:effectLst>
                <a:outerShdw blurRad="38100" dist="38100" dir="2700000" algn="tl">
                  <a:srgbClr val="C0C0C0"/>
                </a:outerShdw>
              </a:effectLst>
              <a:latin typeface="Calibri"/>
              <a:cs typeface="Calibri"/>
            </a:endParaRPr>
          </a:p>
        </p:txBody>
      </p:sp>
      <p:sp>
        <p:nvSpPr>
          <p:cNvPr id="35870" name="TextBox 4"/>
          <p:cNvSpPr txBox="1">
            <a:spLocks noChangeArrowheads="1"/>
          </p:cNvSpPr>
          <p:nvPr/>
        </p:nvSpPr>
        <p:spPr bwMode="auto">
          <a:xfrm>
            <a:off x="76200" y="1611313"/>
            <a:ext cx="94328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a:solidFill>
                  <a:srgbClr val="FF0000"/>
                </a:solidFill>
                <a:latin typeface="Calibri"/>
                <a:cs typeface="Calibri"/>
              </a:rPr>
              <a:t>Phase</a:t>
            </a:r>
          </a:p>
        </p:txBody>
      </p:sp>
      <p:sp>
        <p:nvSpPr>
          <p:cNvPr id="35871" name="TextBox 34"/>
          <p:cNvSpPr txBox="1">
            <a:spLocks noChangeArrowheads="1"/>
          </p:cNvSpPr>
          <p:nvPr/>
        </p:nvSpPr>
        <p:spPr bwMode="auto">
          <a:xfrm>
            <a:off x="76200" y="2514600"/>
            <a:ext cx="1317638" cy="830997"/>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Product/</a:t>
            </a:r>
          </a:p>
          <a:p>
            <a:pPr fontAlgn="base">
              <a:spcBef>
                <a:spcPct val="0"/>
              </a:spcBef>
              <a:spcAft>
                <a:spcPct val="0"/>
              </a:spcAft>
            </a:pPr>
            <a:r>
              <a:rPr lang="en-US" sz="2400" b="1">
                <a:solidFill>
                  <a:srgbClr val="FF0000"/>
                </a:solidFill>
                <a:latin typeface="Calibri"/>
                <a:cs typeface="Calibri"/>
              </a:rPr>
              <a:t>Revenue</a:t>
            </a:r>
          </a:p>
        </p:txBody>
      </p:sp>
      <p:sp>
        <p:nvSpPr>
          <p:cNvPr id="35872" name="TextBox 35"/>
          <p:cNvSpPr txBox="1">
            <a:spLocks noChangeArrowheads="1"/>
          </p:cNvSpPr>
          <p:nvPr/>
        </p:nvSpPr>
        <p:spPr bwMode="auto">
          <a:xfrm>
            <a:off x="76200" y="3810000"/>
            <a:ext cx="1468371"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Milestone</a:t>
            </a:r>
          </a:p>
        </p:txBody>
      </p:sp>
      <p:sp>
        <p:nvSpPr>
          <p:cNvPr id="35873" name="TextBox 36"/>
          <p:cNvSpPr txBox="1">
            <a:spLocks noChangeArrowheads="1"/>
          </p:cNvSpPr>
          <p:nvPr/>
        </p:nvSpPr>
        <p:spPr bwMode="auto">
          <a:xfrm>
            <a:off x="76200" y="4948238"/>
            <a:ext cx="1153831"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Activity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61108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rtlCol="0">
            <a:normAutofit/>
          </a:bodyPr>
          <a:lstStyle/>
          <a:p>
            <a:pPr algn="l" eaLnBrk="1" fontAlgn="auto" hangingPunct="1">
              <a:spcAft>
                <a:spcPts val="0"/>
              </a:spcAft>
              <a:defRPr/>
            </a:pPr>
            <a:r>
              <a:rPr lang="en-US" dirty="0" smtClean="0"/>
              <a:t> What’s Next:  Strategy and Roadmap</a:t>
            </a:r>
            <a:endParaRPr lang="en-US" dirty="0"/>
          </a:p>
        </p:txBody>
      </p:sp>
      <p:sp>
        <p:nvSpPr>
          <p:cNvPr id="6" name="Notched Right Arrow 5"/>
          <p:cNvSpPr>
            <a:spLocks noChangeArrowheads="1"/>
          </p:cNvSpPr>
          <p:nvPr/>
        </p:nvSpPr>
        <p:spPr bwMode="auto">
          <a:xfrm>
            <a:off x="1143000" y="5715000"/>
            <a:ext cx="7010400" cy="914400"/>
          </a:xfrm>
          <a:prstGeom prst="notchedRightArrow">
            <a:avLst>
              <a:gd name="adj1" fmla="val 55259"/>
              <a:gd name="adj2" fmla="val 83270"/>
            </a:avLst>
          </a:prstGeom>
          <a:solidFill>
            <a:srgbClr val="FF0000"/>
          </a:solidFill>
          <a:ln w="9525">
            <a:solidFill>
              <a:srgbClr val="FF0000"/>
            </a:solidFill>
            <a:round/>
            <a:headEnd/>
            <a:tailEnd/>
          </a:ln>
          <a:effectLst>
            <a:outerShdw blurRad="40000" dist="20000" dir="5400000" rotWithShape="0">
              <a:srgbClr val="808080">
                <a:alpha val="37999"/>
              </a:srgbClr>
            </a:outerShdw>
          </a:effectLst>
        </p:spPr>
        <p:txBody>
          <a:bodyPr wrap="none" anchor="ctr"/>
          <a:lstStyle/>
          <a:p>
            <a:pPr algn="r">
              <a:spcBef>
                <a:spcPct val="50000"/>
              </a:spcBef>
              <a:defRPr/>
            </a:pPr>
            <a:endParaRPr lang="en-US">
              <a:solidFill>
                <a:prstClr val="black"/>
              </a:solidFill>
              <a:effectLst>
                <a:outerShdw blurRad="38100" dist="38100" dir="2700000" algn="tl">
                  <a:srgbClr val="FFFFFF"/>
                </a:outerShdw>
              </a:effectLst>
            </a:endParaRPr>
          </a:p>
        </p:txBody>
      </p:sp>
      <p:sp>
        <p:nvSpPr>
          <p:cNvPr id="35848" name="Rectangle 3"/>
          <p:cNvSpPr>
            <a:spLocks noChangeArrowheads="1"/>
          </p:cNvSpPr>
          <p:nvPr/>
        </p:nvSpPr>
        <p:spPr bwMode="gray">
          <a:xfrm>
            <a:off x="2847975" y="1404938"/>
            <a:ext cx="3476625" cy="3933825"/>
          </a:xfrm>
          <a:prstGeom prst="rect">
            <a:avLst/>
          </a:prstGeom>
          <a:solidFill>
            <a:srgbClr val="99CC00"/>
          </a:solidFill>
          <a:ln w="9525">
            <a:noFill/>
            <a:miter lim="800000"/>
            <a:headEnd/>
            <a:tailEnd/>
          </a:ln>
        </p:spPr>
        <p:txBody>
          <a:bodyPr wrap="square" lIns="0" tIns="0" rIns="0" bIns="0" anchor="ctr">
            <a:spAutoFit/>
          </a:bodyPr>
          <a:lstStyle/>
          <a:p>
            <a:pPr fontAlgn="base">
              <a:spcBef>
                <a:spcPct val="0"/>
              </a:spcBef>
              <a:spcAft>
                <a:spcPct val="0"/>
              </a:spcAft>
            </a:pPr>
            <a:endParaRPr lang="en-US">
              <a:solidFill>
                <a:prstClr val="black"/>
              </a:solidFill>
            </a:endParaRPr>
          </a:p>
        </p:txBody>
      </p:sp>
      <p:sp>
        <p:nvSpPr>
          <p:cNvPr id="35849" name="AutoShape 4"/>
          <p:cNvSpPr>
            <a:spLocks noChangeArrowheads="1"/>
          </p:cNvSpPr>
          <p:nvPr/>
        </p:nvSpPr>
        <p:spPr bwMode="gray">
          <a:xfrm flipH="1">
            <a:off x="1296988" y="1404938"/>
            <a:ext cx="2654300" cy="3932237"/>
          </a:xfrm>
          <a:prstGeom prst="flowChartInputOutput">
            <a:avLst/>
          </a:prstGeom>
          <a:solidFill>
            <a:srgbClr val="0000FF"/>
          </a:solidFill>
          <a:ln w="9525">
            <a:noFill/>
            <a:miter lim="800000"/>
            <a:headEnd/>
            <a:tailEnd/>
          </a:ln>
        </p:spPr>
        <p:txBody>
          <a:bodyPr anchor="ctr">
            <a:spAutoFit/>
          </a:bodyPr>
          <a:lstStyle/>
          <a:p>
            <a:pPr fontAlgn="base">
              <a:spcBef>
                <a:spcPct val="0"/>
              </a:spcBef>
              <a:spcAft>
                <a:spcPct val="0"/>
              </a:spcAft>
            </a:pPr>
            <a:endParaRPr lang="en-US">
              <a:solidFill>
                <a:prstClr val="black"/>
              </a:solidFill>
            </a:endParaRPr>
          </a:p>
        </p:txBody>
      </p:sp>
      <p:sp>
        <p:nvSpPr>
          <p:cNvPr id="10" name="Text Box 6"/>
          <p:cNvSpPr txBox="1">
            <a:spLocks noChangeArrowheads="1"/>
          </p:cNvSpPr>
          <p:nvPr/>
        </p:nvSpPr>
        <p:spPr bwMode="gray">
          <a:xfrm>
            <a:off x="1789045" y="1655804"/>
            <a:ext cx="1206635" cy="265030"/>
          </a:xfrm>
          <a:prstGeom prst="rect">
            <a:avLst/>
          </a:prstGeom>
          <a:noFill/>
          <a:ln w="9525">
            <a:noFill/>
            <a:miter lim="800000"/>
            <a:headEnd/>
            <a:tailEnd/>
          </a:ln>
          <a:effec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eaLnBrk="1" hangingPunct="1">
              <a:lnSpc>
                <a:spcPts val="2000"/>
              </a:lnSpc>
              <a:buClr>
                <a:srgbClr val="4F81BD"/>
              </a:buClr>
              <a:buSzPct val="90000"/>
              <a:buFont typeface="Wingdings" pitchFamily="2" charset="2"/>
              <a:buNone/>
              <a:defRPr/>
            </a:pPr>
            <a:r>
              <a:rPr lang="en-US" sz="2000" dirty="0" smtClean="0">
                <a:solidFill>
                  <a:srgbClr val="FFFFFF"/>
                </a:solidFill>
                <a:effectLst>
                  <a:outerShdw blurRad="38100" dist="38100" dir="2700000" algn="tl">
                    <a:srgbClr val="C0C0C0"/>
                  </a:outerShdw>
                </a:effectLst>
                <a:latin typeface="Calibri"/>
                <a:cs typeface="Calibri"/>
              </a:rPr>
              <a:t>4” Scale-Up</a:t>
            </a:r>
            <a:endParaRPr lang="en-US" sz="2000" dirty="0">
              <a:solidFill>
                <a:srgbClr val="FFFFFF"/>
              </a:solidFill>
              <a:effectLst>
                <a:outerShdw blurRad="38100" dist="38100" dir="2700000" algn="tl">
                  <a:srgbClr val="C0C0C0"/>
                </a:outerShdw>
              </a:effectLst>
              <a:latin typeface="Calibri"/>
              <a:cs typeface="Calibri"/>
            </a:endParaRPr>
          </a:p>
        </p:txBody>
      </p:sp>
      <p:sp>
        <p:nvSpPr>
          <p:cNvPr id="35852" name="Freeform 9"/>
          <p:cNvSpPr>
            <a:spLocks/>
          </p:cNvSpPr>
          <p:nvPr/>
        </p:nvSpPr>
        <p:spPr bwMode="gray">
          <a:xfrm>
            <a:off x="2847975" y="2133600"/>
            <a:ext cx="4619625" cy="3379788"/>
          </a:xfrm>
          <a:custGeom>
            <a:avLst/>
            <a:gdLst>
              <a:gd name="T0" fmla="*/ 0 w 1618"/>
              <a:gd name="T1" fmla="*/ 2147483647 h 2129"/>
              <a:gd name="T2" fmla="*/ 2147483647 w 1618"/>
              <a:gd name="T3" fmla="*/ 0 h 2129"/>
              <a:gd name="T4" fmla="*/ 2147483647 w 1618"/>
              <a:gd name="T5" fmla="*/ 2147483647 h 2129"/>
              <a:gd name="T6" fmla="*/ 2147483647 w 1618"/>
              <a:gd name="T7" fmla="*/ 2147483647 h 2129"/>
              <a:gd name="T8" fmla="*/ 0 w 1618"/>
              <a:gd name="T9" fmla="*/ 2147483647 h 2129"/>
              <a:gd name="T10" fmla="*/ 0 60000 65536"/>
              <a:gd name="T11" fmla="*/ 0 60000 65536"/>
              <a:gd name="T12" fmla="*/ 0 60000 65536"/>
              <a:gd name="T13" fmla="*/ 0 60000 65536"/>
              <a:gd name="T14" fmla="*/ 0 60000 65536"/>
              <a:gd name="T15" fmla="*/ 0 w 1618"/>
              <a:gd name="T16" fmla="*/ 0 h 2129"/>
              <a:gd name="T17" fmla="*/ 1618 w 1618"/>
              <a:gd name="T18" fmla="*/ 2129 h 2129"/>
            </a:gdLst>
            <a:ahLst/>
            <a:cxnLst>
              <a:cxn ang="T10">
                <a:pos x="T0" y="T1"/>
              </a:cxn>
              <a:cxn ang="T11">
                <a:pos x="T2" y="T3"/>
              </a:cxn>
              <a:cxn ang="T12">
                <a:pos x="T4" y="T5"/>
              </a:cxn>
              <a:cxn ang="T13">
                <a:pos x="T6" y="T7"/>
              </a:cxn>
              <a:cxn ang="T14">
                <a:pos x="T8" y="T9"/>
              </a:cxn>
            </a:cxnLst>
            <a:rect l="T15" t="T16" r="T17" b="T18"/>
            <a:pathLst>
              <a:path w="1618" h="2129">
                <a:moveTo>
                  <a:pt x="0" y="2"/>
                </a:moveTo>
                <a:lnTo>
                  <a:pt x="1332" y="0"/>
                </a:lnTo>
                <a:lnTo>
                  <a:pt x="1618" y="2124"/>
                </a:lnTo>
                <a:lnTo>
                  <a:pt x="262" y="2129"/>
                </a:lnTo>
                <a:lnTo>
                  <a:pt x="0" y="2"/>
                </a:lnTo>
                <a:close/>
              </a:path>
            </a:pathLst>
          </a:custGeom>
          <a:solidFill>
            <a:srgbClr val="BDDE59"/>
          </a:solidFill>
          <a:ln w="9525">
            <a:noFill/>
            <a:round/>
            <a:headEnd/>
            <a:tailEnd/>
          </a:ln>
        </p:spPr>
        <p:txBody>
          <a:bodyPr wrap="square" lIns="0" tIns="0" rIns="0" bIns="0" anchor="ctr">
            <a:spAutoFit/>
          </a:bodyPr>
          <a:lstStyle/>
          <a:p>
            <a:pPr fontAlgn="base">
              <a:spcBef>
                <a:spcPct val="0"/>
              </a:spcBef>
              <a:spcAft>
                <a:spcPct val="0"/>
              </a:spcAft>
            </a:pPr>
            <a:endParaRPr lang="en-US">
              <a:solidFill>
                <a:prstClr val="black"/>
              </a:solidFill>
              <a:latin typeface="Arial" charset="0"/>
            </a:endParaRPr>
          </a:p>
        </p:txBody>
      </p:sp>
      <p:sp>
        <p:nvSpPr>
          <p:cNvPr id="35854" name="Text Box 11"/>
          <p:cNvSpPr txBox="1">
            <a:spLocks noChangeArrowheads="1"/>
          </p:cNvSpPr>
          <p:nvPr/>
        </p:nvSpPr>
        <p:spPr bwMode="gray">
          <a:xfrm>
            <a:off x="4076382" y="2528888"/>
            <a:ext cx="1619885" cy="2560701"/>
          </a:xfrm>
          <a:prstGeom prst="rect">
            <a:avLst/>
          </a:prstGeom>
          <a:noFill/>
          <a:ln w="9525">
            <a:noFill/>
            <a:miter lim="800000"/>
            <a:headEnd/>
            <a:tailEnd/>
          </a:ln>
        </p:spPr>
        <p:txBody>
          <a:bodyPr wrap="none" lIns="0" tIns="0" rIns="0" bIns="0">
            <a:spAutoFit/>
          </a:bodyPr>
          <a:lstStyle/>
          <a:p>
            <a:pPr algn="ct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Process Licensing</a:t>
            </a:r>
          </a:p>
          <a:p>
            <a:pPr algn="ctr" fontAlgn="base">
              <a:spcBef>
                <a:spcPct val="40000"/>
              </a:spcBef>
              <a:spcAft>
                <a:spcPct val="0"/>
              </a:spcAft>
              <a:buClr>
                <a:srgbClr val="4F81BD"/>
              </a:buClr>
              <a:buSzPct val="90000"/>
              <a:buFont typeface="Wingdings" pitchFamily="2" charset="2"/>
              <a:buNone/>
            </a:pPr>
            <a:endParaRPr lang="en-US" dirty="0">
              <a:solidFill>
                <a:prstClr val="black"/>
              </a:solidFill>
              <a:latin typeface="Calibri"/>
              <a:ea typeface="ＭＳ Ｐゴシック"/>
              <a:cs typeface="Calibri"/>
            </a:endParaRPr>
          </a:p>
          <a:p>
            <a:pPr algn="ctr" fontAlgn="base">
              <a:spcBef>
                <a:spcPct val="40000"/>
              </a:spcBef>
              <a:spcAft>
                <a:spcPct val="0"/>
              </a:spcAft>
              <a:buClr>
                <a:srgbClr val="4F81BD"/>
              </a:buClr>
              <a:buSzPct val="90000"/>
              <a:buFont typeface="Wingdings" pitchFamily="2" charset="2"/>
              <a:buNone/>
            </a:pPr>
            <a:endParaRPr lang="en-US" sz="800" dirty="0">
              <a:solidFill>
                <a:prstClr val="black"/>
              </a:solidFill>
              <a:latin typeface="Calibri"/>
              <a:ea typeface="ＭＳ Ｐゴシック"/>
              <a:cs typeface="Calibri"/>
            </a:endParaRPr>
          </a:p>
          <a:p>
            <a:pPr algn="ctr" fontAlgn="base">
              <a:spcBef>
                <a:spcPct val="40000"/>
              </a:spcBef>
              <a:spcAft>
                <a:spcPct val="0"/>
              </a:spcAft>
              <a:buClr>
                <a:srgbClr val="4F81BD"/>
              </a:buClr>
              <a:buSzPct val="90000"/>
              <a:buFont typeface="Wingdings" pitchFamily="2" charset="2"/>
              <a:buNone/>
            </a:pPr>
            <a:endParaRPr lang="en-US" sz="800" dirty="0">
              <a:solidFill>
                <a:prstClr val="black"/>
              </a:solidFill>
              <a:latin typeface="Calibri"/>
              <a:ea typeface="ＭＳ Ｐゴシック"/>
              <a:cs typeface="Calibri"/>
            </a:endParaRPr>
          </a:p>
          <a:p>
            <a:pPr algn="ct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Roll-to-Roll Mfg.</a:t>
            </a:r>
          </a:p>
          <a:p>
            <a:pPr algn="ct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 Industrial Scale</a:t>
            </a:r>
          </a:p>
          <a:p>
            <a:pPr algn="ctr" fontAlgn="base">
              <a:spcBef>
                <a:spcPct val="40000"/>
              </a:spcBef>
              <a:spcAft>
                <a:spcPct val="0"/>
              </a:spcAft>
              <a:buClr>
                <a:srgbClr val="4F81BD"/>
              </a:buClr>
              <a:buSzPct val="90000"/>
              <a:buFont typeface="Wingdings" pitchFamily="2" charset="2"/>
              <a:buNone/>
            </a:pPr>
            <a:endParaRPr lang="en-US" dirty="0">
              <a:solidFill>
                <a:prstClr val="black"/>
              </a:solidFill>
              <a:latin typeface="Calibri"/>
              <a:ea typeface="ＭＳ Ｐゴシック"/>
              <a:cs typeface="Calibri"/>
            </a:endParaRPr>
          </a:p>
          <a:p>
            <a:pPr algn="ctr" fontAlgn="base">
              <a:spcBef>
                <a:spcPct val="40000"/>
              </a:spcBef>
              <a:spcAft>
                <a:spcPct val="0"/>
              </a:spcAft>
              <a:buClr>
                <a:srgbClr val="4F81BD"/>
              </a:buClr>
              <a:buSzPct val="90000"/>
              <a:buFont typeface="Wingdings" pitchFamily="2" charset="2"/>
              <a:buNone/>
            </a:pPr>
            <a:endParaRPr lang="en-US" dirty="0">
              <a:solidFill>
                <a:prstClr val="black"/>
              </a:solidFill>
              <a:latin typeface="Calibri"/>
              <a:ea typeface="ＭＳ Ｐゴシック"/>
              <a:cs typeface="Calibri"/>
            </a:endParaRPr>
          </a:p>
        </p:txBody>
      </p:sp>
      <p:sp>
        <p:nvSpPr>
          <p:cNvPr id="35855" name="Freeform 12"/>
          <p:cNvSpPr>
            <a:spLocks/>
          </p:cNvSpPr>
          <p:nvPr/>
        </p:nvSpPr>
        <p:spPr bwMode="gray">
          <a:xfrm>
            <a:off x="1401763" y="2133600"/>
            <a:ext cx="2568575" cy="3379788"/>
          </a:xfrm>
          <a:custGeom>
            <a:avLst/>
            <a:gdLst>
              <a:gd name="T0" fmla="*/ 0 w 1618"/>
              <a:gd name="T1" fmla="*/ 2147483647 h 2129"/>
              <a:gd name="T2" fmla="*/ 2147483647 w 1618"/>
              <a:gd name="T3" fmla="*/ 0 h 2129"/>
              <a:gd name="T4" fmla="*/ 2147483647 w 1618"/>
              <a:gd name="T5" fmla="*/ 2147483647 h 2129"/>
              <a:gd name="T6" fmla="*/ 2147483647 w 1618"/>
              <a:gd name="T7" fmla="*/ 2147483647 h 2129"/>
              <a:gd name="T8" fmla="*/ 0 w 1618"/>
              <a:gd name="T9" fmla="*/ 2147483647 h 2129"/>
              <a:gd name="T10" fmla="*/ 0 60000 65536"/>
              <a:gd name="T11" fmla="*/ 0 60000 65536"/>
              <a:gd name="T12" fmla="*/ 0 60000 65536"/>
              <a:gd name="T13" fmla="*/ 0 60000 65536"/>
              <a:gd name="T14" fmla="*/ 0 60000 65536"/>
              <a:gd name="T15" fmla="*/ 0 w 1618"/>
              <a:gd name="T16" fmla="*/ 0 h 2129"/>
              <a:gd name="T17" fmla="*/ 1618 w 1618"/>
              <a:gd name="T18" fmla="*/ 2129 h 2129"/>
            </a:gdLst>
            <a:ahLst/>
            <a:cxnLst>
              <a:cxn ang="T10">
                <a:pos x="T0" y="T1"/>
              </a:cxn>
              <a:cxn ang="T11">
                <a:pos x="T2" y="T3"/>
              </a:cxn>
              <a:cxn ang="T12">
                <a:pos x="T4" y="T5"/>
              </a:cxn>
              <a:cxn ang="T13">
                <a:pos x="T6" y="T7"/>
              </a:cxn>
              <a:cxn ang="T14">
                <a:pos x="T8" y="T9"/>
              </a:cxn>
            </a:cxnLst>
            <a:rect l="T15" t="T16" r="T17" b="T18"/>
            <a:pathLst>
              <a:path w="1618" h="2129">
                <a:moveTo>
                  <a:pt x="0" y="2"/>
                </a:moveTo>
                <a:lnTo>
                  <a:pt x="1332" y="0"/>
                </a:lnTo>
                <a:lnTo>
                  <a:pt x="1618" y="2124"/>
                </a:lnTo>
                <a:lnTo>
                  <a:pt x="262" y="2129"/>
                </a:lnTo>
                <a:lnTo>
                  <a:pt x="0" y="2"/>
                </a:lnTo>
                <a:close/>
              </a:path>
            </a:pathLst>
          </a:custGeom>
          <a:solidFill>
            <a:srgbClr val="5094D8"/>
          </a:solidFill>
          <a:ln w="9525">
            <a:noFill/>
            <a:round/>
            <a:headEnd/>
            <a:tailEnd/>
          </a:ln>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35856" name="Text Box 13"/>
          <p:cNvSpPr txBox="1">
            <a:spLocks noChangeArrowheads="1"/>
          </p:cNvSpPr>
          <p:nvPr/>
        </p:nvSpPr>
        <p:spPr bwMode="gray">
          <a:xfrm>
            <a:off x="1665846" y="2527300"/>
            <a:ext cx="1744067" cy="1828193"/>
          </a:xfrm>
          <a:prstGeom prst="rect">
            <a:avLst/>
          </a:prstGeom>
          <a:noFill/>
          <a:ln w="9525">
            <a:noFill/>
            <a:miter lim="800000"/>
            <a:headEnd/>
            <a:tailEnd/>
          </a:ln>
        </p:spPr>
        <p:txBody>
          <a:bodyPr wrap="none" lIns="0" tIns="0" rIns="0" bIns="0">
            <a:spAutoFit/>
          </a:bodyPr>
          <a:lstStyle/>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TEM Grids</a:t>
            </a:r>
          </a:p>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Materials Business</a:t>
            </a:r>
          </a:p>
          <a:p>
            <a:pPr fontAlgn="base">
              <a:spcBef>
                <a:spcPct val="40000"/>
              </a:spcBef>
              <a:spcAft>
                <a:spcPct val="0"/>
              </a:spcAft>
              <a:buClr>
                <a:srgbClr val="4F81BD"/>
              </a:buClr>
              <a:buSzPct val="90000"/>
              <a:buFont typeface="Wingdings" pitchFamily="2" charset="2"/>
              <a:buNone/>
            </a:pPr>
            <a:endParaRPr lang="en-US" dirty="0">
              <a:solidFill>
                <a:prstClr val="black"/>
              </a:solidFill>
              <a:latin typeface="Calibri"/>
              <a:ea typeface="ＭＳ Ｐゴシック"/>
              <a:cs typeface="Calibri"/>
            </a:endParaRPr>
          </a:p>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12” x 12” Sheet</a:t>
            </a:r>
          </a:p>
          <a:p>
            <a:pPr fontAlgn="base">
              <a:spcBef>
                <a:spcPct val="40000"/>
              </a:spcBef>
              <a:spcAft>
                <a:spcPct val="0"/>
              </a:spcAft>
              <a:buClr>
                <a:srgbClr val="4F81BD"/>
              </a:buClr>
              <a:buSzPct val="90000"/>
              <a:buFont typeface="Wingdings" pitchFamily="2" charset="2"/>
              <a:buNone/>
            </a:pPr>
            <a:r>
              <a:rPr lang="en-US" dirty="0">
                <a:solidFill>
                  <a:prstClr val="black"/>
                </a:solidFill>
                <a:latin typeface="Calibri"/>
                <a:ea typeface="ＭＳ Ｐゴシック"/>
                <a:cs typeface="Calibri"/>
              </a:rPr>
              <a:t>Production</a:t>
            </a:r>
          </a:p>
        </p:txBody>
      </p:sp>
      <p:sp>
        <p:nvSpPr>
          <p:cNvPr id="35862" name="Freeform 19"/>
          <p:cNvSpPr>
            <a:spLocks/>
          </p:cNvSpPr>
          <p:nvPr/>
        </p:nvSpPr>
        <p:spPr bwMode="gray">
          <a:xfrm>
            <a:off x="1500188" y="4767263"/>
            <a:ext cx="3314700" cy="928687"/>
          </a:xfrm>
          <a:custGeom>
            <a:avLst/>
            <a:gdLst>
              <a:gd name="T0" fmla="*/ 0 w 2118"/>
              <a:gd name="T1" fmla="*/ 0 h 852"/>
              <a:gd name="T2" fmla="*/ 2147483647 w 2118"/>
              <a:gd name="T3" fmla="*/ 0 h 852"/>
              <a:gd name="T4" fmla="*/ 2147483647 w 2118"/>
              <a:gd name="T5" fmla="*/ 2147483647 h 852"/>
              <a:gd name="T6" fmla="*/ 2147483647 w 2118"/>
              <a:gd name="T7" fmla="*/ 2147483647 h 852"/>
              <a:gd name="T8" fmla="*/ 2147483647 w 2118"/>
              <a:gd name="T9" fmla="*/ 2147483647 h 852"/>
              <a:gd name="T10" fmla="*/ 0 w 2118"/>
              <a:gd name="T11" fmla="*/ 0 h 852"/>
              <a:gd name="T12" fmla="*/ 0 60000 65536"/>
              <a:gd name="T13" fmla="*/ 0 60000 65536"/>
              <a:gd name="T14" fmla="*/ 0 60000 65536"/>
              <a:gd name="T15" fmla="*/ 0 60000 65536"/>
              <a:gd name="T16" fmla="*/ 0 60000 65536"/>
              <a:gd name="T17" fmla="*/ 0 60000 65536"/>
              <a:gd name="T18" fmla="*/ 0 w 2118"/>
              <a:gd name="T19" fmla="*/ 0 h 852"/>
              <a:gd name="T20" fmla="*/ 2118 w 2118"/>
              <a:gd name="T21" fmla="*/ 852 h 852"/>
            </a:gdLst>
            <a:ahLst/>
            <a:cxnLst>
              <a:cxn ang="T12">
                <a:pos x="T0" y="T1"/>
              </a:cxn>
              <a:cxn ang="T13">
                <a:pos x="T2" y="T3"/>
              </a:cxn>
              <a:cxn ang="T14">
                <a:pos x="T4" y="T5"/>
              </a:cxn>
              <a:cxn ang="T15">
                <a:pos x="T6" y="T7"/>
              </a:cxn>
              <a:cxn ang="T16">
                <a:pos x="T8" y="T9"/>
              </a:cxn>
              <a:cxn ang="T17">
                <a:pos x="T10" y="T11"/>
              </a:cxn>
            </a:cxnLst>
            <a:rect l="T18" t="T19" r="T20" b="T21"/>
            <a:pathLst>
              <a:path w="2118" h="852">
                <a:moveTo>
                  <a:pt x="0" y="0"/>
                </a:moveTo>
                <a:lnTo>
                  <a:pt x="1582" y="0"/>
                </a:lnTo>
                <a:lnTo>
                  <a:pt x="2118" y="446"/>
                </a:lnTo>
                <a:lnTo>
                  <a:pt x="1592" y="852"/>
                </a:lnTo>
                <a:lnTo>
                  <a:pt x="146" y="849"/>
                </a:lnTo>
                <a:lnTo>
                  <a:pt x="0" y="0"/>
                </a:lnTo>
                <a:close/>
              </a:path>
            </a:pathLst>
          </a:custGeom>
          <a:solidFill>
            <a:srgbClr val="0000FF"/>
          </a:solidFill>
          <a:ln w="9525">
            <a:noFill/>
            <a:round/>
            <a:headEnd/>
            <a:tailEnd/>
          </a:ln>
        </p:spPr>
        <p:txBody>
          <a:bodyPr anchor="ctr">
            <a:spAutoFit/>
          </a:bodyPr>
          <a:lstStyle/>
          <a:p>
            <a:pPr fontAlgn="base">
              <a:spcBef>
                <a:spcPct val="0"/>
              </a:spcBef>
              <a:spcAft>
                <a:spcPct val="0"/>
              </a:spcAft>
            </a:pPr>
            <a:endParaRPr lang="en-US">
              <a:solidFill>
                <a:prstClr val="black"/>
              </a:solidFill>
              <a:latin typeface="Arial" charset="0"/>
            </a:endParaRPr>
          </a:p>
        </p:txBody>
      </p:sp>
      <p:sp>
        <p:nvSpPr>
          <p:cNvPr id="35859" name="Freeform 16"/>
          <p:cNvSpPr>
            <a:spLocks/>
          </p:cNvSpPr>
          <p:nvPr/>
        </p:nvSpPr>
        <p:spPr bwMode="gray">
          <a:xfrm>
            <a:off x="3827463" y="4564063"/>
            <a:ext cx="2784475" cy="1131887"/>
          </a:xfrm>
          <a:custGeom>
            <a:avLst/>
            <a:gdLst>
              <a:gd name="T0" fmla="*/ 0 w 2118"/>
              <a:gd name="T1" fmla="*/ 0 h 852"/>
              <a:gd name="T2" fmla="*/ 2147483647 w 2118"/>
              <a:gd name="T3" fmla="*/ 0 h 852"/>
              <a:gd name="T4" fmla="*/ 2147483647 w 2118"/>
              <a:gd name="T5" fmla="*/ 2147483647 h 852"/>
              <a:gd name="T6" fmla="*/ 2147483647 w 2118"/>
              <a:gd name="T7" fmla="*/ 2147483647 h 852"/>
              <a:gd name="T8" fmla="*/ 2147483647 w 2118"/>
              <a:gd name="T9" fmla="*/ 2147483647 h 852"/>
              <a:gd name="T10" fmla="*/ 0 w 2118"/>
              <a:gd name="T11" fmla="*/ 0 h 852"/>
              <a:gd name="T12" fmla="*/ 0 60000 65536"/>
              <a:gd name="T13" fmla="*/ 0 60000 65536"/>
              <a:gd name="T14" fmla="*/ 0 60000 65536"/>
              <a:gd name="T15" fmla="*/ 0 60000 65536"/>
              <a:gd name="T16" fmla="*/ 0 60000 65536"/>
              <a:gd name="T17" fmla="*/ 0 60000 65536"/>
              <a:gd name="T18" fmla="*/ 0 w 2118"/>
              <a:gd name="T19" fmla="*/ 0 h 852"/>
              <a:gd name="T20" fmla="*/ 2118 w 2118"/>
              <a:gd name="T21" fmla="*/ 852 h 852"/>
            </a:gdLst>
            <a:ahLst/>
            <a:cxnLst>
              <a:cxn ang="T12">
                <a:pos x="T0" y="T1"/>
              </a:cxn>
              <a:cxn ang="T13">
                <a:pos x="T2" y="T3"/>
              </a:cxn>
              <a:cxn ang="T14">
                <a:pos x="T4" y="T5"/>
              </a:cxn>
              <a:cxn ang="T15">
                <a:pos x="T6" y="T7"/>
              </a:cxn>
              <a:cxn ang="T16">
                <a:pos x="T8" y="T9"/>
              </a:cxn>
              <a:cxn ang="T17">
                <a:pos x="T10" y="T11"/>
              </a:cxn>
            </a:cxnLst>
            <a:rect l="T18" t="T19" r="T20" b="T21"/>
            <a:pathLst>
              <a:path w="2118" h="852">
                <a:moveTo>
                  <a:pt x="0" y="0"/>
                </a:moveTo>
                <a:lnTo>
                  <a:pt x="1582" y="0"/>
                </a:lnTo>
                <a:lnTo>
                  <a:pt x="2118" y="446"/>
                </a:lnTo>
                <a:lnTo>
                  <a:pt x="1592" y="852"/>
                </a:lnTo>
                <a:lnTo>
                  <a:pt x="146" y="849"/>
                </a:lnTo>
                <a:lnTo>
                  <a:pt x="0" y="0"/>
                </a:lnTo>
                <a:close/>
              </a:path>
            </a:pathLst>
          </a:custGeom>
          <a:solidFill>
            <a:srgbClr val="99CC00"/>
          </a:solidFill>
          <a:ln w="9525">
            <a:noFill/>
            <a:round/>
            <a:headEnd/>
            <a:tailEnd/>
          </a:ln>
        </p:spPr>
        <p:txBody>
          <a:bodyPr lIns="0" tIns="0" rIns="0" bIns="0" anchor="ctr">
            <a:spAutoFit/>
          </a:bodyPr>
          <a:lstStyle/>
          <a:p>
            <a:pPr fontAlgn="base">
              <a:spcBef>
                <a:spcPct val="0"/>
              </a:spcBef>
              <a:spcAft>
                <a:spcPct val="0"/>
              </a:spcAft>
            </a:pPr>
            <a:endParaRPr lang="en-US">
              <a:solidFill>
                <a:prstClr val="black"/>
              </a:solidFill>
              <a:latin typeface="Arial" charset="0"/>
            </a:endParaRPr>
          </a:p>
        </p:txBody>
      </p:sp>
      <p:sp>
        <p:nvSpPr>
          <p:cNvPr id="19" name="Text Box 17"/>
          <p:cNvSpPr txBox="1">
            <a:spLocks noChangeArrowheads="1"/>
          </p:cNvSpPr>
          <p:nvPr/>
        </p:nvSpPr>
        <p:spPr bwMode="gray">
          <a:xfrm>
            <a:off x="3962401" y="4843564"/>
            <a:ext cx="2057400" cy="609398"/>
          </a:xfrm>
          <a:prstGeom prst="rect">
            <a:avLst/>
          </a:prstGeom>
          <a:noFill/>
          <a:ln>
            <a:noFill/>
          </a:ln>
          <a:effectLst>
            <a:outerShdw blurRad="50800" dist="38100" dir="2700000" rotWithShape="0">
              <a:srgbClr val="808080">
                <a:alpha val="42999"/>
              </a:srgbClr>
            </a:outerShdw>
          </a:effectLst>
          <a:extLst/>
        </p:spPr>
        <p:txBody>
          <a:bodyPr wrap="squar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spcBef>
                <a:spcPct val="20000"/>
              </a:spcBef>
              <a:buClr>
                <a:srgbClr val="4F81BD"/>
              </a:buClr>
              <a:buSzPct val="90000"/>
              <a:buFont typeface="Wingdings" pitchFamily="2" charset="2"/>
              <a:buNone/>
              <a:defRPr/>
            </a:pPr>
            <a:r>
              <a:rPr lang="en-US" sz="1800" dirty="0" smtClean="0">
                <a:solidFill>
                  <a:srgbClr val="FFFFFF"/>
                </a:solidFill>
                <a:latin typeface="Calibri"/>
                <a:cs typeface="Calibri"/>
              </a:rPr>
              <a:t>Perfect</a:t>
            </a:r>
          </a:p>
          <a:p>
            <a:pPr eaLnBrk="1" hangingPunct="1">
              <a:spcBef>
                <a:spcPct val="20000"/>
              </a:spcBef>
              <a:buClr>
                <a:srgbClr val="4F81BD"/>
              </a:buClr>
              <a:buSzPct val="90000"/>
              <a:buFont typeface="Wingdings" pitchFamily="2" charset="2"/>
              <a:buNone/>
              <a:defRPr/>
            </a:pPr>
            <a:r>
              <a:rPr lang="en-US" sz="1800" dirty="0" smtClean="0">
                <a:solidFill>
                  <a:srgbClr val="FFFFFF"/>
                </a:solidFill>
                <a:latin typeface="Calibri"/>
                <a:cs typeface="Calibri"/>
              </a:rPr>
              <a:t>Continuous Process</a:t>
            </a:r>
            <a:endParaRPr lang="en-US" dirty="0">
              <a:solidFill>
                <a:srgbClr val="FFFFFF"/>
              </a:solidFill>
              <a:latin typeface="Calibri"/>
              <a:cs typeface="Calibri"/>
            </a:endParaRPr>
          </a:p>
        </p:txBody>
      </p:sp>
      <p:sp>
        <p:nvSpPr>
          <p:cNvPr id="22" name="Text Box 20"/>
          <p:cNvSpPr txBox="1">
            <a:spLocks noChangeArrowheads="1"/>
          </p:cNvSpPr>
          <p:nvPr/>
        </p:nvSpPr>
        <p:spPr bwMode="gray">
          <a:xfrm>
            <a:off x="1865313" y="5065326"/>
            <a:ext cx="1817580" cy="276999"/>
          </a:xfrm>
          <a:prstGeom prst="rect">
            <a:avLst/>
          </a:prstGeom>
          <a:noFill/>
          <a:ln>
            <a:noFill/>
          </a:ln>
          <a:effectLst>
            <a:outerShdw blurRad="50800" dist="38100" dir="2700000" rotWithShape="0">
              <a:srgbClr val="808080">
                <a:alpha val="42999"/>
              </a:srgbClr>
            </a:outerShdw>
          </a:effectLst>
          <a:ex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spcBef>
                <a:spcPct val="20000"/>
              </a:spcBef>
              <a:buClr>
                <a:srgbClr val="4F81BD"/>
              </a:buClr>
              <a:buSzPct val="90000"/>
              <a:buFont typeface="Wingdings" pitchFamily="2" charset="2"/>
              <a:buNone/>
              <a:defRPr/>
            </a:pPr>
            <a:r>
              <a:rPr lang="en-US" sz="1800" dirty="0" smtClean="0">
                <a:solidFill>
                  <a:srgbClr val="FFFFFF"/>
                </a:solidFill>
                <a:latin typeface="Calibri"/>
                <a:cs typeface="Calibri"/>
              </a:rPr>
              <a:t>Scale-Up Sheet Size</a:t>
            </a:r>
            <a:endParaRPr lang="en-US" dirty="0">
              <a:solidFill>
                <a:srgbClr val="FFFFFF"/>
              </a:solidFill>
              <a:latin typeface="Calibri"/>
              <a:cs typeface="Calibri"/>
            </a:endParaRPr>
          </a:p>
        </p:txBody>
      </p:sp>
      <p:sp>
        <p:nvSpPr>
          <p:cNvPr id="35864" name="Text Box 23"/>
          <p:cNvSpPr txBox="1">
            <a:spLocks noChangeArrowheads="1"/>
          </p:cNvSpPr>
          <p:nvPr/>
        </p:nvSpPr>
        <p:spPr bwMode="auto">
          <a:xfrm>
            <a:off x="1485900" y="6000750"/>
            <a:ext cx="6397398" cy="323165"/>
          </a:xfrm>
          <a:prstGeom prst="rect">
            <a:avLst/>
          </a:prstGeom>
          <a:noFill/>
          <a:ln w="9525">
            <a:noFill/>
            <a:miter lim="800000"/>
            <a:headEnd/>
            <a:tailEnd/>
          </a:ln>
        </p:spPr>
        <p:txBody>
          <a:bodyPr wrap="none">
            <a:spAutoFit/>
          </a:bodyPr>
          <a:lstStyle/>
          <a:p>
            <a:pPr fontAlgn="base">
              <a:spcBef>
                <a:spcPct val="0"/>
              </a:spcBef>
              <a:spcAft>
                <a:spcPct val="0"/>
              </a:spcAft>
            </a:pPr>
            <a:r>
              <a:rPr lang="en-US" sz="1500" dirty="0">
                <a:solidFill>
                  <a:prstClr val="white"/>
                </a:solidFill>
                <a:latin typeface="Arial" charset="0"/>
                <a:ea typeface="ＭＳ Ｐゴシック"/>
                <a:cs typeface="ＭＳ Ｐゴシック"/>
              </a:rPr>
              <a:t>Increase Area   </a:t>
            </a:r>
            <a:r>
              <a:rPr lang="en-US" sz="1500" dirty="0" smtClean="0">
                <a:solidFill>
                  <a:prstClr val="white"/>
                </a:solidFill>
                <a:latin typeface="Arial" charset="0"/>
                <a:ea typeface="ＭＳ Ｐゴシック"/>
                <a:cs typeface="ＭＳ Ｐゴシック"/>
              </a:rPr>
              <a:t> 	Increase Throughput </a:t>
            </a:r>
            <a:r>
              <a:rPr lang="en-US" sz="1500" b="1" dirty="0" smtClean="0">
                <a:solidFill>
                  <a:prstClr val="white"/>
                </a:solidFill>
                <a:latin typeface="Arial" charset="0"/>
                <a:ea typeface="ＭＳ Ｐゴシック"/>
                <a:cs typeface="ＭＳ Ｐゴシック"/>
              </a:rPr>
              <a:t>	 	New Applications</a:t>
            </a:r>
            <a:endParaRPr lang="en-US" sz="1500" b="1" dirty="0">
              <a:solidFill>
                <a:prstClr val="white"/>
              </a:solidFill>
              <a:latin typeface="Arial" charset="0"/>
              <a:ea typeface="ＭＳ Ｐゴシック"/>
              <a:cs typeface="ＭＳ Ｐゴシック"/>
            </a:endParaRPr>
          </a:p>
        </p:txBody>
      </p:sp>
      <p:sp>
        <p:nvSpPr>
          <p:cNvPr id="24" name="Oval 23"/>
          <p:cNvSpPr>
            <a:spLocks noChangeArrowheads="1"/>
          </p:cNvSpPr>
          <p:nvPr/>
        </p:nvSpPr>
        <p:spPr bwMode="auto">
          <a:xfrm>
            <a:off x="1260475" y="928688"/>
            <a:ext cx="1873250" cy="511175"/>
          </a:xfrm>
          <a:prstGeom prst="ellipse">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ctr">
              <a:spcBef>
                <a:spcPct val="50000"/>
              </a:spcBef>
              <a:defRPr/>
            </a:pPr>
            <a:r>
              <a:rPr lang="en-US" dirty="0">
                <a:solidFill>
                  <a:prstClr val="black"/>
                </a:solidFill>
                <a:effectLst>
                  <a:outerShdw blurRad="38100" dist="38100" dir="2700000" algn="tl">
                    <a:srgbClr val="FFFFFF"/>
                  </a:outerShdw>
                </a:effectLst>
                <a:latin typeface="Calibri"/>
                <a:cs typeface="Calibri"/>
              </a:rPr>
              <a:t>1H 2012</a:t>
            </a:r>
          </a:p>
        </p:txBody>
      </p:sp>
      <p:sp>
        <p:nvSpPr>
          <p:cNvPr id="25" name="Oval 24"/>
          <p:cNvSpPr>
            <a:spLocks noChangeArrowheads="1"/>
          </p:cNvSpPr>
          <p:nvPr/>
        </p:nvSpPr>
        <p:spPr bwMode="auto">
          <a:xfrm>
            <a:off x="3548063" y="936625"/>
            <a:ext cx="2662237" cy="511175"/>
          </a:xfrm>
          <a:prstGeom prst="ellipse">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ctr">
              <a:spcBef>
                <a:spcPct val="50000"/>
              </a:spcBef>
              <a:defRPr/>
            </a:pPr>
            <a:r>
              <a:rPr lang="en-US" dirty="0">
                <a:solidFill>
                  <a:prstClr val="black"/>
                </a:solidFill>
                <a:effectLst>
                  <a:outerShdw blurRad="38100" dist="38100" dir="2700000" algn="tl">
                    <a:srgbClr val="FFFFFF"/>
                  </a:outerShdw>
                </a:effectLst>
                <a:latin typeface="Calibri"/>
                <a:cs typeface="Calibri"/>
              </a:rPr>
              <a:t>2012</a:t>
            </a:r>
          </a:p>
        </p:txBody>
      </p:sp>
      <p:sp>
        <p:nvSpPr>
          <p:cNvPr id="29" name="Text Box 6"/>
          <p:cNvSpPr txBox="1">
            <a:spLocks noChangeArrowheads="1"/>
          </p:cNvSpPr>
          <p:nvPr/>
        </p:nvSpPr>
        <p:spPr bwMode="gray">
          <a:xfrm>
            <a:off x="3723347" y="1527564"/>
            <a:ext cx="2472006" cy="521510"/>
          </a:xfrm>
          <a:prstGeom prst="rect">
            <a:avLst/>
          </a:prstGeom>
          <a:noFill/>
          <a:ln w="9525">
            <a:noFill/>
            <a:miter lim="800000"/>
            <a:headEnd/>
            <a:tailEnd/>
          </a:ln>
          <a:effec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eaLnBrk="1" hangingPunct="1">
              <a:lnSpc>
                <a:spcPts val="2000"/>
              </a:lnSpc>
              <a:buClr>
                <a:srgbClr val="4F81BD"/>
              </a:buClr>
              <a:buSzPct val="90000"/>
              <a:buFont typeface="Wingdings" pitchFamily="2" charset="2"/>
              <a:buNone/>
              <a:defRPr/>
            </a:pPr>
            <a:r>
              <a:rPr lang="en-US" sz="2000" dirty="0" smtClean="0">
                <a:solidFill>
                  <a:srgbClr val="FFFFFF"/>
                </a:solidFill>
                <a:effectLst>
                  <a:outerShdw blurRad="38100" dist="38100" dir="2700000" algn="tl">
                    <a:srgbClr val="C0C0C0"/>
                  </a:outerShdw>
                </a:effectLst>
                <a:latin typeface="Calibri"/>
                <a:cs typeface="Calibri"/>
              </a:rPr>
              <a:t>Commercial Roll-to-</a:t>
            </a:r>
          </a:p>
          <a:p>
            <a:pPr algn="ctr" eaLnBrk="1" hangingPunct="1">
              <a:lnSpc>
                <a:spcPts val="2000"/>
              </a:lnSpc>
              <a:buClr>
                <a:srgbClr val="4F81BD"/>
              </a:buClr>
              <a:buSzPct val="90000"/>
              <a:buFont typeface="Wingdings" pitchFamily="2" charset="2"/>
              <a:buNone/>
              <a:defRPr/>
            </a:pPr>
            <a:r>
              <a:rPr lang="en-US" sz="2000" dirty="0" smtClean="0">
                <a:solidFill>
                  <a:srgbClr val="FFFFFF"/>
                </a:solidFill>
                <a:effectLst>
                  <a:outerShdw blurRad="38100" dist="38100" dir="2700000" algn="tl">
                    <a:srgbClr val="C0C0C0"/>
                  </a:outerShdw>
                </a:effectLst>
                <a:latin typeface="Calibri"/>
                <a:cs typeface="Calibri"/>
              </a:rPr>
              <a:t>Roll Design &amp; Prototype</a:t>
            </a:r>
            <a:endParaRPr lang="en-US" sz="2000" dirty="0">
              <a:solidFill>
                <a:srgbClr val="FFFFFF"/>
              </a:solidFill>
              <a:effectLst>
                <a:outerShdw blurRad="38100" dist="38100" dir="2700000" algn="tl">
                  <a:srgbClr val="C0C0C0"/>
                </a:outerShdw>
              </a:effectLst>
              <a:latin typeface="Calibri"/>
              <a:cs typeface="Calibri"/>
            </a:endParaRPr>
          </a:p>
        </p:txBody>
      </p:sp>
      <p:sp>
        <p:nvSpPr>
          <p:cNvPr id="35870" name="TextBox 4"/>
          <p:cNvSpPr txBox="1">
            <a:spLocks noChangeArrowheads="1"/>
          </p:cNvSpPr>
          <p:nvPr/>
        </p:nvSpPr>
        <p:spPr bwMode="auto">
          <a:xfrm>
            <a:off x="76200" y="1611313"/>
            <a:ext cx="94328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a:solidFill>
                  <a:srgbClr val="FF0000"/>
                </a:solidFill>
                <a:latin typeface="Calibri"/>
                <a:cs typeface="Calibri"/>
              </a:rPr>
              <a:t>Phase</a:t>
            </a:r>
          </a:p>
        </p:txBody>
      </p:sp>
      <p:sp>
        <p:nvSpPr>
          <p:cNvPr id="35871" name="TextBox 34"/>
          <p:cNvSpPr txBox="1">
            <a:spLocks noChangeArrowheads="1"/>
          </p:cNvSpPr>
          <p:nvPr/>
        </p:nvSpPr>
        <p:spPr bwMode="auto">
          <a:xfrm>
            <a:off x="76200" y="2514600"/>
            <a:ext cx="1317638" cy="830997"/>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Product/</a:t>
            </a:r>
          </a:p>
          <a:p>
            <a:pPr fontAlgn="base">
              <a:spcBef>
                <a:spcPct val="0"/>
              </a:spcBef>
              <a:spcAft>
                <a:spcPct val="0"/>
              </a:spcAft>
            </a:pPr>
            <a:r>
              <a:rPr lang="en-US" sz="2400" b="1">
                <a:solidFill>
                  <a:srgbClr val="FF0000"/>
                </a:solidFill>
                <a:latin typeface="Calibri"/>
                <a:cs typeface="Calibri"/>
              </a:rPr>
              <a:t>Revenue</a:t>
            </a:r>
          </a:p>
        </p:txBody>
      </p:sp>
      <p:sp>
        <p:nvSpPr>
          <p:cNvPr id="35872" name="TextBox 35"/>
          <p:cNvSpPr txBox="1">
            <a:spLocks noChangeArrowheads="1"/>
          </p:cNvSpPr>
          <p:nvPr/>
        </p:nvSpPr>
        <p:spPr bwMode="auto">
          <a:xfrm>
            <a:off x="76200" y="3810000"/>
            <a:ext cx="1468371"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Milestone</a:t>
            </a:r>
          </a:p>
        </p:txBody>
      </p:sp>
      <p:sp>
        <p:nvSpPr>
          <p:cNvPr id="35873" name="TextBox 36"/>
          <p:cNvSpPr txBox="1">
            <a:spLocks noChangeArrowheads="1"/>
          </p:cNvSpPr>
          <p:nvPr/>
        </p:nvSpPr>
        <p:spPr bwMode="auto">
          <a:xfrm>
            <a:off x="76200" y="4948238"/>
            <a:ext cx="1153831"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0000"/>
                </a:solidFill>
                <a:latin typeface="Calibri"/>
                <a:cs typeface="Calibri"/>
              </a:rPr>
              <a:t>Activity</a:t>
            </a:r>
          </a:p>
        </p:txBody>
      </p:sp>
      <p:sp>
        <p:nvSpPr>
          <p:cNvPr id="26" name="AutoShape 5"/>
          <p:cNvSpPr>
            <a:spLocks noChangeArrowheads="1"/>
          </p:cNvSpPr>
          <p:nvPr/>
        </p:nvSpPr>
        <p:spPr bwMode="gray">
          <a:xfrm>
            <a:off x="5638800" y="1404938"/>
            <a:ext cx="3095625" cy="3932237"/>
          </a:xfrm>
          <a:prstGeom prst="flowChartInputOutput">
            <a:avLst/>
          </a:prstGeom>
          <a:solidFill>
            <a:srgbClr val="D47010"/>
          </a:solidFill>
          <a:ln w="9525">
            <a:noFill/>
            <a:miter lim="800000"/>
            <a:headEnd/>
            <a:tailEnd/>
          </a:ln>
        </p:spPr>
        <p:txBody>
          <a:bodyPr wrap="square" lIns="0" tIns="0" rIns="0" bIns="0" anchor="ctr">
            <a:spAutoFit/>
          </a:bodyPr>
          <a:lstStyle/>
          <a:p>
            <a:pPr fontAlgn="base">
              <a:spcBef>
                <a:spcPct val="0"/>
              </a:spcBef>
              <a:spcAft>
                <a:spcPct val="0"/>
              </a:spcAft>
            </a:pPr>
            <a:endParaRPr lang="en-US">
              <a:solidFill>
                <a:prstClr val="black"/>
              </a:solidFill>
            </a:endParaRPr>
          </a:p>
        </p:txBody>
      </p:sp>
      <p:sp>
        <p:nvSpPr>
          <p:cNvPr id="27" name="Freeform 10"/>
          <p:cNvSpPr>
            <a:spLocks/>
          </p:cNvSpPr>
          <p:nvPr/>
        </p:nvSpPr>
        <p:spPr bwMode="gray">
          <a:xfrm>
            <a:off x="5629275" y="2135188"/>
            <a:ext cx="2981325" cy="3389312"/>
          </a:xfrm>
          <a:custGeom>
            <a:avLst/>
            <a:gdLst>
              <a:gd name="T0" fmla="*/ 2147483647 w 1779"/>
              <a:gd name="T1" fmla="*/ 0 h 2135"/>
              <a:gd name="T2" fmla="*/ 2147483647 w 1779"/>
              <a:gd name="T3" fmla="*/ 2147483647 h 2135"/>
              <a:gd name="T4" fmla="*/ 0 w 1779"/>
              <a:gd name="T5" fmla="*/ 2147483647 h 2135"/>
              <a:gd name="T6" fmla="*/ 2147483647 w 1779"/>
              <a:gd name="T7" fmla="*/ 2147483647 h 2135"/>
              <a:gd name="T8" fmla="*/ 2147483647 w 1779"/>
              <a:gd name="T9" fmla="*/ 0 h 2135"/>
              <a:gd name="T10" fmla="*/ 0 60000 65536"/>
              <a:gd name="T11" fmla="*/ 0 60000 65536"/>
              <a:gd name="T12" fmla="*/ 0 60000 65536"/>
              <a:gd name="T13" fmla="*/ 0 60000 65536"/>
              <a:gd name="T14" fmla="*/ 0 60000 65536"/>
              <a:gd name="T15" fmla="*/ 0 w 1779"/>
              <a:gd name="T16" fmla="*/ 0 h 2135"/>
              <a:gd name="T17" fmla="*/ 1779 w 1779"/>
              <a:gd name="T18" fmla="*/ 2135 h 2135"/>
            </a:gdLst>
            <a:ahLst/>
            <a:cxnLst>
              <a:cxn ang="T10">
                <a:pos x="T0" y="T1"/>
              </a:cxn>
              <a:cxn ang="T11">
                <a:pos x="T2" y="T3"/>
              </a:cxn>
              <a:cxn ang="T12">
                <a:pos x="T4" y="T5"/>
              </a:cxn>
              <a:cxn ang="T13">
                <a:pos x="T6" y="T7"/>
              </a:cxn>
              <a:cxn ang="T14">
                <a:pos x="T8" y="T9"/>
              </a:cxn>
            </a:cxnLst>
            <a:rect l="T15" t="T16" r="T17" b="T18"/>
            <a:pathLst>
              <a:path w="1779" h="2135">
                <a:moveTo>
                  <a:pt x="1779" y="0"/>
                </a:moveTo>
                <a:lnTo>
                  <a:pt x="312" y="1"/>
                </a:lnTo>
                <a:lnTo>
                  <a:pt x="0" y="2133"/>
                </a:lnTo>
                <a:lnTo>
                  <a:pt x="1488" y="2135"/>
                </a:lnTo>
                <a:lnTo>
                  <a:pt x="1779" y="0"/>
                </a:lnTo>
                <a:close/>
              </a:path>
            </a:pathLst>
          </a:custGeom>
          <a:solidFill>
            <a:srgbClr val="E3A263"/>
          </a:solidFill>
          <a:ln w="9525">
            <a:noFill/>
            <a:round/>
            <a:headEnd/>
            <a:tailEnd/>
          </a:ln>
        </p:spPr>
        <p:txBody>
          <a:bodyPr wrap="square" lIns="0" tIns="0" rIns="0" bIns="0" anchor="ctr">
            <a:spAutoFit/>
          </a:bodyPr>
          <a:lstStyle/>
          <a:p>
            <a:pPr fontAlgn="base">
              <a:spcBef>
                <a:spcPct val="0"/>
              </a:spcBef>
              <a:spcAft>
                <a:spcPct val="0"/>
              </a:spcAft>
            </a:pPr>
            <a:endParaRPr lang="en-US">
              <a:solidFill>
                <a:prstClr val="black"/>
              </a:solidFill>
              <a:latin typeface="Arial" charset="0"/>
            </a:endParaRPr>
          </a:p>
        </p:txBody>
      </p:sp>
      <p:sp>
        <p:nvSpPr>
          <p:cNvPr id="28" name="Text Box 14"/>
          <p:cNvSpPr txBox="1">
            <a:spLocks noChangeArrowheads="1"/>
          </p:cNvSpPr>
          <p:nvPr/>
        </p:nvSpPr>
        <p:spPr bwMode="gray">
          <a:xfrm>
            <a:off x="5943600" y="2547938"/>
            <a:ext cx="2434283" cy="1723549"/>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buClr>
                <a:srgbClr val="4F81BD"/>
              </a:buClr>
              <a:buSzPct val="90000"/>
              <a:buFont typeface="Wingdings" pitchFamily="2" charset="2"/>
              <a:buNone/>
            </a:pPr>
            <a:r>
              <a:rPr lang="en-US" b="1" dirty="0">
                <a:solidFill>
                  <a:srgbClr val="000000"/>
                </a:solidFill>
                <a:latin typeface="Calibri"/>
                <a:ea typeface="ＭＳ Ｐゴシック"/>
                <a:cs typeface="Calibri"/>
              </a:rPr>
              <a:t>Intellectual Property</a:t>
            </a:r>
          </a:p>
          <a:p>
            <a:pPr algn="ctr" fontAlgn="base">
              <a:spcBef>
                <a:spcPct val="0"/>
              </a:spcBef>
              <a:spcAft>
                <a:spcPct val="0"/>
              </a:spcAft>
              <a:buClr>
                <a:srgbClr val="4F81BD"/>
              </a:buClr>
              <a:buSzPct val="90000"/>
              <a:buFont typeface="Wingdings" pitchFamily="2" charset="2"/>
              <a:buNone/>
            </a:pPr>
            <a:r>
              <a:rPr lang="en-US" b="1" dirty="0">
                <a:solidFill>
                  <a:srgbClr val="000000"/>
                </a:solidFill>
                <a:latin typeface="Calibri"/>
                <a:ea typeface="ＭＳ Ｐゴシック"/>
                <a:cs typeface="Calibri"/>
              </a:rPr>
              <a:t>Thin, Flexible Displays</a:t>
            </a:r>
          </a:p>
          <a:p>
            <a:pPr algn="ctr" fontAlgn="base">
              <a:spcBef>
                <a:spcPct val="0"/>
              </a:spcBef>
              <a:spcAft>
                <a:spcPct val="0"/>
              </a:spcAft>
              <a:buClr>
                <a:srgbClr val="4F81BD"/>
              </a:buClr>
              <a:buSzPct val="90000"/>
              <a:buFont typeface="Wingdings" pitchFamily="2" charset="2"/>
              <a:buNone/>
            </a:pPr>
            <a:endParaRPr lang="en-US" sz="1000" b="1" dirty="0">
              <a:solidFill>
                <a:srgbClr val="000000"/>
              </a:solidFill>
              <a:latin typeface="Calibri"/>
              <a:ea typeface="ＭＳ Ｐゴシック"/>
              <a:cs typeface="Calibri"/>
            </a:endParaRPr>
          </a:p>
          <a:p>
            <a:pPr algn="ctr" fontAlgn="base">
              <a:spcBef>
                <a:spcPct val="0"/>
              </a:spcBef>
              <a:spcAft>
                <a:spcPct val="0"/>
              </a:spcAft>
              <a:buClr>
                <a:srgbClr val="4F81BD"/>
              </a:buClr>
              <a:buSzPct val="90000"/>
              <a:buFont typeface="Wingdings" pitchFamily="2" charset="2"/>
              <a:buNone/>
            </a:pPr>
            <a:endParaRPr lang="en-US" sz="1000" b="1" dirty="0">
              <a:solidFill>
                <a:srgbClr val="000000"/>
              </a:solidFill>
              <a:latin typeface="Calibri"/>
              <a:ea typeface="ＭＳ Ｐゴシック"/>
              <a:cs typeface="Calibri"/>
            </a:endParaRPr>
          </a:p>
          <a:p>
            <a:pPr algn="ctr" fontAlgn="base">
              <a:spcBef>
                <a:spcPct val="0"/>
              </a:spcBef>
              <a:spcAft>
                <a:spcPct val="0"/>
              </a:spcAft>
              <a:buClr>
                <a:srgbClr val="4F81BD"/>
              </a:buClr>
              <a:buSzPct val="90000"/>
              <a:buFont typeface="Wingdings" pitchFamily="2" charset="2"/>
              <a:buNone/>
            </a:pPr>
            <a:endParaRPr lang="en-US" sz="1000" b="1" dirty="0" smtClean="0">
              <a:solidFill>
                <a:srgbClr val="000000"/>
              </a:solidFill>
              <a:latin typeface="Calibri"/>
              <a:ea typeface="ＭＳ Ｐゴシック"/>
              <a:cs typeface="Calibri"/>
            </a:endParaRPr>
          </a:p>
          <a:p>
            <a:pPr algn="ctr" fontAlgn="base">
              <a:spcBef>
                <a:spcPct val="0"/>
              </a:spcBef>
              <a:spcAft>
                <a:spcPct val="0"/>
              </a:spcAft>
              <a:buClr>
                <a:srgbClr val="4F81BD"/>
              </a:buClr>
              <a:buSzPct val="90000"/>
              <a:buFont typeface="Wingdings" pitchFamily="2" charset="2"/>
              <a:buNone/>
            </a:pPr>
            <a:endParaRPr lang="en-US" sz="1000" b="1" dirty="0">
              <a:solidFill>
                <a:srgbClr val="000000"/>
              </a:solidFill>
              <a:latin typeface="Calibri"/>
              <a:ea typeface="ＭＳ Ｐゴシック"/>
              <a:cs typeface="Calibri"/>
            </a:endParaRPr>
          </a:p>
          <a:p>
            <a:pPr algn="ctr" fontAlgn="base">
              <a:spcBef>
                <a:spcPct val="0"/>
              </a:spcBef>
              <a:spcAft>
                <a:spcPct val="0"/>
              </a:spcAft>
              <a:buClr>
                <a:srgbClr val="4F81BD"/>
              </a:buClr>
              <a:buSzPct val="90000"/>
              <a:buFont typeface="Wingdings" pitchFamily="2" charset="2"/>
              <a:buNone/>
            </a:pPr>
            <a:r>
              <a:rPr lang="en-US" b="1" dirty="0" smtClean="0">
                <a:solidFill>
                  <a:srgbClr val="000000"/>
                </a:solidFill>
                <a:latin typeface="Calibri"/>
                <a:ea typeface="ＭＳ Ｐゴシック"/>
                <a:cs typeface="Calibri"/>
              </a:rPr>
              <a:t>Application </a:t>
            </a:r>
            <a:r>
              <a:rPr lang="en-US" b="1" dirty="0">
                <a:solidFill>
                  <a:srgbClr val="000000"/>
                </a:solidFill>
                <a:latin typeface="Calibri"/>
                <a:ea typeface="ＭＳ Ｐゴシック"/>
                <a:cs typeface="Calibri"/>
              </a:rPr>
              <a:t>R&amp;D</a:t>
            </a:r>
          </a:p>
          <a:p>
            <a:pPr algn="ctr" fontAlgn="base">
              <a:spcBef>
                <a:spcPct val="0"/>
              </a:spcBef>
              <a:spcAft>
                <a:spcPct val="0"/>
              </a:spcAft>
              <a:buClr>
                <a:srgbClr val="4F81BD"/>
              </a:buClr>
              <a:buSzPct val="90000"/>
              <a:buFont typeface="Wingdings" pitchFamily="2" charset="2"/>
              <a:buNone/>
            </a:pPr>
            <a:r>
              <a:rPr lang="en-US" b="1" dirty="0">
                <a:solidFill>
                  <a:srgbClr val="000000"/>
                </a:solidFill>
                <a:latin typeface="Calibri"/>
                <a:ea typeface="ＭＳ Ｐゴシック"/>
                <a:cs typeface="Calibri"/>
              </a:rPr>
              <a:t>Team </a:t>
            </a:r>
          </a:p>
        </p:txBody>
      </p:sp>
      <p:sp>
        <p:nvSpPr>
          <p:cNvPr id="30" name="Freeform 15"/>
          <p:cNvSpPr>
            <a:spLocks/>
          </p:cNvSpPr>
          <p:nvPr/>
        </p:nvSpPr>
        <p:spPr bwMode="gray">
          <a:xfrm>
            <a:off x="5562601" y="4475163"/>
            <a:ext cx="2743200" cy="1220787"/>
          </a:xfrm>
          <a:custGeom>
            <a:avLst/>
            <a:gdLst>
              <a:gd name="T0" fmla="*/ 2147483647 w 1792"/>
              <a:gd name="T1" fmla="*/ 0 h 1116"/>
              <a:gd name="T2" fmla="*/ 2147483647 w 1792"/>
              <a:gd name="T3" fmla="*/ 0 h 1116"/>
              <a:gd name="T4" fmla="*/ 2147483647 w 1792"/>
              <a:gd name="T5" fmla="*/ 2147483647 h 1116"/>
              <a:gd name="T6" fmla="*/ 0 w 1792"/>
              <a:gd name="T7" fmla="*/ 2147483647 h 1116"/>
              <a:gd name="T8" fmla="*/ 2147483647 w 1792"/>
              <a:gd name="T9" fmla="*/ 0 h 1116"/>
              <a:gd name="T10" fmla="*/ 0 60000 65536"/>
              <a:gd name="T11" fmla="*/ 0 60000 65536"/>
              <a:gd name="T12" fmla="*/ 0 60000 65536"/>
              <a:gd name="T13" fmla="*/ 0 60000 65536"/>
              <a:gd name="T14" fmla="*/ 0 60000 65536"/>
              <a:gd name="T15" fmla="*/ 0 w 1792"/>
              <a:gd name="T16" fmla="*/ 0 h 1116"/>
              <a:gd name="T17" fmla="*/ 1792 w 1792"/>
              <a:gd name="T18" fmla="*/ 1116 h 1116"/>
            </a:gdLst>
            <a:ahLst/>
            <a:cxnLst>
              <a:cxn ang="T10">
                <a:pos x="T0" y="T1"/>
              </a:cxn>
              <a:cxn ang="T11">
                <a:pos x="T2" y="T3"/>
              </a:cxn>
              <a:cxn ang="T12">
                <a:pos x="T4" y="T5"/>
              </a:cxn>
              <a:cxn ang="T13">
                <a:pos x="T6" y="T7"/>
              </a:cxn>
              <a:cxn ang="T14">
                <a:pos x="T8" y="T9"/>
              </a:cxn>
            </a:cxnLst>
            <a:rect l="T15" t="T16" r="T17" b="T18"/>
            <a:pathLst>
              <a:path w="1792" h="1116">
                <a:moveTo>
                  <a:pt x="136" y="0"/>
                </a:moveTo>
                <a:lnTo>
                  <a:pt x="1792" y="0"/>
                </a:lnTo>
                <a:lnTo>
                  <a:pt x="1613" y="1116"/>
                </a:lnTo>
                <a:lnTo>
                  <a:pt x="0" y="1104"/>
                </a:lnTo>
                <a:lnTo>
                  <a:pt x="136" y="0"/>
                </a:lnTo>
                <a:close/>
              </a:path>
            </a:pathLst>
          </a:custGeom>
          <a:solidFill>
            <a:srgbClr val="D47010"/>
          </a:solidFill>
          <a:ln w="9525">
            <a:noFill/>
            <a:round/>
            <a:headEnd/>
            <a:tailEnd/>
          </a:ln>
        </p:spPr>
        <p:txBody>
          <a:bodyPr wrap="square" lIns="0" tIns="0" rIns="0" bIns="0" anchor="ctr">
            <a:spAutoFit/>
          </a:bodyPr>
          <a:lstStyle/>
          <a:p>
            <a:pPr fontAlgn="base">
              <a:spcBef>
                <a:spcPct val="0"/>
              </a:spcBef>
              <a:spcAft>
                <a:spcPct val="0"/>
              </a:spcAft>
            </a:pPr>
            <a:endParaRPr lang="en-US">
              <a:solidFill>
                <a:prstClr val="black"/>
              </a:solidFill>
              <a:latin typeface="Arial" charset="0"/>
            </a:endParaRPr>
          </a:p>
        </p:txBody>
      </p:sp>
      <p:sp>
        <p:nvSpPr>
          <p:cNvPr id="32" name="Text Box 18"/>
          <p:cNvSpPr txBox="1">
            <a:spLocks noChangeArrowheads="1"/>
          </p:cNvSpPr>
          <p:nvPr/>
        </p:nvSpPr>
        <p:spPr bwMode="gray">
          <a:xfrm>
            <a:off x="5867400" y="4495800"/>
            <a:ext cx="2135187" cy="1046162"/>
          </a:xfrm>
          <a:prstGeom prst="rect">
            <a:avLst/>
          </a:prstGeom>
          <a:noFill/>
          <a:ln>
            <a:noFill/>
          </a:ln>
          <a:effectLst>
            <a:outerShdw blurRad="50800" dist="38100" dir="2700000" rotWithShape="0">
              <a:srgbClr val="808080">
                <a:alpha val="42999"/>
              </a:srgbClr>
            </a:outerShdw>
          </a:effectLst>
          <a:extLst/>
        </p:spPr>
        <p:txBody>
          <a:bodyPr lIns="0" tIns="0" rIns="0" bIns="0" anchor="ctr">
            <a:spAutoFit/>
          </a:bodyPr>
          <a:lstStyle/>
          <a:p>
            <a:pPr algn="ctr">
              <a:spcBef>
                <a:spcPct val="20000"/>
              </a:spcBef>
              <a:buClr>
                <a:srgbClr val="4F81BD"/>
              </a:buClr>
              <a:buSzPct val="90000"/>
              <a:buFont typeface="Wingdings" charset="2"/>
              <a:buNone/>
              <a:defRPr/>
            </a:pPr>
            <a:r>
              <a:rPr lang="en-US" sz="2000" b="1" dirty="0">
                <a:solidFill>
                  <a:srgbClr val="000000"/>
                </a:solidFill>
                <a:latin typeface="Calibri"/>
                <a:cs typeface="Calibri"/>
              </a:rPr>
              <a:t>“World Leader in</a:t>
            </a:r>
          </a:p>
          <a:p>
            <a:pPr algn="ctr">
              <a:spcBef>
                <a:spcPct val="20000"/>
              </a:spcBef>
              <a:buClr>
                <a:srgbClr val="4F81BD"/>
              </a:buClr>
              <a:buSzPct val="90000"/>
              <a:buFont typeface="Wingdings" charset="2"/>
              <a:buNone/>
              <a:defRPr/>
            </a:pPr>
            <a:r>
              <a:rPr lang="en-US" sz="2000" b="1" dirty="0">
                <a:solidFill>
                  <a:srgbClr val="000000"/>
                </a:solidFill>
                <a:latin typeface="Calibri"/>
                <a:cs typeface="Calibri"/>
              </a:rPr>
              <a:t>CVD Graphene</a:t>
            </a:r>
          </a:p>
          <a:p>
            <a:pPr algn="ctr">
              <a:spcBef>
                <a:spcPct val="20000"/>
              </a:spcBef>
              <a:buClr>
                <a:srgbClr val="4F81BD"/>
              </a:buClr>
              <a:buSzPct val="90000"/>
              <a:buFont typeface="Wingdings" charset="2"/>
              <a:buNone/>
              <a:defRPr/>
            </a:pPr>
            <a:r>
              <a:rPr lang="en-US" sz="2000" b="1" dirty="0">
                <a:solidFill>
                  <a:srgbClr val="000000"/>
                </a:solidFill>
                <a:latin typeface="Calibri"/>
                <a:cs typeface="Calibri"/>
              </a:rPr>
              <a:t>Innovation”</a:t>
            </a:r>
          </a:p>
        </p:txBody>
      </p:sp>
      <p:sp>
        <p:nvSpPr>
          <p:cNvPr id="33" name="Oval 32"/>
          <p:cNvSpPr>
            <a:spLocks noChangeArrowheads="1"/>
          </p:cNvSpPr>
          <p:nvPr/>
        </p:nvSpPr>
        <p:spPr bwMode="auto">
          <a:xfrm>
            <a:off x="6611938" y="936625"/>
            <a:ext cx="2151062" cy="511175"/>
          </a:xfrm>
          <a:prstGeom prst="ellipse">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ctr">
              <a:spcBef>
                <a:spcPct val="50000"/>
              </a:spcBef>
              <a:defRPr/>
            </a:pPr>
            <a:r>
              <a:rPr lang="en-US" sz="2400" b="1" dirty="0">
                <a:solidFill>
                  <a:srgbClr val="FF0000"/>
                </a:solidFill>
                <a:effectLst>
                  <a:outerShdw blurRad="38100" dist="38100" dir="2700000" algn="tl">
                    <a:srgbClr val="FFFFFF"/>
                  </a:outerShdw>
                </a:effectLst>
                <a:latin typeface="Calibri"/>
                <a:cs typeface="Calibri"/>
              </a:rPr>
              <a:t>2013+</a:t>
            </a:r>
          </a:p>
        </p:txBody>
      </p:sp>
      <p:sp>
        <p:nvSpPr>
          <p:cNvPr id="34" name="Text Box 6"/>
          <p:cNvSpPr txBox="1">
            <a:spLocks noChangeArrowheads="1"/>
          </p:cNvSpPr>
          <p:nvPr/>
        </p:nvSpPr>
        <p:spPr bwMode="gray">
          <a:xfrm>
            <a:off x="6839053" y="1496608"/>
            <a:ext cx="1438069" cy="521510"/>
          </a:xfrm>
          <a:prstGeom prst="rect">
            <a:avLst/>
          </a:prstGeom>
          <a:noFill/>
          <a:ln w="9525">
            <a:noFill/>
            <a:miter lim="800000"/>
            <a:headEnd/>
            <a:tailEnd/>
          </a:ln>
          <a:effectLst/>
        </p:spPr>
        <p:txBody>
          <a:bodyPr wrap="none" lIns="0" tIns="0" rIns="0" bIns="0" anchor="ctr">
            <a:spAutoFit/>
          </a:bodyPr>
          <a:lstStyle>
            <a:lvl1pPr eaLnBrk="0" hangingPunct="0">
              <a:defRPr sz="1600">
                <a:solidFill>
                  <a:schemeClr val="tx1"/>
                </a:solidFill>
                <a:latin typeface="Arial" pitchFamily="34" charset="0"/>
                <a:ea typeface="ＭＳ Ｐゴシック" pitchFamily="34" charset="-128"/>
              </a:defRPr>
            </a:lvl1pPr>
            <a:lvl2pPr marL="37931725" indent="-37474525" eaLnBrk="0" hangingPunct="0">
              <a:defRPr sz="1600">
                <a:solidFill>
                  <a:schemeClr val="tx1"/>
                </a:solidFill>
                <a:latin typeface="Arial" pitchFamily="34" charset="0"/>
                <a:ea typeface="ＭＳ Ｐゴシック" pitchFamily="34" charset="-128"/>
              </a:defRPr>
            </a:lvl2pPr>
            <a:lvl3pPr eaLnBrk="0" hangingPunct="0">
              <a:defRPr sz="1600">
                <a:solidFill>
                  <a:schemeClr val="tx1"/>
                </a:solidFill>
                <a:latin typeface="Arial" pitchFamily="34" charset="0"/>
                <a:ea typeface="ＭＳ Ｐゴシック" pitchFamily="34" charset="-128"/>
              </a:defRPr>
            </a:lvl3pPr>
            <a:lvl4pPr eaLnBrk="0" hangingPunct="0">
              <a:defRPr sz="1600">
                <a:solidFill>
                  <a:schemeClr val="tx1"/>
                </a:solidFill>
                <a:latin typeface="Arial" pitchFamily="34" charset="0"/>
                <a:ea typeface="ＭＳ Ｐゴシック" pitchFamily="34" charset="-128"/>
              </a:defRPr>
            </a:lvl4pPr>
            <a:lvl5pPr eaLnBrk="0" hangingPunct="0">
              <a:defRPr sz="16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eaLnBrk="1" hangingPunct="1">
              <a:lnSpc>
                <a:spcPts val="2000"/>
              </a:lnSpc>
              <a:buClr>
                <a:srgbClr val="4F81BD"/>
              </a:buClr>
              <a:buSzPct val="90000"/>
              <a:buFont typeface="Wingdings" pitchFamily="2" charset="2"/>
              <a:buNone/>
              <a:defRPr/>
            </a:pPr>
            <a:r>
              <a:rPr lang="en-US" sz="2000" b="1" dirty="0" smtClean="0">
                <a:solidFill>
                  <a:srgbClr val="000000"/>
                </a:solidFill>
                <a:effectLst>
                  <a:outerShdw blurRad="38100" dist="38100" dir="2700000" algn="tl">
                    <a:srgbClr val="C0C0C0"/>
                  </a:outerShdw>
                </a:effectLst>
                <a:latin typeface="Calibri"/>
                <a:cs typeface="Calibri"/>
              </a:rPr>
              <a:t>Application</a:t>
            </a:r>
          </a:p>
          <a:p>
            <a:pPr algn="ctr" eaLnBrk="1" hangingPunct="1">
              <a:lnSpc>
                <a:spcPts val="2000"/>
              </a:lnSpc>
              <a:buClr>
                <a:srgbClr val="4F81BD"/>
              </a:buClr>
              <a:buSzPct val="90000"/>
              <a:buFont typeface="Wingdings" pitchFamily="2" charset="2"/>
              <a:buNone/>
              <a:defRPr/>
            </a:pPr>
            <a:r>
              <a:rPr lang="en-US" sz="2000" b="1" dirty="0" smtClean="0">
                <a:solidFill>
                  <a:srgbClr val="000000"/>
                </a:solidFill>
                <a:effectLst>
                  <a:outerShdw blurRad="38100" dist="38100" dir="2700000" algn="tl">
                    <a:srgbClr val="C0C0C0"/>
                  </a:outerShdw>
                </a:effectLst>
                <a:latin typeface="Calibri"/>
                <a:cs typeface="Calibri"/>
              </a:rPr>
              <a:t>Development</a:t>
            </a:r>
            <a:endParaRPr lang="en-US" sz="2000" b="1" dirty="0">
              <a:solidFill>
                <a:srgbClr val="000000"/>
              </a:solidFill>
              <a:effectLst>
                <a:outerShdw blurRad="38100" dist="38100" dir="2700000" algn="tl">
                  <a:srgbClr val="C0C0C0"/>
                </a:outerShdw>
              </a:effectLst>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61108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52" name="Picture 2"/>
          <p:cNvPicPr>
            <a:picLocks noChangeAspect="1" noChangeArrowheads="1"/>
          </p:cNvPicPr>
          <p:nvPr/>
        </p:nvPicPr>
        <p:blipFill>
          <a:blip r:embed="rId3"/>
          <a:srcRect b="5925"/>
          <a:stretch>
            <a:fillRect/>
          </a:stretch>
        </p:blipFill>
        <p:spPr bwMode="auto">
          <a:xfrm>
            <a:off x="0" y="5648325"/>
            <a:ext cx="9144000" cy="1209675"/>
          </a:xfrm>
          <a:prstGeom prst="rect">
            <a:avLst/>
          </a:prstGeom>
          <a:blipFill dpi="0" rotWithShape="1">
            <a:blip r:embed="rId4"/>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l" eaLnBrk="1" hangingPunct="1"/>
            <a:r>
              <a:rPr lang="en-US" sz="4000" dirty="0" smtClean="0">
                <a:solidFill>
                  <a:srgbClr val="FFFFFF"/>
                </a:solidFill>
              </a:rPr>
              <a:t> What’s Next:  Secure Partnerships + Investment</a:t>
            </a:r>
          </a:p>
        </p:txBody>
      </p:sp>
      <p:pic>
        <p:nvPicPr>
          <p:cNvPr id="38956" name="Picture 1"/>
          <p:cNvPicPr>
            <a:picLocks noChangeAspect="1"/>
          </p:cNvPicPr>
          <p:nvPr/>
        </p:nvPicPr>
        <p:blipFill>
          <a:blip r:embed="rId5"/>
          <a:srcRect l="17944" t="8958" r="14056" b="18671"/>
          <a:stretch>
            <a:fillRect/>
          </a:stretch>
        </p:blipFill>
        <p:spPr bwMode="auto">
          <a:xfrm>
            <a:off x="8228013" y="5648325"/>
            <a:ext cx="915987" cy="1209675"/>
          </a:xfrm>
          <a:prstGeom prst="rect">
            <a:avLst/>
          </a:prstGeom>
          <a:noFill/>
          <a:ln w="9525">
            <a:noFill/>
            <a:miter lim="800000"/>
            <a:headEnd/>
            <a:tailEnd/>
          </a:ln>
        </p:spPr>
      </p:pic>
      <p:cxnSp>
        <p:nvCxnSpPr>
          <p:cNvPr id="38963" name="Straight Connector 25"/>
          <p:cNvCxnSpPr>
            <a:cxnSpLocks noChangeShapeType="1"/>
          </p:cNvCxnSpPr>
          <p:nvPr/>
        </p:nvCxnSpPr>
        <p:spPr bwMode="auto">
          <a:xfrm>
            <a:off x="228600" y="1752600"/>
            <a:ext cx="8394700" cy="12700"/>
          </a:xfrm>
          <a:prstGeom prst="line">
            <a:avLst/>
          </a:prstGeom>
          <a:noFill/>
          <a:ln w="19050">
            <a:solidFill>
              <a:srgbClr val="000000"/>
            </a:solidFill>
            <a:round/>
            <a:headEnd/>
            <a:tailEnd/>
          </a:ln>
        </p:spPr>
      </p:cxnSp>
      <p:sp>
        <p:nvSpPr>
          <p:cNvPr id="38964" name="TextBox 15"/>
          <p:cNvSpPr txBox="1">
            <a:spLocks noChangeArrowheads="1"/>
          </p:cNvSpPr>
          <p:nvPr/>
        </p:nvSpPr>
        <p:spPr bwMode="auto">
          <a:xfrm>
            <a:off x="381000" y="990600"/>
            <a:ext cx="2057400" cy="822325"/>
          </a:xfrm>
          <a:prstGeom prst="rect">
            <a:avLst/>
          </a:prstGeom>
          <a:noFill/>
          <a:ln w="9525">
            <a:noFill/>
            <a:miter lim="800000"/>
            <a:headEnd/>
            <a:tailEnd/>
          </a:ln>
        </p:spPr>
        <p:txBody>
          <a:bodyPr>
            <a:spAutoFit/>
          </a:bodyPr>
          <a:lstStyle/>
          <a:p>
            <a:pPr algn="ctr" fontAlgn="base">
              <a:spcBef>
                <a:spcPct val="0"/>
              </a:spcBef>
              <a:spcAft>
                <a:spcPct val="0"/>
              </a:spcAft>
            </a:pPr>
            <a:r>
              <a:rPr lang="en-US" sz="2400">
                <a:solidFill>
                  <a:srgbClr val="000000"/>
                </a:solidFill>
                <a:latin typeface="Arial" charset="0"/>
                <a:ea typeface="ＭＳ Ｐゴシック"/>
                <a:cs typeface="ＭＳ Ｐゴシック"/>
              </a:rPr>
              <a:t>Distribution Partners</a:t>
            </a:r>
          </a:p>
        </p:txBody>
      </p:sp>
      <p:pic>
        <p:nvPicPr>
          <p:cNvPr id="38973" name="Picture 32" descr="spisup"/>
          <p:cNvPicPr>
            <a:picLocks noChangeAspect="1" noChangeArrowheads="1"/>
          </p:cNvPicPr>
          <p:nvPr/>
        </p:nvPicPr>
        <p:blipFill>
          <a:blip r:embed="rId6"/>
          <a:srcRect/>
          <a:stretch>
            <a:fillRect/>
          </a:stretch>
        </p:blipFill>
        <p:spPr bwMode="auto">
          <a:xfrm>
            <a:off x="504825" y="2438400"/>
            <a:ext cx="1552575" cy="704850"/>
          </a:xfrm>
          <a:prstGeom prst="rect">
            <a:avLst/>
          </a:prstGeom>
          <a:noFill/>
          <a:ln w="9525">
            <a:noFill/>
            <a:miter lim="800000"/>
            <a:headEnd/>
            <a:tailEnd/>
          </a:ln>
        </p:spPr>
      </p:pic>
      <p:pic>
        <p:nvPicPr>
          <p:cNvPr id="38974" name="Picture 40" descr="New Metals and Chemicals"/>
          <p:cNvPicPr>
            <a:picLocks noChangeAspect="1" noChangeArrowheads="1"/>
          </p:cNvPicPr>
          <p:nvPr/>
        </p:nvPicPr>
        <p:blipFill>
          <a:blip r:embed="rId7"/>
          <a:srcRect/>
          <a:stretch>
            <a:fillRect/>
          </a:stretch>
        </p:blipFill>
        <p:spPr bwMode="auto">
          <a:xfrm>
            <a:off x="838200" y="3581400"/>
            <a:ext cx="946150" cy="9906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86172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51" name="Picture 26" descr="Corning"/>
          <p:cNvPicPr>
            <a:picLocks noChangeAspect="1" noChangeArrowheads="1"/>
          </p:cNvPicPr>
          <p:nvPr/>
        </p:nvPicPr>
        <p:blipFill>
          <a:blip r:embed="rId3"/>
          <a:srcRect/>
          <a:stretch>
            <a:fillRect/>
          </a:stretch>
        </p:blipFill>
        <p:spPr bwMode="auto">
          <a:xfrm>
            <a:off x="2514600" y="3276600"/>
            <a:ext cx="2209800" cy="1600200"/>
          </a:xfrm>
          <a:prstGeom prst="rect">
            <a:avLst/>
          </a:prstGeom>
          <a:noFill/>
          <a:ln w="9525">
            <a:noFill/>
            <a:miter lim="800000"/>
            <a:headEnd/>
            <a:tailEnd/>
          </a:ln>
        </p:spPr>
      </p:pic>
      <p:pic>
        <p:nvPicPr>
          <p:cNvPr id="38952" name="Picture 2"/>
          <p:cNvPicPr>
            <a:picLocks noChangeAspect="1" noChangeArrowheads="1"/>
          </p:cNvPicPr>
          <p:nvPr/>
        </p:nvPicPr>
        <p:blipFill>
          <a:blip r:embed="rId4"/>
          <a:srcRect b="5925"/>
          <a:stretch>
            <a:fillRect/>
          </a:stretch>
        </p:blipFill>
        <p:spPr bwMode="auto">
          <a:xfrm>
            <a:off x="0" y="5648325"/>
            <a:ext cx="9144000" cy="1209675"/>
          </a:xfrm>
          <a:prstGeom prst="rect">
            <a:avLst/>
          </a:prstGeom>
          <a:blipFill dpi="0" rotWithShape="1">
            <a:blip r:embed="rId5"/>
            <a:srcRect b="5925"/>
            <a:tile tx="0" ty="0" sx="100000" sy="100000" flip="none" algn="tl"/>
          </a:blipFill>
          <a:ln w="9525">
            <a:noFill/>
            <a:miter lim="800000"/>
            <a:headEnd/>
            <a:tailEnd/>
          </a:ln>
        </p:spPr>
      </p:pic>
      <p:sp>
        <p:nvSpPr>
          <p:cNvPr id="4" name="Title 3"/>
          <p:cNvSpPr>
            <a:spLocks noGrp="1"/>
          </p:cNvSpPr>
          <p:nvPr>
            <p:ph type="title"/>
          </p:nvPr>
        </p:nvSpPr>
        <p:spPr>
          <a:xfrm>
            <a:off x="0" y="0"/>
            <a:ext cx="9144000" cy="914400"/>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l" eaLnBrk="1" hangingPunct="1"/>
            <a:r>
              <a:rPr lang="en-US" sz="4000" dirty="0" smtClean="0">
                <a:solidFill>
                  <a:srgbClr val="FFFFFF"/>
                </a:solidFill>
              </a:rPr>
              <a:t> What’s Next:  Secure Partnerships + Investment</a:t>
            </a:r>
          </a:p>
        </p:txBody>
      </p:sp>
      <p:pic>
        <p:nvPicPr>
          <p:cNvPr id="38956" name="Picture 1"/>
          <p:cNvPicPr>
            <a:picLocks noChangeAspect="1"/>
          </p:cNvPicPr>
          <p:nvPr/>
        </p:nvPicPr>
        <p:blipFill>
          <a:blip r:embed="rId6"/>
          <a:srcRect l="17944" t="8958" r="14056" b="18671"/>
          <a:stretch>
            <a:fillRect/>
          </a:stretch>
        </p:blipFill>
        <p:spPr bwMode="auto">
          <a:xfrm>
            <a:off x="8228013" y="5648325"/>
            <a:ext cx="915987" cy="1209675"/>
          </a:xfrm>
          <a:prstGeom prst="rect">
            <a:avLst/>
          </a:prstGeom>
          <a:noFill/>
          <a:ln w="9525">
            <a:noFill/>
            <a:miter lim="800000"/>
            <a:headEnd/>
            <a:tailEnd/>
          </a:ln>
        </p:spPr>
      </p:pic>
      <p:sp>
        <p:nvSpPr>
          <p:cNvPr id="5" name="Rounded Rectangle 4"/>
          <p:cNvSpPr>
            <a:spLocks noChangeArrowheads="1"/>
          </p:cNvSpPr>
          <p:nvPr/>
        </p:nvSpPr>
        <p:spPr bwMode="auto">
          <a:xfrm>
            <a:off x="2362200" y="1828800"/>
            <a:ext cx="76200" cy="3581400"/>
          </a:xfrm>
          <a:prstGeom prst="roundRect">
            <a:avLst>
              <a:gd name="adj" fmla="val 16667"/>
            </a:avLst>
          </a:prstGeom>
          <a:gradFill rotWithShape="1">
            <a:gsLst>
              <a:gs pos="0">
                <a:srgbClr val="F9FFE1"/>
              </a:gs>
              <a:gs pos="64999">
                <a:srgbClr val="EEFFB5"/>
              </a:gs>
              <a:gs pos="100000">
                <a:srgbClr val="E9FF94"/>
              </a:gs>
            </a:gsLst>
            <a:lin ang="5400000" scaled="1"/>
          </a:gradFill>
          <a:ln w="9525">
            <a:solidFill>
              <a:srgbClr val="A4C100"/>
            </a:solidFill>
            <a:round/>
            <a:headEnd/>
            <a:tailEnd/>
          </a:ln>
          <a:effectLst>
            <a:outerShdw blurRad="40000" dist="20000" dir="5400000" rotWithShape="0">
              <a:srgbClr val="808080">
                <a:alpha val="37999"/>
              </a:srgbClr>
            </a:outerShdw>
          </a:effectLst>
        </p:spPr>
        <p:txBody>
          <a:bodyPr wrap="none" anchor="ctr"/>
          <a:lstStyle/>
          <a:p>
            <a:pPr algn="r" fontAlgn="base">
              <a:spcBef>
                <a:spcPct val="50000"/>
              </a:spcBef>
              <a:spcAft>
                <a:spcPct val="0"/>
              </a:spcAft>
              <a:defRPr/>
            </a:pPr>
            <a:endParaRPr lang="en-US" sz="160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38959" name="TextBox 14"/>
          <p:cNvSpPr txBox="1">
            <a:spLocks noChangeArrowheads="1"/>
          </p:cNvSpPr>
          <p:nvPr/>
        </p:nvSpPr>
        <p:spPr bwMode="auto">
          <a:xfrm>
            <a:off x="3048000" y="990600"/>
            <a:ext cx="2565400" cy="830997"/>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000000"/>
                </a:solidFill>
                <a:latin typeface="Arial" charset="0"/>
                <a:ea typeface="ＭＳ Ｐゴシック"/>
                <a:cs typeface="ＭＳ Ｐゴシック"/>
              </a:rPr>
              <a:t>Active </a:t>
            </a:r>
            <a:r>
              <a:rPr lang="en-US" sz="2400" dirty="0" smtClean="0">
                <a:solidFill>
                  <a:srgbClr val="000000"/>
                </a:solidFill>
                <a:latin typeface="Arial" charset="0"/>
                <a:ea typeface="ＭＳ Ｐゴシック"/>
                <a:cs typeface="ＭＳ Ｐゴシック"/>
              </a:rPr>
              <a:t>Customer Conversations</a:t>
            </a:r>
            <a:endParaRPr lang="en-US" sz="2400" dirty="0">
              <a:solidFill>
                <a:srgbClr val="000000"/>
              </a:solidFill>
              <a:latin typeface="Arial" charset="0"/>
              <a:ea typeface="ＭＳ Ｐゴシック"/>
              <a:cs typeface="ＭＳ Ｐゴシック"/>
            </a:endParaRPr>
          </a:p>
        </p:txBody>
      </p:sp>
      <p:sp>
        <p:nvSpPr>
          <p:cNvPr id="13" name="Rectangle 12"/>
          <p:cNvSpPr/>
          <p:nvPr/>
        </p:nvSpPr>
        <p:spPr bwMode="auto">
          <a:xfrm>
            <a:off x="3276600" y="4686300"/>
            <a:ext cx="508000" cy="368300"/>
          </a:xfrm>
          <a:prstGeom prst="rect">
            <a:avLst/>
          </a:prstGeom>
          <a:solidFill>
            <a:srgbClr val="FFFFFF"/>
          </a:solidFill>
          <a:ln w="19050" cap="flat" cmpd="sng" algn="ctr">
            <a:noFill/>
            <a:prstDash val="solid"/>
            <a:round/>
            <a:headEnd type="none" w="med" len="med"/>
            <a:tailEnd type="none" w="med" len="med"/>
          </a:ln>
          <a:effectLst/>
        </p:spPr>
        <p:txBody>
          <a:bodyPr wrap="none" anchor="ctr"/>
          <a:lstStyle/>
          <a:p>
            <a:pPr algn="r" fontAlgn="base">
              <a:spcBef>
                <a:spcPct val="50000"/>
              </a:spcBef>
              <a:spcAft>
                <a:spcPct val="0"/>
              </a:spcAft>
              <a:defRPr/>
            </a:pPr>
            <a:endParaRPr lang="en-US" sz="1600">
              <a:solidFill>
                <a:srgbClr val="000000"/>
              </a:solidFill>
              <a:effectLst>
                <a:outerShdw blurRad="38100" dist="38100" dir="2700000" algn="tl">
                  <a:srgbClr val="000000">
                    <a:alpha val="43137"/>
                  </a:srgbClr>
                </a:outerShdw>
              </a:effectLst>
              <a:ea typeface="ＭＳ Ｐゴシック" pitchFamily="34" charset="-128"/>
            </a:endParaRPr>
          </a:p>
        </p:txBody>
      </p:sp>
      <p:cxnSp>
        <p:nvCxnSpPr>
          <p:cNvPr id="38963" name="Straight Connector 25"/>
          <p:cNvCxnSpPr>
            <a:cxnSpLocks noChangeShapeType="1"/>
          </p:cNvCxnSpPr>
          <p:nvPr/>
        </p:nvCxnSpPr>
        <p:spPr bwMode="auto">
          <a:xfrm>
            <a:off x="228600" y="1752600"/>
            <a:ext cx="8394700" cy="12700"/>
          </a:xfrm>
          <a:prstGeom prst="line">
            <a:avLst/>
          </a:prstGeom>
          <a:noFill/>
          <a:ln w="19050">
            <a:solidFill>
              <a:srgbClr val="000000"/>
            </a:solidFill>
            <a:round/>
            <a:headEnd/>
            <a:tailEnd/>
          </a:ln>
        </p:spPr>
      </p:cxnSp>
      <p:sp>
        <p:nvSpPr>
          <p:cNvPr id="38964" name="TextBox 15"/>
          <p:cNvSpPr txBox="1">
            <a:spLocks noChangeArrowheads="1"/>
          </p:cNvSpPr>
          <p:nvPr/>
        </p:nvSpPr>
        <p:spPr bwMode="auto">
          <a:xfrm>
            <a:off x="381000" y="990600"/>
            <a:ext cx="2057400" cy="822325"/>
          </a:xfrm>
          <a:prstGeom prst="rect">
            <a:avLst/>
          </a:prstGeom>
          <a:noFill/>
          <a:ln w="9525">
            <a:noFill/>
            <a:miter lim="800000"/>
            <a:headEnd/>
            <a:tailEnd/>
          </a:ln>
        </p:spPr>
        <p:txBody>
          <a:bodyPr>
            <a:spAutoFit/>
          </a:bodyPr>
          <a:lstStyle/>
          <a:p>
            <a:pPr algn="ctr" fontAlgn="base">
              <a:spcBef>
                <a:spcPct val="0"/>
              </a:spcBef>
              <a:spcAft>
                <a:spcPct val="0"/>
              </a:spcAft>
            </a:pPr>
            <a:r>
              <a:rPr lang="en-US" sz="2400">
                <a:solidFill>
                  <a:srgbClr val="000000"/>
                </a:solidFill>
                <a:latin typeface="Arial" charset="0"/>
                <a:ea typeface="ＭＳ Ｐゴシック"/>
                <a:cs typeface="ＭＳ Ｐゴシック"/>
              </a:rPr>
              <a:t>Distribution Partners</a:t>
            </a:r>
          </a:p>
        </p:txBody>
      </p:sp>
      <p:pic>
        <p:nvPicPr>
          <p:cNvPr id="38965" name="Picture 23" descr="3M"/>
          <p:cNvPicPr>
            <a:picLocks noChangeAspect="1" noChangeArrowheads="1"/>
          </p:cNvPicPr>
          <p:nvPr/>
        </p:nvPicPr>
        <p:blipFill>
          <a:blip r:embed="rId7"/>
          <a:srcRect/>
          <a:stretch>
            <a:fillRect/>
          </a:stretch>
        </p:blipFill>
        <p:spPr bwMode="auto">
          <a:xfrm>
            <a:off x="2743200" y="1905000"/>
            <a:ext cx="957263" cy="661988"/>
          </a:xfrm>
          <a:prstGeom prst="rect">
            <a:avLst/>
          </a:prstGeom>
          <a:noFill/>
          <a:ln w="9525">
            <a:noFill/>
            <a:miter lim="800000"/>
            <a:headEnd/>
            <a:tailEnd/>
          </a:ln>
        </p:spPr>
      </p:pic>
      <p:pic>
        <p:nvPicPr>
          <p:cNvPr id="38966" name="Picture 24" descr="AMTlogo"/>
          <p:cNvPicPr>
            <a:picLocks noChangeAspect="1" noChangeArrowheads="1"/>
          </p:cNvPicPr>
          <p:nvPr/>
        </p:nvPicPr>
        <p:blipFill>
          <a:blip r:embed="rId8"/>
          <a:srcRect/>
          <a:stretch>
            <a:fillRect/>
          </a:stretch>
        </p:blipFill>
        <p:spPr bwMode="auto">
          <a:xfrm>
            <a:off x="2667000" y="2819400"/>
            <a:ext cx="2133600" cy="485775"/>
          </a:xfrm>
          <a:prstGeom prst="rect">
            <a:avLst/>
          </a:prstGeom>
          <a:noFill/>
          <a:ln w="9525">
            <a:noFill/>
            <a:miter lim="800000"/>
            <a:headEnd/>
            <a:tailEnd/>
          </a:ln>
        </p:spPr>
      </p:pic>
      <p:pic>
        <p:nvPicPr>
          <p:cNvPr id="38967" name="Picture 25" descr="BASF"/>
          <p:cNvPicPr>
            <a:picLocks noChangeAspect="1" noChangeArrowheads="1"/>
          </p:cNvPicPr>
          <p:nvPr/>
        </p:nvPicPr>
        <p:blipFill>
          <a:blip r:embed="rId9"/>
          <a:srcRect/>
          <a:stretch>
            <a:fillRect/>
          </a:stretch>
        </p:blipFill>
        <p:spPr bwMode="auto">
          <a:xfrm>
            <a:off x="4648200" y="3505200"/>
            <a:ext cx="1524000" cy="1219200"/>
          </a:xfrm>
          <a:prstGeom prst="rect">
            <a:avLst/>
          </a:prstGeom>
          <a:noFill/>
          <a:ln w="9525">
            <a:noFill/>
            <a:miter lim="800000"/>
            <a:headEnd/>
            <a:tailEnd/>
          </a:ln>
        </p:spPr>
      </p:pic>
      <p:pic>
        <p:nvPicPr>
          <p:cNvPr id="38968" name="Picture 27" descr="dow_logo"/>
          <p:cNvPicPr>
            <a:picLocks noChangeAspect="1" noChangeArrowheads="1"/>
          </p:cNvPicPr>
          <p:nvPr/>
        </p:nvPicPr>
        <p:blipFill>
          <a:blip r:embed="rId10"/>
          <a:srcRect/>
          <a:stretch>
            <a:fillRect/>
          </a:stretch>
        </p:blipFill>
        <p:spPr bwMode="auto">
          <a:xfrm>
            <a:off x="3048000" y="3505200"/>
            <a:ext cx="1371600" cy="493713"/>
          </a:xfrm>
          <a:prstGeom prst="rect">
            <a:avLst/>
          </a:prstGeom>
          <a:noFill/>
          <a:ln w="9525">
            <a:noFill/>
            <a:miter lim="800000"/>
            <a:headEnd/>
            <a:tailEnd/>
          </a:ln>
        </p:spPr>
      </p:pic>
      <p:pic>
        <p:nvPicPr>
          <p:cNvPr id="38969" name="Picture 28" descr="dupontLogoOnWhite"/>
          <p:cNvPicPr>
            <a:picLocks noChangeAspect="1" noChangeArrowheads="1"/>
          </p:cNvPicPr>
          <p:nvPr/>
        </p:nvPicPr>
        <p:blipFill>
          <a:blip r:embed="rId11"/>
          <a:srcRect/>
          <a:stretch>
            <a:fillRect/>
          </a:stretch>
        </p:blipFill>
        <p:spPr bwMode="auto">
          <a:xfrm>
            <a:off x="2971800" y="4800600"/>
            <a:ext cx="2057400" cy="649288"/>
          </a:xfrm>
          <a:prstGeom prst="rect">
            <a:avLst/>
          </a:prstGeom>
          <a:noFill/>
          <a:ln w="9525">
            <a:noFill/>
            <a:miter lim="800000"/>
            <a:headEnd/>
            <a:tailEnd/>
          </a:ln>
        </p:spPr>
      </p:pic>
      <p:pic>
        <p:nvPicPr>
          <p:cNvPr id="38970" name="Picture 29" descr="gore_logo"/>
          <p:cNvPicPr>
            <a:picLocks noChangeAspect="1" noChangeArrowheads="1"/>
          </p:cNvPicPr>
          <p:nvPr/>
        </p:nvPicPr>
        <p:blipFill>
          <a:blip r:embed="rId12"/>
          <a:srcRect/>
          <a:stretch>
            <a:fillRect/>
          </a:stretch>
        </p:blipFill>
        <p:spPr bwMode="auto">
          <a:xfrm>
            <a:off x="4419600" y="2590800"/>
            <a:ext cx="1295400" cy="1130300"/>
          </a:xfrm>
          <a:prstGeom prst="rect">
            <a:avLst/>
          </a:prstGeom>
          <a:noFill/>
          <a:ln w="9525">
            <a:noFill/>
            <a:miter lim="800000"/>
            <a:headEnd/>
            <a:tailEnd/>
          </a:ln>
        </p:spPr>
      </p:pic>
      <p:pic>
        <p:nvPicPr>
          <p:cNvPr id="38971" name="Picture 30" descr="graftech"/>
          <p:cNvPicPr>
            <a:picLocks noChangeAspect="1" noChangeArrowheads="1"/>
          </p:cNvPicPr>
          <p:nvPr/>
        </p:nvPicPr>
        <p:blipFill>
          <a:blip r:embed="rId13"/>
          <a:srcRect/>
          <a:stretch>
            <a:fillRect/>
          </a:stretch>
        </p:blipFill>
        <p:spPr bwMode="auto">
          <a:xfrm>
            <a:off x="3886200" y="1981200"/>
            <a:ext cx="1905000" cy="503238"/>
          </a:xfrm>
          <a:prstGeom prst="rect">
            <a:avLst/>
          </a:prstGeom>
          <a:noFill/>
          <a:ln w="9525">
            <a:noFill/>
            <a:miter lim="800000"/>
            <a:headEnd/>
            <a:tailEnd/>
          </a:ln>
        </p:spPr>
      </p:pic>
      <p:pic>
        <p:nvPicPr>
          <p:cNvPr id="38972" name="Picture 31" descr="Plextronics"/>
          <p:cNvPicPr>
            <a:picLocks noChangeAspect="1" noChangeArrowheads="1"/>
          </p:cNvPicPr>
          <p:nvPr/>
        </p:nvPicPr>
        <p:blipFill>
          <a:blip r:embed="rId14"/>
          <a:srcRect/>
          <a:stretch>
            <a:fillRect/>
          </a:stretch>
        </p:blipFill>
        <p:spPr bwMode="auto">
          <a:xfrm>
            <a:off x="4343400" y="4495800"/>
            <a:ext cx="1905000" cy="657225"/>
          </a:xfrm>
          <a:prstGeom prst="rect">
            <a:avLst/>
          </a:prstGeom>
          <a:noFill/>
          <a:ln w="9525">
            <a:noFill/>
            <a:miter lim="800000"/>
            <a:headEnd/>
            <a:tailEnd/>
          </a:ln>
        </p:spPr>
      </p:pic>
      <p:pic>
        <p:nvPicPr>
          <p:cNvPr id="38973" name="Picture 32" descr="spisup"/>
          <p:cNvPicPr>
            <a:picLocks noChangeAspect="1" noChangeArrowheads="1"/>
          </p:cNvPicPr>
          <p:nvPr/>
        </p:nvPicPr>
        <p:blipFill>
          <a:blip r:embed="rId15"/>
          <a:srcRect/>
          <a:stretch>
            <a:fillRect/>
          </a:stretch>
        </p:blipFill>
        <p:spPr bwMode="auto">
          <a:xfrm>
            <a:off x="504825" y="2438400"/>
            <a:ext cx="1552575" cy="704850"/>
          </a:xfrm>
          <a:prstGeom prst="rect">
            <a:avLst/>
          </a:prstGeom>
          <a:noFill/>
          <a:ln w="9525">
            <a:noFill/>
            <a:miter lim="800000"/>
            <a:headEnd/>
            <a:tailEnd/>
          </a:ln>
        </p:spPr>
      </p:pic>
      <p:pic>
        <p:nvPicPr>
          <p:cNvPr id="38974" name="Picture 40" descr="New Metals and Chemicals"/>
          <p:cNvPicPr>
            <a:picLocks noChangeAspect="1" noChangeArrowheads="1"/>
          </p:cNvPicPr>
          <p:nvPr/>
        </p:nvPicPr>
        <p:blipFill>
          <a:blip r:embed="rId16"/>
          <a:srcRect/>
          <a:stretch>
            <a:fillRect/>
          </a:stretch>
        </p:blipFill>
        <p:spPr bwMode="auto">
          <a:xfrm>
            <a:off x="838200" y="3581400"/>
            <a:ext cx="946150" cy="990600"/>
          </a:xfrm>
          <a:prstGeom prst="rect">
            <a:avLst/>
          </a:prstGeom>
          <a:noFill/>
          <a:ln w="9525">
            <a:noFill/>
            <a:miter lim="800000"/>
            <a:headEnd/>
            <a:tailEnd/>
          </a:ln>
        </p:spPr>
      </p:pic>
      <p:sp>
        <p:nvSpPr>
          <p:cNvPr id="9" name="Right Arrow 8"/>
          <p:cNvSpPr/>
          <p:nvPr/>
        </p:nvSpPr>
        <p:spPr>
          <a:xfrm>
            <a:off x="5867400" y="253743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8617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F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Presentation">
  <a:themeElements>
    <a:clrScheme name="Blank Presentation 2">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Blank Presentation">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Blank Presentation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
      <a:clrScheme name="Blank Presentation 2">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Office Them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Office Them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27269</TotalTime>
  <Words>8519</Words>
  <Application>Microsoft Macintosh PowerPoint</Application>
  <PresentationFormat>On-screen Show (4:3)</PresentationFormat>
  <Paragraphs>2054</Paragraphs>
  <Slides>186</Slides>
  <Notes>54</Notes>
  <HiddenSlides>0</HiddenSlides>
  <MMClips>4</MMClips>
  <ScaleCrop>false</ScaleCrop>
  <HeadingPairs>
    <vt:vector size="6" baseType="variant">
      <vt:variant>
        <vt:lpstr>Design Template</vt:lpstr>
      </vt:variant>
      <vt:variant>
        <vt:i4>9</vt:i4>
      </vt:variant>
      <vt:variant>
        <vt:lpstr>Embedded OLE Servers</vt:lpstr>
      </vt:variant>
      <vt:variant>
        <vt:i4>1</vt:i4>
      </vt:variant>
      <vt:variant>
        <vt:lpstr>Slide Titles</vt:lpstr>
      </vt:variant>
      <vt:variant>
        <vt:i4>186</vt:i4>
      </vt:variant>
    </vt:vector>
  </HeadingPairs>
  <TitlesOfParts>
    <vt:vector size="196" baseType="lpstr">
      <vt:lpstr>Default Design</vt:lpstr>
      <vt:lpstr>1_Office Theme</vt:lpstr>
      <vt:lpstr>2_Generic</vt:lpstr>
      <vt:lpstr>Office Theme</vt:lpstr>
      <vt:lpstr>GF Template</vt:lpstr>
      <vt:lpstr>2_Office Theme</vt:lpstr>
      <vt:lpstr>1_Blank Presentation</vt:lpstr>
      <vt:lpstr>1_blank</vt:lpstr>
      <vt:lpstr>4_Office Theme</vt:lpstr>
      <vt:lpstr>Photo Editor Photo</vt:lpstr>
      <vt:lpstr>The Scientific Method for Getting Technology to Market </vt:lpstr>
      <vt:lpstr>The Scientific Method for Getting Technology to Market </vt:lpstr>
      <vt:lpstr>How to Fail Less  When Bringing Technology to Market </vt:lpstr>
      <vt:lpstr>Slide 4</vt:lpstr>
      <vt:lpstr>This Talk is Based On</vt:lpstr>
      <vt:lpstr>The "abc's of innovation</vt:lpstr>
      <vt:lpstr>Startups Are Not Smaller Versions of Large Companies</vt:lpstr>
      <vt:lpstr>Startups Are Not Smaller Versions of Large Companies</vt:lpstr>
      <vt:lpstr>Startups Are Not Smaller Versions of Large Companies</vt:lpstr>
      <vt:lpstr>Startups Fail Because They Confuse Search with Execute</vt:lpstr>
      <vt:lpstr>Startups Search, Companies Execute</vt:lpstr>
      <vt:lpstr>Startups Search and Pivot</vt:lpstr>
      <vt:lpstr>Metrics Versus Accounting</vt:lpstr>
      <vt:lpstr>Metrics Versus Accounting</vt:lpstr>
      <vt:lpstr>Customer Validation Versus Sales</vt:lpstr>
      <vt:lpstr>Customer Validation Versus Sales</vt:lpstr>
      <vt:lpstr>Waterfall Engineering Versus  Agile Development</vt:lpstr>
      <vt:lpstr>Engineering Versus  Agile Development</vt:lpstr>
      <vt:lpstr>Startups Model, Companies Plan</vt:lpstr>
      <vt:lpstr>Startups Model, Companies Plan</vt:lpstr>
      <vt:lpstr>Large Company  Product Introduction Plan</vt:lpstr>
      <vt:lpstr>When Adopted by Startups =</vt:lpstr>
      <vt:lpstr>Product Introduction Plan: Two Implicit Assumptions</vt:lpstr>
      <vt:lpstr>Execute the Business Plan</vt:lpstr>
      <vt:lpstr>Large Company Method –  Hire Marketing</vt:lpstr>
      <vt:lpstr>Large Company Method –  Hire Sales</vt:lpstr>
      <vt:lpstr>Large Company Method –  Hire Business Development</vt:lpstr>
      <vt:lpstr>Large Company Method –  Hire Engineering</vt:lpstr>
      <vt:lpstr>Lets Change The Definition of a Startup</vt:lpstr>
      <vt:lpstr>Theory  </vt:lpstr>
      <vt:lpstr>Slide 31</vt:lpstr>
      <vt:lpstr>Reality  </vt:lpstr>
      <vt:lpstr>No Business Plan Survives First Contact With Customers</vt:lpstr>
      <vt:lpstr>Lets Change the Definition  </vt:lpstr>
      <vt:lpstr>A Startup is a temporary organization  </vt:lpstr>
      <vt:lpstr>A Startup is a temporary organization designed to search </vt:lpstr>
      <vt:lpstr>A Startup is a temporary organization designed to search for a repeatable and scalable business model</vt:lpstr>
      <vt:lpstr>Startups need their own tools, different from those used  in existing companies</vt:lpstr>
      <vt:lpstr>Startups need their own tools, different from those used  in existing companies</vt:lpstr>
      <vt:lpstr>The 3 Tools For Startups</vt:lpstr>
      <vt:lpstr>Startup Tool #1:  Agile Engineering</vt:lpstr>
      <vt:lpstr>Agile Engineering is How  We Build Startups </vt:lpstr>
      <vt:lpstr>Agile Engineering is the  antithesis of Waterfall Development  </vt:lpstr>
      <vt:lpstr>Agile Engineering is the antithesis of Waterfall  It admits “We Cannot Know All the Features Customers Need” </vt:lpstr>
      <vt:lpstr>Agile Engineering is the antithesis of Waterfall  It admits “We Cannot Know All the Features Customers Need”  So lets build iterative and incrementally  </vt:lpstr>
      <vt:lpstr>Startup Tool #2:  The Business Model</vt:lpstr>
      <vt:lpstr>Slide 47</vt:lpstr>
      <vt:lpstr>Slide 48</vt:lpstr>
      <vt:lpstr>Slide 49</vt:lpstr>
      <vt:lpstr>Slide 50</vt:lpstr>
      <vt:lpstr>Slide 51</vt:lpstr>
      <vt:lpstr>Startup Tool #3:  Customer Development</vt:lpstr>
      <vt:lpstr>Customer Development is How We Search for the Business Model</vt:lpstr>
      <vt:lpstr>Customer Development</vt:lpstr>
      <vt:lpstr>Customer Development</vt:lpstr>
      <vt:lpstr>Customer Development is  how you search for the model </vt:lpstr>
      <vt:lpstr>Customer Development </vt:lpstr>
      <vt:lpstr>Customer Development </vt:lpstr>
      <vt:lpstr>Customer Discovery</vt:lpstr>
      <vt:lpstr>Discovery</vt:lpstr>
      <vt:lpstr>Customer Development = process to search  Business Model Canvas = the Scorecard  Agile Engineering is How  We Build Startups</vt:lpstr>
      <vt:lpstr>The Minimum Viable Product (MVP)</vt:lpstr>
      <vt:lpstr>Hypotheses Testing and Insight</vt:lpstr>
      <vt:lpstr>Customer Validation</vt:lpstr>
      <vt:lpstr>The Pivot</vt:lpstr>
      <vt:lpstr>Instead of Firing Founders When They Don’t Make the Plan  </vt:lpstr>
      <vt:lpstr>Instead of Firing Founders When They Don’t Make the Plan  First, Fire the Plan</vt:lpstr>
      <vt:lpstr>Pivot Cycle Time Matters</vt:lpstr>
      <vt:lpstr>How Does This Really Work?  Lean LaunchPad Class</vt:lpstr>
      <vt:lpstr>How Does This Really Work?  Lean LaunchPad Class</vt:lpstr>
      <vt:lpstr>Startups to Large Companies</vt:lpstr>
      <vt:lpstr>How Does This Really Work?  The National Science Foundation</vt:lpstr>
      <vt:lpstr>Slide 73</vt:lpstr>
      <vt:lpstr>Slide 74</vt:lpstr>
      <vt:lpstr> Team:  Graphene Frontiers</vt:lpstr>
      <vt:lpstr> Background:  Graphene Applications</vt:lpstr>
      <vt:lpstr> Problem:  Lab Scale Not Enough</vt:lpstr>
      <vt:lpstr> Solution:  Scalable Production Process</vt:lpstr>
      <vt:lpstr> Market:  Size and Growth</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 What’s Next:  Strategy and Roadmap</vt:lpstr>
      <vt:lpstr> What’s Next:  Strategy and Roadmap</vt:lpstr>
      <vt:lpstr> What’s Next:  Strategy and Roadmap</vt:lpstr>
      <vt:lpstr> What’s Next:  Secure Partnerships + Investment</vt:lpstr>
      <vt:lpstr> What’s Next:  Secure Partnerships + Investment</vt:lpstr>
      <vt:lpstr> What’s Next:  Secure Partnerships + Investment</vt:lpstr>
      <vt:lpstr>Slide 101</vt:lpstr>
      <vt:lpstr>21 Teams in 2011 200 teams/year 2012 National University Network   </vt:lpstr>
      <vt:lpstr>National Science Foundation</vt:lpstr>
      <vt:lpstr>Crossing “The Ditch of Death”</vt:lpstr>
      <vt:lpstr>But This Can’t Possibly Work in Large Companies</vt:lpstr>
      <vt:lpstr>Customer Development in GE Energy Storage  2010-2012</vt:lpstr>
      <vt:lpstr>Durathon™ Battery Systems GE Energy Storage</vt:lpstr>
      <vt:lpstr>Slide 108</vt:lpstr>
      <vt:lpstr>Make This a Billion Dollar Business</vt:lpstr>
      <vt:lpstr>Build A $100M Factory</vt:lpstr>
      <vt:lpstr>No</vt:lpstr>
      <vt:lpstr>No, Let’s Get the Customers First</vt:lpstr>
      <vt:lpstr>Cells and modules … building blocks of the DurathonTM system</vt:lpstr>
      <vt:lpstr>Cells and modules … building blocks of the DurathonTM system</vt:lpstr>
      <vt:lpstr>Cells and modules … building blocks of the DurathonTM system</vt:lpstr>
      <vt:lpstr>Slide 116</vt:lpstr>
      <vt:lpstr>Slide 117</vt:lpstr>
      <vt:lpstr>Slide 118</vt:lpstr>
      <vt:lpstr>Slide 119</vt:lpstr>
      <vt:lpstr>Segment Analysis</vt:lpstr>
      <vt:lpstr>Assess and Prioritize Opportunities</vt:lpstr>
      <vt:lpstr>Assess and Prioritize Opportunities</vt:lpstr>
      <vt:lpstr>Assess and Prioritize Opportunities</vt:lpstr>
      <vt:lpstr>Market Screening</vt:lpstr>
      <vt:lpstr>Customer development plan</vt:lpstr>
      <vt:lpstr>Customer development plan</vt:lpstr>
      <vt:lpstr>Customer development plan</vt:lpstr>
      <vt:lpstr>Customer development plan</vt:lpstr>
      <vt:lpstr>GEMX Business Model Scorecard critical pending actions </vt:lpstr>
      <vt:lpstr> PIVOT: End Users, More Markets  </vt:lpstr>
      <vt:lpstr> PIVOT: END USERS </vt:lpstr>
      <vt:lpstr> PIVOT: END USERS </vt:lpstr>
      <vt:lpstr>Slide 133</vt:lpstr>
      <vt:lpstr>Cold Storage “Niche” for Durathon™ ? One battery vs Three to Four Batteries</vt:lpstr>
      <vt:lpstr>But What Does This Mean For You?</vt:lpstr>
      <vt:lpstr>Inventor of the Modern Corporation</vt:lpstr>
      <vt:lpstr>Inventor of the Modern Corporation</vt:lpstr>
      <vt:lpstr>Alfred P. Sloan</vt:lpstr>
      <vt:lpstr>Founder of General Motors</vt:lpstr>
      <vt:lpstr>Founder of General Motors</vt:lpstr>
      <vt:lpstr>Billy Durant</vt:lpstr>
      <vt:lpstr>Durant Versus Sloan</vt:lpstr>
      <vt:lpstr>Durant Versus Sloan</vt:lpstr>
      <vt:lpstr>Durant Versus Sloan</vt:lpstr>
      <vt:lpstr>Durant Versus Sloan</vt:lpstr>
      <vt:lpstr>Slide 146</vt:lpstr>
      <vt:lpstr>This Talk is Based On</vt:lpstr>
      <vt:lpstr>  Book signing and copies of the  Startup Owner’s Manual </vt:lpstr>
      <vt:lpstr>Slide 149</vt:lpstr>
      <vt:lpstr>Thanks</vt:lpstr>
      <vt:lpstr>Slide 151</vt:lpstr>
      <vt:lpstr>Founding Team</vt:lpstr>
      <vt:lpstr>Slide 153</vt:lpstr>
      <vt:lpstr>Slide 154</vt:lpstr>
      <vt:lpstr>Slide 155</vt:lpstr>
      <vt:lpstr>Slide 156</vt:lpstr>
      <vt:lpstr>Slide 157</vt:lpstr>
      <vt:lpstr>Slide 158</vt:lpstr>
      <vt:lpstr>Slide 159</vt:lpstr>
      <vt:lpstr>Value Propositions</vt:lpstr>
      <vt:lpstr>Slide 161</vt:lpstr>
      <vt:lpstr>Channel Interviews</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Ecosystem</dc:title>
  <dc:creator>Boris</dc:creator>
  <cp:lastModifiedBy>steve blank</cp:lastModifiedBy>
  <cp:revision>476</cp:revision>
  <cp:lastPrinted>2009-10-21T22:36:39Z</cp:lastPrinted>
  <dcterms:created xsi:type="dcterms:W3CDTF">2012-02-27T17:16:40Z</dcterms:created>
  <dcterms:modified xsi:type="dcterms:W3CDTF">2012-02-27T17:26:10Z</dcterms:modified>
</cp:coreProperties>
</file>